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57" r:id="rId2"/>
    <p:sldId id="258" r:id="rId3"/>
    <p:sldId id="297" r:id="rId4"/>
    <p:sldId id="299" r:id="rId5"/>
    <p:sldId id="311" r:id="rId6"/>
    <p:sldId id="307" r:id="rId7"/>
    <p:sldId id="300" r:id="rId8"/>
    <p:sldId id="261" r:id="rId9"/>
    <p:sldId id="264" r:id="rId10"/>
    <p:sldId id="309" r:id="rId11"/>
    <p:sldId id="301" r:id="rId12"/>
    <p:sldId id="302" r:id="rId13"/>
    <p:sldId id="308" r:id="rId14"/>
    <p:sldId id="313" r:id="rId15"/>
    <p:sldId id="298" r:id="rId16"/>
    <p:sldId id="266" r:id="rId17"/>
    <p:sldId id="267" r:id="rId18"/>
    <p:sldId id="303" r:id="rId19"/>
    <p:sldId id="305" r:id="rId20"/>
    <p:sldId id="304" r:id="rId21"/>
    <p:sldId id="310" r:id="rId22"/>
    <p:sldId id="293" r:id="rId23"/>
    <p:sldId id="273" r:id="rId24"/>
    <p:sldId id="274" r:id="rId25"/>
    <p:sldId id="312" r:id="rId26"/>
    <p:sldId id="291" r:id="rId27"/>
    <p:sldId id="269" r:id="rId28"/>
    <p:sldId id="295" r:id="rId29"/>
  </p:sldIdLst>
  <p:sldSz cx="9144000" cy="6858000" type="screen4x3"/>
  <p:notesSz cx="6858000" cy="9144000"/>
  <p:defaultTextStyle>
    <a:defPPr>
      <a:defRPr lang="it-IT"/>
    </a:defPPr>
    <a:lvl1pPr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5pPr>
    <a:lvl6pPr marL="2286000" algn="l" defTabSz="914400" rtl="0" eaLnBrk="1" latinLnBrk="0" hangingPunct="1">
      <a:defRPr sz="2800" b="1" kern="1200">
        <a:solidFill>
          <a:schemeClr val="tx1"/>
        </a:solidFill>
        <a:latin typeface="Arial" panose="020B0604020202020204" pitchFamily="34" charset="0"/>
        <a:ea typeface="+mn-ea"/>
        <a:cs typeface="+mn-cs"/>
      </a:defRPr>
    </a:lvl6pPr>
    <a:lvl7pPr marL="2743200" algn="l" defTabSz="914400" rtl="0" eaLnBrk="1" latinLnBrk="0" hangingPunct="1">
      <a:defRPr sz="2800" b="1" kern="1200">
        <a:solidFill>
          <a:schemeClr val="tx1"/>
        </a:solidFill>
        <a:latin typeface="Arial" panose="020B0604020202020204" pitchFamily="34" charset="0"/>
        <a:ea typeface="+mn-ea"/>
        <a:cs typeface="+mn-cs"/>
      </a:defRPr>
    </a:lvl7pPr>
    <a:lvl8pPr marL="3200400" algn="l" defTabSz="914400" rtl="0" eaLnBrk="1" latinLnBrk="0" hangingPunct="1">
      <a:defRPr sz="2800" b="1" kern="1200">
        <a:solidFill>
          <a:schemeClr val="tx1"/>
        </a:solidFill>
        <a:latin typeface="Arial" panose="020B0604020202020204" pitchFamily="34" charset="0"/>
        <a:ea typeface="+mn-ea"/>
        <a:cs typeface="+mn-cs"/>
      </a:defRPr>
    </a:lvl8pPr>
    <a:lvl9pPr marL="3657600" algn="l" defTabSz="914400" rtl="0" eaLnBrk="1" latinLnBrk="0" hangingPunct="1">
      <a:defRPr sz="28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DA6"/>
    <a:srgbClr val="D0A3CB"/>
    <a:srgbClr val="FFC5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90" autoAdjust="0"/>
    <p:restoredTop sz="94660"/>
  </p:normalViewPr>
  <p:slideViewPr>
    <p:cSldViewPr>
      <p:cViewPr>
        <p:scale>
          <a:sx n="138" d="100"/>
          <a:sy n="138" d="100"/>
        </p:scale>
        <p:origin x="41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69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84416-2BF7-D046-A3CC-F738EE084543}" type="doc">
      <dgm:prSet loTypeId="urn:microsoft.com/office/officeart/2005/8/layout/orgChart1" loCatId="hierarchy" qsTypeId="urn:microsoft.com/office/officeart/2005/8/quickstyle/simple2" qsCatId="simple" csTypeId="urn:microsoft.com/office/officeart/2005/8/colors/accent6_2" csCatId="accent6" phldr="1"/>
      <dgm:spPr/>
      <dgm:t>
        <a:bodyPr/>
        <a:lstStyle/>
        <a:p>
          <a:endParaRPr lang="it-IT"/>
        </a:p>
      </dgm:t>
    </dgm:pt>
    <dgm:pt modelId="{7D4505A7-6947-614B-B874-0AF0F684F777}">
      <dgm:prSet custT="1"/>
      <dgm:spPr/>
      <dgm:t>
        <a:bodyPr/>
        <a:lstStyle/>
        <a:p>
          <a:r>
            <a:rPr lang="it-IT" sz="800" b="1">
              <a:latin typeface="Arial" panose="020B0604020202020204" pitchFamily="34" charset="0"/>
              <a:cs typeface="Arial" panose="020B0604020202020204" pitchFamily="34" charset="0"/>
            </a:rPr>
            <a:t>Indagine preliminare</a:t>
          </a:r>
        </a:p>
      </dgm:t>
    </dgm:pt>
    <dgm:pt modelId="{C78E811C-8F0E-5F4E-B9EF-9217A8E8CE51}" type="parTrans" cxnId="{C7298D0E-10E4-5B46-9B63-2FE7B218AA3D}">
      <dgm:prSet/>
      <dgm:spPr/>
      <dgm:t>
        <a:bodyPr/>
        <a:lstStyle/>
        <a:p>
          <a:endParaRPr lang="it-IT" sz="800" b="1">
            <a:solidFill>
              <a:schemeClr val="tx1"/>
            </a:solidFill>
            <a:latin typeface="Arial" panose="020B0604020202020204" pitchFamily="34" charset="0"/>
            <a:cs typeface="Arial" panose="020B0604020202020204" pitchFamily="34" charset="0"/>
          </a:endParaRPr>
        </a:p>
      </dgm:t>
    </dgm:pt>
    <dgm:pt modelId="{4264387A-9B89-DF4C-B708-112DEF41DFF3}" type="sibTrans" cxnId="{C7298D0E-10E4-5B46-9B63-2FE7B218AA3D}">
      <dgm:prSet/>
      <dgm:spPr/>
      <dgm:t>
        <a:bodyPr/>
        <a:lstStyle/>
        <a:p>
          <a:endParaRPr lang="it-IT" sz="800" b="1">
            <a:solidFill>
              <a:schemeClr val="tx1"/>
            </a:solidFill>
            <a:latin typeface="Arial" panose="020B0604020202020204" pitchFamily="34" charset="0"/>
            <a:cs typeface="Arial" panose="020B0604020202020204" pitchFamily="34" charset="0"/>
          </a:endParaRPr>
        </a:p>
      </dgm:t>
    </dgm:pt>
    <dgm:pt modelId="{2A9BC827-10B2-DB41-A082-521C03B69827}">
      <dgm:prSet custT="1"/>
      <dgm:spPr/>
      <dgm:t>
        <a:bodyPr/>
        <a:lstStyle/>
        <a:p>
          <a:r>
            <a:rPr lang="it-IT" sz="800" b="1" dirty="0">
              <a:latin typeface="Arial" panose="020B0604020202020204" pitchFamily="34" charset="0"/>
              <a:cs typeface="Arial" panose="020B0604020202020204" pitchFamily="34" charset="0"/>
            </a:rPr>
            <a:t>Valutazione  caratteristiche dell'edificio</a:t>
          </a:r>
        </a:p>
      </dgm:t>
    </dgm:pt>
    <dgm:pt modelId="{E4D13244-F6F6-A745-8BB8-99E25A15C0B7}" type="parTrans" cxnId="{8B0466CB-44A8-5C4B-8F60-E855C34305F7}">
      <dgm:prSet/>
      <dgm:spPr/>
      <dgm:t>
        <a:bodyPr/>
        <a:lstStyle/>
        <a:p>
          <a:endParaRPr lang="it-IT" sz="800" b="1">
            <a:solidFill>
              <a:schemeClr val="tx1"/>
            </a:solidFill>
            <a:latin typeface="Arial" panose="020B0604020202020204" pitchFamily="34" charset="0"/>
            <a:cs typeface="Arial" panose="020B0604020202020204" pitchFamily="34" charset="0"/>
          </a:endParaRPr>
        </a:p>
      </dgm:t>
    </dgm:pt>
    <dgm:pt modelId="{EFE47F3D-3F4C-D242-8575-297FE170B44F}" type="sibTrans" cxnId="{8B0466CB-44A8-5C4B-8F60-E855C34305F7}">
      <dgm:prSet/>
      <dgm:spPr/>
      <dgm:t>
        <a:bodyPr/>
        <a:lstStyle/>
        <a:p>
          <a:endParaRPr lang="it-IT" sz="800" b="1">
            <a:solidFill>
              <a:schemeClr val="tx1"/>
            </a:solidFill>
            <a:latin typeface="Arial" panose="020B0604020202020204" pitchFamily="34" charset="0"/>
            <a:cs typeface="Arial" panose="020B0604020202020204" pitchFamily="34" charset="0"/>
          </a:endParaRPr>
        </a:p>
      </dgm:t>
    </dgm:pt>
    <dgm:pt modelId="{A95F202A-16A9-8246-BB86-66F29CF3EAEB}">
      <dgm:prSet custT="1"/>
      <dgm:spPr/>
      <dgm:t>
        <a:bodyPr/>
        <a:lstStyle/>
        <a:p>
          <a:r>
            <a:rPr lang="it-IT" sz="800" b="1" dirty="0">
              <a:latin typeface="Arial" panose="020B0604020202020204" pitchFamily="34" charset="0"/>
              <a:cs typeface="Arial" panose="020B0604020202020204" pitchFamily="34" charset="0"/>
            </a:rPr>
            <a:t>valutazioni delle criticità</a:t>
          </a:r>
        </a:p>
      </dgm:t>
    </dgm:pt>
    <dgm:pt modelId="{680EA900-7E72-5F45-B41C-C55D50E5D6AA}" type="parTrans" cxnId="{A770FDFD-C002-F745-BAC6-C984219E8372}">
      <dgm:prSet/>
      <dgm:spPr/>
      <dgm:t>
        <a:bodyPr/>
        <a:lstStyle/>
        <a:p>
          <a:endParaRPr lang="it-IT" sz="800" b="1">
            <a:solidFill>
              <a:schemeClr val="tx1"/>
            </a:solidFill>
            <a:latin typeface="Arial" panose="020B0604020202020204" pitchFamily="34" charset="0"/>
            <a:cs typeface="Arial" panose="020B0604020202020204" pitchFamily="34" charset="0"/>
          </a:endParaRPr>
        </a:p>
      </dgm:t>
    </dgm:pt>
    <dgm:pt modelId="{EBE2F8B3-808E-2F48-8165-C37D1278A35F}" type="sibTrans" cxnId="{A770FDFD-C002-F745-BAC6-C984219E8372}">
      <dgm:prSet/>
      <dgm:spPr/>
      <dgm:t>
        <a:bodyPr/>
        <a:lstStyle/>
        <a:p>
          <a:endParaRPr lang="it-IT" sz="800" b="1">
            <a:solidFill>
              <a:schemeClr val="tx1"/>
            </a:solidFill>
            <a:latin typeface="Arial" panose="020B0604020202020204" pitchFamily="34" charset="0"/>
            <a:cs typeface="Arial" panose="020B0604020202020204" pitchFamily="34" charset="0"/>
          </a:endParaRPr>
        </a:p>
      </dgm:t>
    </dgm:pt>
    <dgm:pt modelId="{C932DF2C-BA52-DE4A-AAFD-1167DAC085A7}" type="pres">
      <dgm:prSet presAssocID="{2AA84416-2BF7-D046-A3CC-F738EE084543}" presName="hierChild1" presStyleCnt="0">
        <dgm:presLayoutVars>
          <dgm:orgChart val="1"/>
          <dgm:chPref val="1"/>
          <dgm:dir/>
          <dgm:animOne val="branch"/>
          <dgm:animLvl val="lvl"/>
          <dgm:resizeHandles/>
        </dgm:presLayoutVars>
      </dgm:prSet>
      <dgm:spPr/>
    </dgm:pt>
    <dgm:pt modelId="{48B12130-9320-3343-BBD0-094DF402E674}" type="pres">
      <dgm:prSet presAssocID="{7D4505A7-6947-614B-B874-0AF0F684F777}" presName="hierRoot1" presStyleCnt="0">
        <dgm:presLayoutVars>
          <dgm:hierBranch val="init"/>
        </dgm:presLayoutVars>
      </dgm:prSet>
      <dgm:spPr/>
    </dgm:pt>
    <dgm:pt modelId="{04245AEF-D120-5944-AA43-2F2D48931132}" type="pres">
      <dgm:prSet presAssocID="{7D4505A7-6947-614B-B874-0AF0F684F777}" presName="rootComposite1" presStyleCnt="0"/>
      <dgm:spPr/>
    </dgm:pt>
    <dgm:pt modelId="{33DD0D42-FB01-4C4E-A8D5-920928BE9C3A}" type="pres">
      <dgm:prSet presAssocID="{7D4505A7-6947-614B-B874-0AF0F684F777}" presName="rootText1" presStyleLbl="node0" presStyleIdx="0" presStyleCnt="1">
        <dgm:presLayoutVars>
          <dgm:chPref val="3"/>
        </dgm:presLayoutVars>
      </dgm:prSet>
      <dgm:spPr/>
    </dgm:pt>
    <dgm:pt modelId="{72FBCFC2-F042-A04C-A1AD-B101D79E3668}" type="pres">
      <dgm:prSet presAssocID="{7D4505A7-6947-614B-B874-0AF0F684F777}" presName="rootConnector1" presStyleLbl="node1" presStyleIdx="0" presStyleCnt="0"/>
      <dgm:spPr/>
    </dgm:pt>
    <dgm:pt modelId="{6090BE43-E715-6343-BFCC-E42EBE62AF58}" type="pres">
      <dgm:prSet presAssocID="{7D4505A7-6947-614B-B874-0AF0F684F777}" presName="hierChild2" presStyleCnt="0"/>
      <dgm:spPr/>
    </dgm:pt>
    <dgm:pt modelId="{669BBBEE-16BA-E341-9819-74D8647074CD}" type="pres">
      <dgm:prSet presAssocID="{E4D13244-F6F6-A745-8BB8-99E25A15C0B7}" presName="Name37" presStyleLbl="parChTrans1D2" presStyleIdx="0" presStyleCnt="2"/>
      <dgm:spPr/>
    </dgm:pt>
    <dgm:pt modelId="{4878B9B9-1D84-B64C-B5B1-BF3CDA59BC0A}" type="pres">
      <dgm:prSet presAssocID="{2A9BC827-10B2-DB41-A082-521C03B69827}" presName="hierRoot2" presStyleCnt="0">
        <dgm:presLayoutVars>
          <dgm:hierBranch val="init"/>
        </dgm:presLayoutVars>
      </dgm:prSet>
      <dgm:spPr/>
    </dgm:pt>
    <dgm:pt modelId="{038ED14B-9B76-7642-82F3-AE7898CC479C}" type="pres">
      <dgm:prSet presAssocID="{2A9BC827-10B2-DB41-A082-521C03B69827}" presName="rootComposite" presStyleCnt="0"/>
      <dgm:spPr/>
    </dgm:pt>
    <dgm:pt modelId="{53C90AA0-2DB5-6F4E-AA49-FC19BFA46084}" type="pres">
      <dgm:prSet presAssocID="{2A9BC827-10B2-DB41-A082-521C03B69827}" presName="rootText" presStyleLbl="node2" presStyleIdx="0" presStyleCnt="2">
        <dgm:presLayoutVars>
          <dgm:chPref val="3"/>
        </dgm:presLayoutVars>
      </dgm:prSet>
      <dgm:spPr/>
    </dgm:pt>
    <dgm:pt modelId="{B0FD3FC1-E3A6-884D-8AFB-AD3E024BA3E8}" type="pres">
      <dgm:prSet presAssocID="{2A9BC827-10B2-DB41-A082-521C03B69827}" presName="rootConnector" presStyleLbl="node2" presStyleIdx="0" presStyleCnt="2"/>
      <dgm:spPr/>
    </dgm:pt>
    <dgm:pt modelId="{3C3BEFEE-723B-994D-BEA8-B1A75BD9AA5B}" type="pres">
      <dgm:prSet presAssocID="{2A9BC827-10B2-DB41-A082-521C03B69827}" presName="hierChild4" presStyleCnt="0"/>
      <dgm:spPr/>
    </dgm:pt>
    <dgm:pt modelId="{120094E3-7456-9C4B-B909-A1FA2ACFCD43}" type="pres">
      <dgm:prSet presAssocID="{2A9BC827-10B2-DB41-A082-521C03B69827}" presName="hierChild5" presStyleCnt="0"/>
      <dgm:spPr/>
    </dgm:pt>
    <dgm:pt modelId="{73719891-6DB4-FD49-8528-088B706CA5E3}" type="pres">
      <dgm:prSet presAssocID="{680EA900-7E72-5F45-B41C-C55D50E5D6AA}" presName="Name37" presStyleLbl="parChTrans1D2" presStyleIdx="1" presStyleCnt="2"/>
      <dgm:spPr/>
    </dgm:pt>
    <dgm:pt modelId="{BD1423F8-B882-324F-9FA0-B8FEAB2C3515}" type="pres">
      <dgm:prSet presAssocID="{A95F202A-16A9-8246-BB86-66F29CF3EAEB}" presName="hierRoot2" presStyleCnt="0">
        <dgm:presLayoutVars>
          <dgm:hierBranch val="init"/>
        </dgm:presLayoutVars>
      </dgm:prSet>
      <dgm:spPr/>
    </dgm:pt>
    <dgm:pt modelId="{0E1DD4E3-647B-314B-94AE-795063773BC6}" type="pres">
      <dgm:prSet presAssocID="{A95F202A-16A9-8246-BB86-66F29CF3EAEB}" presName="rootComposite" presStyleCnt="0"/>
      <dgm:spPr/>
    </dgm:pt>
    <dgm:pt modelId="{FA29EE54-C248-6140-8FD1-BF53CB3F5D8F}" type="pres">
      <dgm:prSet presAssocID="{A95F202A-16A9-8246-BB86-66F29CF3EAEB}" presName="rootText" presStyleLbl="node2" presStyleIdx="1" presStyleCnt="2">
        <dgm:presLayoutVars>
          <dgm:chPref val="3"/>
        </dgm:presLayoutVars>
      </dgm:prSet>
      <dgm:spPr/>
    </dgm:pt>
    <dgm:pt modelId="{C5748801-5283-BB4A-ABEC-826B91FDE6D7}" type="pres">
      <dgm:prSet presAssocID="{A95F202A-16A9-8246-BB86-66F29CF3EAEB}" presName="rootConnector" presStyleLbl="node2" presStyleIdx="1" presStyleCnt="2"/>
      <dgm:spPr/>
    </dgm:pt>
    <dgm:pt modelId="{9AAC6B13-E9B1-824F-BFD4-B07A2FB22B1C}" type="pres">
      <dgm:prSet presAssocID="{A95F202A-16A9-8246-BB86-66F29CF3EAEB}" presName="hierChild4" presStyleCnt="0"/>
      <dgm:spPr/>
    </dgm:pt>
    <dgm:pt modelId="{4622C296-BA7D-7E48-B82B-20EF3AFE0E70}" type="pres">
      <dgm:prSet presAssocID="{A95F202A-16A9-8246-BB86-66F29CF3EAEB}" presName="hierChild5" presStyleCnt="0"/>
      <dgm:spPr/>
    </dgm:pt>
    <dgm:pt modelId="{30634051-E6F0-5842-94E5-BB687C946738}" type="pres">
      <dgm:prSet presAssocID="{7D4505A7-6947-614B-B874-0AF0F684F777}" presName="hierChild3" presStyleCnt="0"/>
      <dgm:spPr/>
    </dgm:pt>
  </dgm:ptLst>
  <dgm:cxnLst>
    <dgm:cxn modelId="{C7298D0E-10E4-5B46-9B63-2FE7B218AA3D}" srcId="{2AA84416-2BF7-D046-A3CC-F738EE084543}" destId="{7D4505A7-6947-614B-B874-0AF0F684F777}" srcOrd="0" destOrd="0" parTransId="{C78E811C-8F0E-5F4E-B9EF-9217A8E8CE51}" sibTransId="{4264387A-9B89-DF4C-B708-112DEF41DFF3}"/>
    <dgm:cxn modelId="{45043F1E-88C7-5348-8B75-AD16F60FEFCE}" type="presOf" srcId="{680EA900-7E72-5F45-B41C-C55D50E5D6AA}" destId="{73719891-6DB4-FD49-8528-088B706CA5E3}" srcOrd="0" destOrd="0" presId="urn:microsoft.com/office/officeart/2005/8/layout/orgChart1"/>
    <dgm:cxn modelId="{F564C81F-E4D8-F048-A51A-E70C963C4128}" type="presOf" srcId="{E4D13244-F6F6-A745-8BB8-99E25A15C0B7}" destId="{669BBBEE-16BA-E341-9819-74D8647074CD}" srcOrd="0" destOrd="0" presId="urn:microsoft.com/office/officeart/2005/8/layout/orgChart1"/>
    <dgm:cxn modelId="{29CF6120-F957-6C44-82CA-C3A7E5DFD220}" type="presOf" srcId="{A95F202A-16A9-8246-BB86-66F29CF3EAEB}" destId="{FA29EE54-C248-6140-8FD1-BF53CB3F5D8F}" srcOrd="0" destOrd="0" presId="urn:microsoft.com/office/officeart/2005/8/layout/orgChart1"/>
    <dgm:cxn modelId="{674AC42A-FDA3-C241-8E5C-61404B8E6653}" type="presOf" srcId="{2A9BC827-10B2-DB41-A082-521C03B69827}" destId="{53C90AA0-2DB5-6F4E-AA49-FC19BFA46084}" srcOrd="0" destOrd="0" presId="urn:microsoft.com/office/officeart/2005/8/layout/orgChart1"/>
    <dgm:cxn modelId="{CA4E8043-19B7-6146-9341-F6EB7B9CA843}" type="presOf" srcId="{2AA84416-2BF7-D046-A3CC-F738EE084543}" destId="{C932DF2C-BA52-DE4A-AAFD-1167DAC085A7}" srcOrd="0" destOrd="0" presId="urn:microsoft.com/office/officeart/2005/8/layout/orgChart1"/>
    <dgm:cxn modelId="{3F7FEB52-7A64-8648-A5D8-6155920217CD}" type="presOf" srcId="{7D4505A7-6947-614B-B874-0AF0F684F777}" destId="{72FBCFC2-F042-A04C-A1AD-B101D79E3668}" srcOrd="1" destOrd="0" presId="urn:microsoft.com/office/officeart/2005/8/layout/orgChart1"/>
    <dgm:cxn modelId="{2928D764-F8F0-1D42-9ABE-CEF8D9E9F81C}" type="presOf" srcId="{7D4505A7-6947-614B-B874-0AF0F684F777}" destId="{33DD0D42-FB01-4C4E-A8D5-920928BE9C3A}" srcOrd="0" destOrd="0" presId="urn:microsoft.com/office/officeart/2005/8/layout/orgChart1"/>
    <dgm:cxn modelId="{DD34217D-CB1D-6B44-AC57-247B66E91D17}" type="presOf" srcId="{2A9BC827-10B2-DB41-A082-521C03B69827}" destId="{B0FD3FC1-E3A6-884D-8AFB-AD3E024BA3E8}" srcOrd="1" destOrd="0" presId="urn:microsoft.com/office/officeart/2005/8/layout/orgChart1"/>
    <dgm:cxn modelId="{29A67DA8-E9AD-C745-9A68-C9E5F3F6644C}" type="presOf" srcId="{A95F202A-16A9-8246-BB86-66F29CF3EAEB}" destId="{C5748801-5283-BB4A-ABEC-826B91FDE6D7}" srcOrd="1" destOrd="0" presId="urn:microsoft.com/office/officeart/2005/8/layout/orgChart1"/>
    <dgm:cxn modelId="{8B0466CB-44A8-5C4B-8F60-E855C34305F7}" srcId="{7D4505A7-6947-614B-B874-0AF0F684F777}" destId="{2A9BC827-10B2-DB41-A082-521C03B69827}" srcOrd="0" destOrd="0" parTransId="{E4D13244-F6F6-A745-8BB8-99E25A15C0B7}" sibTransId="{EFE47F3D-3F4C-D242-8575-297FE170B44F}"/>
    <dgm:cxn modelId="{A770FDFD-C002-F745-BAC6-C984219E8372}" srcId="{7D4505A7-6947-614B-B874-0AF0F684F777}" destId="{A95F202A-16A9-8246-BB86-66F29CF3EAEB}" srcOrd="1" destOrd="0" parTransId="{680EA900-7E72-5F45-B41C-C55D50E5D6AA}" sibTransId="{EBE2F8B3-808E-2F48-8165-C37D1278A35F}"/>
    <dgm:cxn modelId="{6F6540E3-1621-5D47-880B-DFD9E07B5737}" type="presParOf" srcId="{C932DF2C-BA52-DE4A-AAFD-1167DAC085A7}" destId="{48B12130-9320-3343-BBD0-094DF402E674}" srcOrd="0" destOrd="0" presId="urn:microsoft.com/office/officeart/2005/8/layout/orgChart1"/>
    <dgm:cxn modelId="{1196737E-E154-6D41-B4C3-66D799EC2944}" type="presParOf" srcId="{48B12130-9320-3343-BBD0-094DF402E674}" destId="{04245AEF-D120-5944-AA43-2F2D48931132}" srcOrd="0" destOrd="0" presId="urn:microsoft.com/office/officeart/2005/8/layout/orgChart1"/>
    <dgm:cxn modelId="{00F66CE0-7FEC-E046-9DE0-8C6E29A28109}" type="presParOf" srcId="{04245AEF-D120-5944-AA43-2F2D48931132}" destId="{33DD0D42-FB01-4C4E-A8D5-920928BE9C3A}" srcOrd="0" destOrd="0" presId="urn:microsoft.com/office/officeart/2005/8/layout/orgChart1"/>
    <dgm:cxn modelId="{641408D5-8F91-F146-A7DF-A86DE335D915}" type="presParOf" srcId="{04245AEF-D120-5944-AA43-2F2D48931132}" destId="{72FBCFC2-F042-A04C-A1AD-B101D79E3668}" srcOrd="1" destOrd="0" presId="urn:microsoft.com/office/officeart/2005/8/layout/orgChart1"/>
    <dgm:cxn modelId="{CB665E43-36B9-E148-B073-BAAEDB44F73D}" type="presParOf" srcId="{48B12130-9320-3343-BBD0-094DF402E674}" destId="{6090BE43-E715-6343-BFCC-E42EBE62AF58}" srcOrd="1" destOrd="0" presId="urn:microsoft.com/office/officeart/2005/8/layout/orgChart1"/>
    <dgm:cxn modelId="{1D3450AA-6027-E64C-AB59-71F99A72212A}" type="presParOf" srcId="{6090BE43-E715-6343-BFCC-E42EBE62AF58}" destId="{669BBBEE-16BA-E341-9819-74D8647074CD}" srcOrd="0" destOrd="0" presId="urn:microsoft.com/office/officeart/2005/8/layout/orgChart1"/>
    <dgm:cxn modelId="{9D981D82-4671-BD4D-83F4-AE091F988CEE}" type="presParOf" srcId="{6090BE43-E715-6343-BFCC-E42EBE62AF58}" destId="{4878B9B9-1D84-B64C-B5B1-BF3CDA59BC0A}" srcOrd="1" destOrd="0" presId="urn:microsoft.com/office/officeart/2005/8/layout/orgChart1"/>
    <dgm:cxn modelId="{26213BC0-0327-F54E-924B-9A2A2BEF43FA}" type="presParOf" srcId="{4878B9B9-1D84-B64C-B5B1-BF3CDA59BC0A}" destId="{038ED14B-9B76-7642-82F3-AE7898CC479C}" srcOrd="0" destOrd="0" presId="urn:microsoft.com/office/officeart/2005/8/layout/orgChart1"/>
    <dgm:cxn modelId="{CEC05EFE-FABB-C64B-87EC-F5F58333FB45}" type="presParOf" srcId="{038ED14B-9B76-7642-82F3-AE7898CC479C}" destId="{53C90AA0-2DB5-6F4E-AA49-FC19BFA46084}" srcOrd="0" destOrd="0" presId="urn:microsoft.com/office/officeart/2005/8/layout/orgChart1"/>
    <dgm:cxn modelId="{1A68ED33-4113-0048-A21B-4A18F9853151}" type="presParOf" srcId="{038ED14B-9B76-7642-82F3-AE7898CC479C}" destId="{B0FD3FC1-E3A6-884D-8AFB-AD3E024BA3E8}" srcOrd="1" destOrd="0" presId="urn:microsoft.com/office/officeart/2005/8/layout/orgChart1"/>
    <dgm:cxn modelId="{58242DB7-6C58-2445-9945-4C9807C5A4C7}" type="presParOf" srcId="{4878B9B9-1D84-B64C-B5B1-BF3CDA59BC0A}" destId="{3C3BEFEE-723B-994D-BEA8-B1A75BD9AA5B}" srcOrd="1" destOrd="0" presId="urn:microsoft.com/office/officeart/2005/8/layout/orgChart1"/>
    <dgm:cxn modelId="{C2F5BD50-B3BA-E64F-AC9F-5A944472C22D}" type="presParOf" srcId="{4878B9B9-1D84-B64C-B5B1-BF3CDA59BC0A}" destId="{120094E3-7456-9C4B-B909-A1FA2ACFCD43}" srcOrd="2" destOrd="0" presId="urn:microsoft.com/office/officeart/2005/8/layout/orgChart1"/>
    <dgm:cxn modelId="{D4F621E4-EC1C-3E4A-8289-84F8ABDBEA46}" type="presParOf" srcId="{6090BE43-E715-6343-BFCC-E42EBE62AF58}" destId="{73719891-6DB4-FD49-8528-088B706CA5E3}" srcOrd="2" destOrd="0" presId="urn:microsoft.com/office/officeart/2005/8/layout/orgChart1"/>
    <dgm:cxn modelId="{156B4CD4-AAF4-8C44-8948-BEE019178128}" type="presParOf" srcId="{6090BE43-E715-6343-BFCC-E42EBE62AF58}" destId="{BD1423F8-B882-324F-9FA0-B8FEAB2C3515}" srcOrd="3" destOrd="0" presId="urn:microsoft.com/office/officeart/2005/8/layout/orgChart1"/>
    <dgm:cxn modelId="{6057B766-9A66-5245-B455-6770744B9725}" type="presParOf" srcId="{BD1423F8-B882-324F-9FA0-B8FEAB2C3515}" destId="{0E1DD4E3-647B-314B-94AE-795063773BC6}" srcOrd="0" destOrd="0" presId="urn:microsoft.com/office/officeart/2005/8/layout/orgChart1"/>
    <dgm:cxn modelId="{98E75DC9-3A4A-EA46-82A6-ED6EB3A44DF6}" type="presParOf" srcId="{0E1DD4E3-647B-314B-94AE-795063773BC6}" destId="{FA29EE54-C248-6140-8FD1-BF53CB3F5D8F}" srcOrd="0" destOrd="0" presId="urn:microsoft.com/office/officeart/2005/8/layout/orgChart1"/>
    <dgm:cxn modelId="{D4C036D1-CAD4-3B4E-8972-087BD35EFD9B}" type="presParOf" srcId="{0E1DD4E3-647B-314B-94AE-795063773BC6}" destId="{C5748801-5283-BB4A-ABEC-826B91FDE6D7}" srcOrd="1" destOrd="0" presId="urn:microsoft.com/office/officeart/2005/8/layout/orgChart1"/>
    <dgm:cxn modelId="{D80CAD8E-485E-084F-9087-71BF9E15B39A}" type="presParOf" srcId="{BD1423F8-B882-324F-9FA0-B8FEAB2C3515}" destId="{9AAC6B13-E9B1-824F-BFD4-B07A2FB22B1C}" srcOrd="1" destOrd="0" presId="urn:microsoft.com/office/officeart/2005/8/layout/orgChart1"/>
    <dgm:cxn modelId="{1807B481-8BFA-3D4F-B1B5-9C70A30B2F6C}" type="presParOf" srcId="{BD1423F8-B882-324F-9FA0-B8FEAB2C3515}" destId="{4622C296-BA7D-7E48-B82B-20EF3AFE0E70}" srcOrd="2" destOrd="0" presId="urn:microsoft.com/office/officeart/2005/8/layout/orgChart1"/>
    <dgm:cxn modelId="{CE65E307-C8DA-CB45-907E-6A07EF60C186}" type="presParOf" srcId="{48B12130-9320-3343-BBD0-094DF402E674}" destId="{30634051-E6F0-5842-94E5-BB687C94673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A84416-2BF7-D046-A3CC-F738EE084543}" type="doc">
      <dgm:prSet loTypeId="urn:microsoft.com/office/officeart/2005/8/layout/orgChart1" loCatId="hierarchy" qsTypeId="urn:microsoft.com/office/officeart/2005/8/quickstyle/simple2" qsCatId="simple" csTypeId="urn:microsoft.com/office/officeart/2005/8/colors/accent6_2" csCatId="accent6" phldr="1"/>
      <dgm:spPr/>
      <dgm:t>
        <a:bodyPr/>
        <a:lstStyle/>
        <a:p>
          <a:endParaRPr lang="it-IT"/>
        </a:p>
      </dgm:t>
    </dgm:pt>
    <dgm:pt modelId="{7D4505A7-6947-614B-B874-0AF0F684F777}">
      <dgm:prSet custT="1"/>
      <dgm:spPr/>
      <dgm:t>
        <a:bodyPr/>
        <a:lstStyle/>
        <a:p>
          <a:r>
            <a:rPr lang="it-IT" sz="800" b="1" dirty="0">
              <a:latin typeface="Arial" panose="020B0604020202020204" pitchFamily="34" charset="0"/>
              <a:cs typeface="Arial" panose="020B0604020202020204" pitchFamily="34" charset="0"/>
            </a:rPr>
            <a:t>Azioni preliminari alla demolizione</a:t>
          </a:r>
        </a:p>
      </dgm:t>
    </dgm:pt>
    <dgm:pt modelId="{C78E811C-8F0E-5F4E-B9EF-9217A8E8CE51}" type="parTrans" cxnId="{C7298D0E-10E4-5B46-9B63-2FE7B218AA3D}">
      <dgm:prSet/>
      <dgm:spPr/>
      <dgm:t>
        <a:bodyPr/>
        <a:lstStyle/>
        <a:p>
          <a:endParaRPr lang="it-IT" sz="800" b="1">
            <a:solidFill>
              <a:schemeClr val="tx1"/>
            </a:solidFill>
            <a:latin typeface="Arial" panose="020B0604020202020204" pitchFamily="34" charset="0"/>
            <a:cs typeface="Arial" panose="020B0604020202020204" pitchFamily="34" charset="0"/>
          </a:endParaRPr>
        </a:p>
      </dgm:t>
    </dgm:pt>
    <dgm:pt modelId="{4264387A-9B89-DF4C-B708-112DEF41DFF3}" type="sibTrans" cxnId="{C7298D0E-10E4-5B46-9B63-2FE7B218AA3D}">
      <dgm:prSet/>
      <dgm:spPr/>
      <dgm:t>
        <a:bodyPr/>
        <a:lstStyle/>
        <a:p>
          <a:endParaRPr lang="it-IT" sz="800" b="1">
            <a:solidFill>
              <a:schemeClr val="tx1"/>
            </a:solidFill>
            <a:latin typeface="Arial" panose="020B0604020202020204" pitchFamily="34" charset="0"/>
            <a:cs typeface="Arial" panose="020B0604020202020204" pitchFamily="34" charset="0"/>
          </a:endParaRPr>
        </a:p>
      </dgm:t>
    </dgm:pt>
    <dgm:pt modelId="{2A9BC827-10B2-DB41-A082-521C03B69827}">
      <dgm:prSet custT="1"/>
      <dgm:spPr/>
      <dgm:t>
        <a:bodyPr/>
        <a:lstStyle/>
        <a:p>
          <a:r>
            <a:rPr lang="it-IT" sz="800" b="1" dirty="0">
              <a:latin typeface="Arial" panose="020B0604020202020204" pitchFamily="34" charset="0"/>
              <a:cs typeface="Arial" panose="020B0604020202020204" pitchFamily="34" charset="0"/>
            </a:rPr>
            <a:t>Rimozione delle componenti pericolose</a:t>
          </a:r>
        </a:p>
      </dgm:t>
    </dgm:pt>
    <dgm:pt modelId="{E4D13244-F6F6-A745-8BB8-99E25A15C0B7}" type="parTrans" cxnId="{8B0466CB-44A8-5C4B-8F60-E855C34305F7}">
      <dgm:prSet/>
      <dgm:spPr/>
      <dgm:t>
        <a:bodyPr/>
        <a:lstStyle/>
        <a:p>
          <a:endParaRPr lang="it-IT" sz="800" b="1">
            <a:solidFill>
              <a:schemeClr val="tx1"/>
            </a:solidFill>
            <a:latin typeface="Arial" panose="020B0604020202020204" pitchFamily="34" charset="0"/>
            <a:cs typeface="Arial" panose="020B0604020202020204" pitchFamily="34" charset="0"/>
          </a:endParaRPr>
        </a:p>
      </dgm:t>
    </dgm:pt>
    <dgm:pt modelId="{EFE47F3D-3F4C-D242-8575-297FE170B44F}" type="sibTrans" cxnId="{8B0466CB-44A8-5C4B-8F60-E855C34305F7}">
      <dgm:prSet/>
      <dgm:spPr/>
      <dgm:t>
        <a:bodyPr/>
        <a:lstStyle/>
        <a:p>
          <a:endParaRPr lang="it-IT" sz="800" b="1">
            <a:solidFill>
              <a:schemeClr val="tx1"/>
            </a:solidFill>
            <a:latin typeface="Arial" panose="020B0604020202020204" pitchFamily="34" charset="0"/>
            <a:cs typeface="Arial" panose="020B0604020202020204" pitchFamily="34" charset="0"/>
          </a:endParaRPr>
        </a:p>
      </dgm:t>
    </dgm:pt>
    <dgm:pt modelId="{A95F202A-16A9-8246-BB86-66F29CF3EAEB}">
      <dgm:prSet custT="1"/>
      <dgm:spPr/>
      <dgm:t>
        <a:bodyPr/>
        <a:lstStyle/>
        <a:p>
          <a:r>
            <a:rPr lang="it-IT" sz="800" b="1" dirty="0">
              <a:latin typeface="Arial" panose="020B0604020202020204" pitchFamily="34" charset="0"/>
              <a:cs typeface="Arial" panose="020B0604020202020204" pitchFamily="34" charset="0"/>
            </a:rPr>
            <a:t>Rimozione delle componenti riutilizzabili</a:t>
          </a:r>
        </a:p>
      </dgm:t>
    </dgm:pt>
    <dgm:pt modelId="{680EA900-7E72-5F45-B41C-C55D50E5D6AA}" type="parTrans" cxnId="{A770FDFD-C002-F745-BAC6-C984219E8372}">
      <dgm:prSet/>
      <dgm:spPr/>
      <dgm:t>
        <a:bodyPr/>
        <a:lstStyle/>
        <a:p>
          <a:endParaRPr lang="it-IT" sz="800" b="1">
            <a:solidFill>
              <a:schemeClr val="tx1"/>
            </a:solidFill>
            <a:latin typeface="Arial" panose="020B0604020202020204" pitchFamily="34" charset="0"/>
            <a:cs typeface="Arial" panose="020B0604020202020204" pitchFamily="34" charset="0"/>
          </a:endParaRPr>
        </a:p>
      </dgm:t>
    </dgm:pt>
    <dgm:pt modelId="{EBE2F8B3-808E-2F48-8165-C37D1278A35F}" type="sibTrans" cxnId="{A770FDFD-C002-F745-BAC6-C984219E8372}">
      <dgm:prSet/>
      <dgm:spPr/>
      <dgm:t>
        <a:bodyPr/>
        <a:lstStyle/>
        <a:p>
          <a:endParaRPr lang="it-IT" sz="800" b="1">
            <a:solidFill>
              <a:schemeClr val="tx1"/>
            </a:solidFill>
            <a:latin typeface="Arial" panose="020B0604020202020204" pitchFamily="34" charset="0"/>
            <a:cs typeface="Arial" panose="020B0604020202020204" pitchFamily="34" charset="0"/>
          </a:endParaRPr>
        </a:p>
      </dgm:t>
    </dgm:pt>
    <dgm:pt modelId="{C932DF2C-BA52-DE4A-AAFD-1167DAC085A7}" type="pres">
      <dgm:prSet presAssocID="{2AA84416-2BF7-D046-A3CC-F738EE084543}" presName="hierChild1" presStyleCnt="0">
        <dgm:presLayoutVars>
          <dgm:orgChart val="1"/>
          <dgm:chPref val="1"/>
          <dgm:dir/>
          <dgm:animOne val="branch"/>
          <dgm:animLvl val="lvl"/>
          <dgm:resizeHandles/>
        </dgm:presLayoutVars>
      </dgm:prSet>
      <dgm:spPr/>
    </dgm:pt>
    <dgm:pt modelId="{48B12130-9320-3343-BBD0-094DF402E674}" type="pres">
      <dgm:prSet presAssocID="{7D4505A7-6947-614B-B874-0AF0F684F777}" presName="hierRoot1" presStyleCnt="0">
        <dgm:presLayoutVars>
          <dgm:hierBranch val="init"/>
        </dgm:presLayoutVars>
      </dgm:prSet>
      <dgm:spPr/>
    </dgm:pt>
    <dgm:pt modelId="{04245AEF-D120-5944-AA43-2F2D48931132}" type="pres">
      <dgm:prSet presAssocID="{7D4505A7-6947-614B-B874-0AF0F684F777}" presName="rootComposite1" presStyleCnt="0"/>
      <dgm:spPr/>
    </dgm:pt>
    <dgm:pt modelId="{33DD0D42-FB01-4C4E-A8D5-920928BE9C3A}" type="pres">
      <dgm:prSet presAssocID="{7D4505A7-6947-614B-B874-0AF0F684F777}" presName="rootText1" presStyleLbl="node0" presStyleIdx="0" presStyleCnt="1">
        <dgm:presLayoutVars>
          <dgm:chPref val="3"/>
        </dgm:presLayoutVars>
      </dgm:prSet>
      <dgm:spPr/>
    </dgm:pt>
    <dgm:pt modelId="{72FBCFC2-F042-A04C-A1AD-B101D79E3668}" type="pres">
      <dgm:prSet presAssocID="{7D4505A7-6947-614B-B874-0AF0F684F777}" presName="rootConnector1" presStyleLbl="node1" presStyleIdx="0" presStyleCnt="0"/>
      <dgm:spPr/>
    </dgm:pt>
    <dgm:pt modelId="{6090BE43-E715-6343-BFCC-E42EBE62AF58}" type="pres">
      <dgm:prSet presAssocID="{7D4505A7-6947-614B-B874-0AF0F684F777}" presName="hierChild2" presStyleCnt="0"/>
      <dgm:spPr/>
    </dgm:pt>
    <dgm:pt modelId="{669BBBEE-16BA-E341-9819-74D8647074CD}" type="pres">
      <dgm:prSet presAssocID="{E4D13244-F6F6-A745-8BB8-99E25A15C0B7}" presName="Name37" presStyleLbl="parChTrans1D2" presStyleIdx="0" presStyleCnt="2"/>
      <dgm:spPr/>
    </dgm:pt>
    <dgm:pt modelId="{4878B9B9-1D84-B64C-B5B1-BF3CDA59BC0A}" type="pres">
      <dgm:prSet presAssocID="{2A9BC827-10B2-DB41-A082-521C03B69827}" presName="hierRoot2" presStyleCnt="0">
        <dgm:presLayoutVars>
          <dgm:hierBranch val="init"/>
        </dgm:presLayoutVars>
      </dgm:prSet>
      <dgm:spPr/>
    </dgm:pt>
    <dgm:pt modelId="{038ED14B-9B76-7642-82F3-AE7898CC479C}" type="pres">
      <dgm:prSet presAssocID="{2A9BC827-10B2-DB41-A082-521C03B69827}" presName="rootComposite" presStyleCnt="0"/>
      <dgm:spPr/>
    </dgm:pt>
    <dgm:pt modelId="{53C90AA0-2DB5-6F4E-AA49-FC19BFA46084}" type="pres">
      <dgm:prSet presAssocID="{2A9BC827-10B2-DB41-A082-521C03B69827}" presName="rootText" presStyleLbl="node2" presStyleIdx="0" presStyleCnt="2">
        <dgm:presLayoutVars>
          <dgm:chPref val="3"/>
        </dgm:presLayoutVars>
      </dgm:prSet>
      <dgm:spPr/>
    </dgm:pt>
    <dgm:pt modelId="{B0FD3FC1-E3A6-884D-8AFB-AD3E024BA3E8}" type="pres">
      <dgm:prSet presAssocID="{2A9BC827-10B2-DB41-A082-521C03B69827}" presName="rootConnector" presStyleLbl="node2" presStyleIdx="0" presStyleCnt="2"/>
      <dgm:spPr/>
    </dgm:pt>
    <dgm:pt modelId="{3C3BEFEE-723B-994D-BEA8-B1A75BD9AA5B}" type="pres">
      <dgm:prSet presAssocID="{2A9BC827-10B2-DB41-A082-521C03B69827}" presName="hierChild4" presStyleCnt="0"/>
      <dgm:spPr/>
    </dgm:pt>
    <dgm:pt modelId="{120094E3-7456-9C4B-B909-A1FA2ACFCD43}" type="pres">
      <dgm:prSet presAssocID="{2A9BC827-10B2-DB41-A082-521C03B69827}" presName="hierChild5" presStyleCnt="0"/>
      <dgm:spPr/>
    </dgm:pt>
    <dgm:pt modelId="{73719891-6DB4-FD49-8528-088B706CA5E3}" type="pres">
      <dgm:prSet presAssocID="{680EA900-7E72-5F45-B41C-C55D50E5D6AA}" presName="Name37" presStyleLbl="parChTrans1D2" presStyleIdx="1" presStyleCnt="2"/>
      <dgm:spPr/>
    </dgm:pt>
    <dgm:pt modelId="{BD1423F8-B882-324F-9FA0-B8FEAB2C3515}" type="pres">
      <dgm:prSet presAssocID="{A95F202A-16A9-8246-BB86-66F29CF3EAEB}" presName="hierRoot2" presStyleCnt="0">
        <dgm:presLayoutVars>
          <dgm:hierBranch val="init"/>
        </dgm:presLayoutVars>
      </dgm:prSet>
      <dgm:spPr/>
    </dgm:pt>
    <dgm:pt modelId="{0E1DD4E3-647B-314B-94AE-795063773BC6}" type="pres">
      <dgm:prSet presAssocID="{A95F202A-16A9-8246-BB86-66F29CF3EAEB}" presName="rootComposite" presStyleCnt="0"/>
      <dgm:spPr/>
    </dgm:pt>
    <dgm:pt modelId="{FA29EE54-C248-6140-8FD1-BF53CB3F5D8F}" type="pres">
      <dgm:prSet presAssocID="{A95F202A-16A9-8246-BB86-66F29CF3EAEB}" presName="rootText" presStyleLbl="node2" presStyleIdx="1" presStyleCnt="2">
        <dgm:presLayoutVars>
          <dgm:chPref val="3"/>
        </dgm:presLayoutVars>
      </dgm:prSet>
      <dgm:spPr/>
    </dgm:pt>
    <dgm:pt modelId="{C5748801-5283-BB4A-ABEC-826B91FDE6D7}" type="pres">
      <dgm:prSet presAssocID="{A95F202A-16A9-8246-BB86-66F29CF3EAEB}" presName="rootConnector" presStyleLbl="node2" presStyleIdx="1" presStyleCnt="2"/>
      <dgm:spPr/>
    </dgm:pt>
    <dgm:pt modelId="{9AAC6B13-E9B1-824F-BFD4-B07A2FB22B1C}" type="pres">
      <dgm:prSet presAssocID="{A95F202A-16A9-8246-BB86-66F29CF3EAEB}" presName="hierChild4" presStyleCnt="0"/>
      <dgm:spPr/>
    </dgm:pt>
    <dgm:pt modelId="{4622C296-BA7D-7E48-B82B-20EF3AFE0E70}" type="pres">
      <dgm:prSet presAssocID="{A95F202A-16A9-8246-BB86-66F29CF3EAEB}" presName="hierChild5" presStyleCnt="0"/>
      <dgm:spPr/>
    </dgm:pt>
    <dgm:pt modelId="{30634051-E6F0-5842-94E5-BB687C946738}" type="pres">
      <dgm:prSet presAssocID="{7D4505A7-6947-614B-B874-0AF0F684F777}" presName="hierChild3" presStyleCnt="0"/>
      <dgm:spPr/>
    </dgm:pt>
  </dgm:ptLst>
  <dgm:cxnLst>
    <dgm:cxn modelId="{C7298D0E-10E4-5B46-9B63-2FE7B218AA3D}" srcId="{2AA84416-2BF7-D046-A3CC-F738EE084543}" destId="{7D4505A7-6947-614B-B874-0AF0F684F777}" srcOrd="0" destOrd="0" parTransId="{C78E811C-8F0E-5F4E-B9EF-9217A8E8CE51}" sibTransId="{4264387A-9B89-DF4C-B708-112DEF41DFF3}"/>
    <dgm:cxn modelId="{45043F1E-88C7-5348-8B75-AD16F60FEFCE}" type="presOf" srcId="{680EA900-7E72-5F45-B41C-C55D50E5D6AA}" destId="{73719891-6DB4-FD49-8528-088B706CA5E3}" srcOrd="0" destOrd="0" presId="urn:microsoft.com/office/officeart/2005/8/layout/orgChart1"/>
    <dgm:cxn modelId="{F564C81F-E4D8-F048-A51A-E70C963C4128}" type="presOf" srcId="{E4D13244-F6F6-A745-8BB8-99E25A15C0B7}" destId="{669BBBEE-16BA-E341-9819-74D8647074CD}" srcOrd="0" destOrd="0" presId="urn:microsoft.com/office/officeart/2005/8/layout/orgChart1"/>
    <dgm:cxn modelId="{29CF6120-F957-6C44-82CA-C3A7E5DFD220}" type="presOf" srcId="{A95F202A-16A9-8246-BB86-66F29CF3EAEB}" destId="{FA29EE54-C248-6140-8FD1-BF53CB3F5D8F}" srcOrd="0" destOrd="0" presId="urn:microsoft.com/office/officeart/2005/8/layout/orgChart1"/>
    <dgm:cxn modelId="{674AC42A-FDA3-C241-8E5C-61404B8E6653}" type="presOf" srcId="{2A9BC827-10B2-DB41-A082-521C03B69827}" destId="{53C90AA0-2DB5-6F4E-AA49-FC19BFA46084}" srcOrd="0" destOrd="0" presId="urn:microsoft.com/office/officeart/2005/8/layout/orgChart1"/>
    <dgm:cxn modelId="{CA4E8043-19B7-6146-9341-F6EB7B9CA843}" type="presOf" srcId="{2AA84416-2BF7-D046-A3CC-F738EE084543}" destId="{C932DF2C-BA52-DE4A-AAFD-1167DAC085A7}" srcOrd="0" destOrd="0" presId="urn:microsoft.com/office/officeart/2005/8/layout/orgChart1"/>
    <dgm:cxn modelId="{3F7FEB52-7A64-8648-A5D8-6155920217CD}" type="presOf" srcId="{7D4505A7-6947-614B-B874-0AF0F684F777}" destId="{72FBCFC2-F042-A04C-A1AD-B101D79E3668}" srcOrd="1" destOrd="0" presId="urn:microsoft.com/office/officeart/2005/8/layout/orgChart1"/>
    <dgm:cxn modelId="{2928D764-F8F0-1D42-9ABE-CEF8D9E9F81C}" type="presOf" srcId="{7D4505A7-6947-614B-B874-0AF0F684F777}" destId="{33DD0D42-FB01-4C4E-A8D5-920928BE9C3A}" srcOrd="0" destOrd="0" presId="urn:microsoft.com/office/officeart/2005/8/layout/orgChart1"/>
    <dgm:cxn modelId="{DD34217D-CB1D-6B44-AC57-247B66E91D17}" type="presOf" srcId="{2A9BC827-10B2-DB41-A082-521C03B69827}" destId="{B0FD3FC1-E3A6-884D-8AFB-AD3E024BA3E8}" srcOrd="1" destOrd="0" presId="urn:microsoft.com/office/officeart/2005/8/layout/orgChart1"/>
    <dgm:cxn modelId="{29A67DA8-E9AD-C745-9A68-C9E5F3F6644C}" type="presOf" srcId="{A95F202A-16A9-8246-BB86-66F29CF3EAEB}" destId="{C5748801-5283-BB4A-ABEC-826B91FDE6D7}" srcOrd="1" destOrd="0" presId="urn:microsoft.com/office/officeart/2005/8/layout/orgChart1"/>
    <dgm:cxn modelId="{8B0466CB-44A8-5C4B-8F60-E855C34305F7}" srcId="{7D4505A7-6947-614B-B874-0AF0F684F777}" destId="{2A9BC827-10B2-DB41-A082-521C03B69827}" srcOrd="0" destOrd="0" parTransId="{E4D13244-F6F6-A745-8BB8-99E25A15C0B7}" sibTransId="{EFE47F3D-3F4C-D242-8575-297FE170B44F}"/>
    <dgm:cxn modelId="{A770FDFD-C002-F745-BAC6-C984219E8372}" srcId="{7D4505A7-6947-614B-B874-0AF0F684F777}" destId="{A95F202A-16A9-8246-BB86-66F29CF3EAEB}" srcOrd="1" destOrd="0" parTransId="{680EA900-7E72-5F45-B41C-C55D50E5D6AA}" sibTransId="{EBE2F8B3-808E-2F48-8165-C37D1278A35F}"/>
    <dgm:cxn modelId="{6F6540E3-1621-5D47-880B-DFD9E07B5737}" type="presParOf" srcId="{C932DF2C-BA52-DE4A-AAFD-1167DAC085A7}" destId="{48B12130-9320-3343-BBD0-094DF402E674}" srcOrd="0" destOrd="0" presId="urn:microsoft.com/office/officeart/2005/8/layout/orgChart1"/>
    <dgm:cxn modelId="{1196737E-E154-6D41-B4C3-66D799EC2944}" type="presParOf" srcId="{48B12130-9320-3343-BBD0-094DF402E674}" destId="{04245AEF-D120-5944-AA43-2F2D48931132}" srcOrd="0" destOrd="0" presId="urn:microsoft.com/office/officeart/2005/8/layout/orgChart1"/>
    <dgm:cxn modelId="{00F66CE0-7FEC-E046-9DE0-8C6E29A28109}" type="presParOf" srcId="{04245AEF-D120-5944-AA43-2F2D48931132}" destId="{33DD0D42-FB01-4C4E-A8D5-920928BE9C3A}" srcOrd="0" destOrd="0" presId="urn:microsoft.com/office/officeart/2005/8/layout/orgChart1"/>
    <dgm:cxn modelId="{641408D5-8F91-F146-A7DF-A86DE335D915}" type="presParOf" srcId="{04245AEF-D120-5944-AA43-2F2D48931132}" destId="{72FBCFC2-F042-A04C-A1AD-B101D79E3668}" srcOrd="1" destOrd="0" presId="urn:microsoft.com/office/officeart/2005/8/layout/orgChart1"/>
    <dgm:cxn modelId="{CB665E43-36B9-E148-B073-BAAEDB44F73D}" type="presParOf" srcId="{48B12130-9320-3343-BBD0-094DF402E674}" destId="{6090BE43-E715-6343-BFCC-E42EBE62AF58}" srcOrd="1" destOrd="0" presId="urn:microsoft.com/office/officeart/2005/8/layout/orgChart1"/>
    <dgm:cxn modelId="{1D3450AA-6027-E64C-AB59-71F99A72212A}" type="presParOf" srcId="{6090BE43-E715-6343-BFCC-E42EBE62AF58}" destId="{669BBBEE-16BA-E341-9819-74D8647074CD}" srcOrd="0" destOrd="0" presId="urn:microsoft.com/office/officeart/2005/8/layout/orgChart1"/>
    <dgm:cxn modelId="{9D981D82-4671-BD4D-83F4-AE091F988CEE}" type="presParOf" srcId="{6090BE43-E715-6343-BFCC-E42EBE62AF58}" destId="{4878B9B9-1D84-B64C-B5B1-BF3CDA59BC0A}" srcOrd="1" destOrd="0" presId="urn:microsoft.com/office/officeart/2005/8/layout/orgChart1"/>
    <dgm:cxn modelId="{26213BC0-0327-F54E-924B-9A2A2BEF43FA}" type="presParOf" srcId="{4878B9B9-1D84-B64C-B5B1-BF3CDA59BC0A}" destId="{038ED14B-9B76-7642-82F3-AE7898CC479C}" srcOrd="0" destOrd="0" presId="urn:microsoft.com/office/officeart/2005/8/layout/orgChart1"/>
    <dgm:cxn modelId="{CEC05EFE-FABB-C64B-87EC-F5F58333FB45}" type="presParOf" srcId="{038ED14B-9B76-7642-82F3-AE7898CC479C}" destId="{53C90AA0-2DB5-6F4E-AA49-FC19BFA46084}" srcOrd="0" destOrd="0" presId="urn:microsoft.com/office/officeart/2005/8/layout/orgChart1"/>
    <dgm:cxn modelId="{1A68ED33-4113-0048-A21B-4A18F9853151}" type="presParOf" srcId="{038ED14B-9B76-7642-82F3-AE7898CC479C}" destId="{B0FD3FC1-E3A6-884D-8AFB-AD3E024BA3E8}" srcOrd="1" destOrd="0" presId="urn:microsoft.com/office/officeart/2005/8/layout/orgChart1"/>
    <dgm:cxn modelId="{58242DB7-6C58-2445-9945-4C9807C5A4C7}" type="presParOf" srcId="{4878B9B9-1D84-B64C-B5B1-BF3CDA59BC0A}" destId="{3C3BEFEE-723B-994D-BEA8-B1A75BD9AA5B}" srcOrd="1" destOrd="0" presId="urn:microsoft.com/office/officeart/2005/8/layout/orgChart1"/>
    <dgm:cxn modelId="{C2F5BD50-B3BA-E64F-AC9F-5A944472C22D}" type="presParOf" srcId="{4878B9B9-1D84-B64C-B5B1-BF3CDA59BC0A}" destId="{120094E3-7456-9C4B-B909-A1FA2ACFCD43}" srcOrd="2" destOrd="0" presId="urn:microsoft.com/office/officeart/2005/8/layout/orgChart1"/>
    <dgm:cxn modelId="{D4F621E4-EC1C-3E4A-8289-84F8ABDBEA46}" type="presParOf" srcId="{6090BE43-E715-6343-BFCC-E42EBE62AF58}" destId="{73719891-6DB4-FD49-8528-088B706CA5E3}" srcOrd="2" destOrd="0" presId="urn:microsoft.com/office/officeart/2005/8/layout/orgChart1"/>
    <dgm:cxn modelId="{156B4CD4-AAF4-8C44-8948-BEE019178128}" type="presParOf" srcId="{6090BE43-E715-6343-BFCC-E42EBE62AF58}" destId="{BD1423F8-B882-324F-9FA0-B8FEAB2C3515}" srcOrd="3" destOrd="0" presId="urn:microsoft.com/office/officeart/2005/8/layout/orgChart1"/>
    <dgm:cxn modelId="{6057B766-9A66-5245-B455-6770744B9725}" type="presParOf" srcId="{BD1423F8-B882-324F-9FA0-B8FEAB2C3515}" destId="{0E1DD4E3-647B-314B-94AE-795063773BC6}" srcOrd="0" destOrd="0" presId="urn:microsoft.com/office/officeart/2005/8/layout/orgChart1"/>
    <dgm:cxn modelId="{98E75DC9-3A4A-EA46-82A6-ED6EB3A44DF6}" type="presParOf" srcId="{0E1DD4E3-647B-314B-94AE-795063773BC6}" destId="{FA29EE54-C248-6140-8FD1-BF53CB3F5D8F}" srcOrd="0" destOrd="0" presId="urn:microsoft.com/office/officeart/2005/8/layout/orgChart1"/>
    <dgm:cxn modelId="{D4C036D1-CAD4-3B4E-8972-087BD35EFD9B}" type="presParOf" srcId="{0E1DD4E3-647B-314B-94AE-795063773BC6}" destId="{C5748801-5283-BB4A-ABEC-826B91FDE6D7}" srcOrd="1" destOrd="0" presId="urn:microsoft.com/office/officeart/2005/8/layout/orgChart1"/>
    <dgm:cxn modelId="{D80CAD8E-485E-084F-9087-71BF9E15B39A}" type="presParOf" srcId="{BD1423F8-B882-324F-9FA0-B8FEAB2C3515}" destId="{9AAC6B13-E9B1-824F-BFD4-B07A2FB22B1C}" srcOrd="1" destOrd="0" presId="urn:microsoft.com/office/officeart/2005/8/layout/orgChart1"/>
    <dgm:cxn modelId="{1807B481-8BFA-3D4F-B1B5-9C70A30B2F6C}" type="presParOf" srcId="{BD1423F8-B882-324F-9FA0-B8FEAB2C3515}" destId="{4622C296-BA7D-7E48-B82B-20EF3AFE0E70}" srcOrd="2" destOrd="0" presId="urn:microsoft.com/office/officeart/2005/8/layout/orgChart1"/>
    <dgm:cxn modelId="{CE65E307-C8DA-CB45-907E-6A07EF60C186}" type="presParOf" srcId="{48B12130-9320-3343-BBD0-094DF402E674}" destId="{30634051-E6F0-5842-94E5-BB687C94673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19891-6DB4-FD49-8528-088B706CA5E3}">
      <dsp:nvSpPr>
        <dsp:cNvPr id="0" name=""/>
        <dsp:cNvSpPr/>
      </dsp:nvSpPr>
      <dsp:spPr>
        <a:xfrm>
          <a:off x="1404151" y="960718"/>
          <a:ext cx="768418" cy="266723"/>
        </a:xfrm>
        <a:custGeom>
          <a:avLst/>
          <a:gdLst/>
          <a:ahLst/>
          <a:cxnLst/>
          <a:rect l="0" t="0" r="0" b="0"/>
          <a:pathLst>
            <a:path>
              <a:moveTo>
                <a:pt x="0" y="0"/>
              </a:moveTo>
              <a:lnTo>
                <a:pt x="0" y="133361"/>
              </a:lnTo>
              <a:lnTo>
                <a:pt x="768418" y="133361"/>
              </a:lnTo>
              <a:lnTo>
                <a:pt x="768418" y="26672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9BBBEE-16BA-E341-9819-74D8647074CD}">
      <dsp:nvSpPr>
        <dsp:cNvPr id="0" name=""/>
        <dsp:cNvSpPr/>
      </dsp:nvSpPr>
      <dsp:spPr>
        <a:xfrm>
          <a:off x="635733" y="960718"/>
          <a:ext cx="768418" cy="266723"/>
        </a:xfrm>
        <a:custGeom>
          <a:avLst/>
          <a:gdLst/>
          <a:ahLst/>
          <a:cxnLst/>
          <a:rect l="0" t="0" r="0" b="0"/>
          <a:pathLst>
            <a:path>
              <a:moveTo>
                <a:pt x="768418" y="0"/>
              </a:moveTo>
              <a:lnTo>
                <a:pt x="768418" y="133361"/>
              </a:lnTo>
              <a:lnTo>
                <a:pt x="0" y="133361"/>
              </a:lnTo>
              <a:lnTo>
                <a:pt x="0" y="26672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D0D42-FB01-4C4E-A8D5-920928BE9C3A}">
      <dsp:nvSpPr>
        <dsp:cNvPr id="0" name=""/>
        <dsp:cNvSpPr/>
      </dsp:nvSpPr>
      <dsp:spPr>
        <a:xfrm>
          <a:off x="769095" y="325662"/>
          <a:ext cx="1270112" cy="635056"/>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b="1" kern="1200">
              <a:latin typeface="Arial" panose="020B0604020202020204" pitchFamily="34" charset="0"/>
              <a:cs typeface="Arial" panose="020B0604020202020204" pitchFamily="34" charset="0"/>
            </a:rPr>
            <a:t>Indagine preliminare</a:t>
          </a:r>
        </a:p>
      </dsp:txBody>
      <dsp:txXfrm>
        <a:off x="769095" y="325662"/>
        <a:ext cx="1270112" cy="635056"/>
      </dsp:txXfrm>
    </dsp:sp>
    <dsp:sp modelId="{53C90AA0-2DB5-6F4E-AA49-FC19BFA46084}">
      <dsp:nvSpPr>
        <dsp:cNvPr id="0" name=""/>
        <dsp:cNvSpPr/>
      </dsp:nvSpPr>
      <dsp:spPr>
        <a:xfrm>
          <a:off x="677" y="1227442"/>
          <a:ext cx="1270112" cy="635056"/>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b="1" kern="1200" dirty="0">
              <a:latin typeface="Arial" panose="020B0604020202020204" pitchFamily="34" charset="0"/>
              <a:cs typeface="Arial" panose="020B0604020202020204" pitchFamily="34" charset="0"/>
            </a:rPr>
            <a:t>Valutazione  caratteristiche dell'edificio</a:t>
          </a:r>
        </a:p>
      </dsp:txBody>
      <dsp:txXfrm>
        <a:off x="677" y="1227442"/>
        <a:ext cx="1270112" cy="635056"/>
      </dsp:txXfrm>
    </dsp:sp>
    <dsp:sp modelId="{FA29EE54-C248-6140-8FD1-BF53CB3F5D8F}">
      <dsp:nvSpPr>
        <dsp:cNvPr id="0" name=""/>
        <dsp:cNvSpPr/>
      </dsp:nvSpPr>
      <dsp:spPr>
        <a:xfrm>
          <a:off x="1537513" y="1227442"/>
          <a:ext cx="1270112" cy="635056"/>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b="1" kern="1200" dirty="0">
              <a:latin typeface="Arial" panose="020B0604020202020204" pitchFamily="34" charset="0"/>
              <a:cs typeface="Arial" panose="020B0604020202020204" pitchFamily="34" charset="0"/>
            </a:rPr>
            <a:t>valutazioni delle criticità</a:t>
          </a:r>
        </a:p>
      </dsp:txBody>
      <dsp:txXfrm>
        <a:off x="1537513" y="1227442"/>
        <a:ext cx="1270112" cy="635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19891-6DB4-FD49-8528-088B706CA5E3}">
      <dsp:nvSpPr>
        <dsp:cNvPr id="0" name=""/>
        <dsp:cNvSpPr/>
      </dsp:nvSpPr>
      <dsp:spPr>
        <a:xfrm>
          <a:off x="1368148" y="689505"/>
          <a:ext cx="748715" cy="259884"/>
        </a:xfrm>
        <a:custGeom>
          <a:avLst/>
          <a:gdLst/>
          <a:ahLst/>
          <a:cxnLst/>
          <a:rect l="0" t="0" r="0" b="0"/>
          <a:pathLst>
            <a:path>
              <a:moveTo>
                <a:pt x="0" y="0"/>
              </a:moveTo>
              <a:lnTo>
                <a:pt x="0" y="129942"/>
              </a:lnTo>
              <a:lnTo>
                <a:pt x="748715" y="129942"/>
              </a:lnTo>
              <a:lnTo>
                <a:pt x="748715" y="25988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9BBBEE-16BA-E341-9819-74D8647074CD}">
      <dsp:nvSpPr>
        <dsp:cNvPr id="0" name=""/>
        <dsp:cNvSpPr/>
      </dsp:nvSpPr>
      <dsp:spPr>
        <a:xfrm>
          <a:off x="619432" y="689505"/>
          <a:ext cx="748715" cy="259884"/>
        </a:xfrm>
        <a:custGeom>
          <a:avLst/>
          <a:gdLst/>
          <a:ahLst/>
          <a:cxnLst/>
          <a:rect l="0" t="0" r="0" b="0"/>
          <a:pathLst>
            <a:path>
              <a:moveTo>
                <a:pt x="748715" y="0"/>
              </a:moveTo>
              <a:lnTo>
                <a:pt x="748715" y="129942"/>
              </a:lnTo>
              <a:lnTo>
                <a:pt x="0" y="129942"/>
              </a:lnTo>
              <a:lnTo>
                <a:pt x="0" y="25988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D0D42-FB01-4C4E-A8D5-920928BE9C3A}">
      <dsp:nvSpPr>
        <dsp:cNvPr id="0" name=""/>
        <dsp:cNvSpPr/>
      </dsp:nvSpPr>
      <dsp:spPr>
        <a:xfrm>
          <a:off x="749375" y="70732"/>
          <a:ext cx="1237546" cy="61877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b="1" kern="1200" dirty="0">
              <a:latin typeface="Arial" panose="020B0604020202020204" pitchFamily="34" charset="0"/>
              <a:cs typeface="Arial" panose="020B0604020202020204" pitchFamily="34" charset="0"/>
            </a:rPr>
            <a:t>Azioni preliminari alla demolizione</a:t>
          </a:r>
        </a:p>
      </dsp:txBody>
      <dsp:txXfrm>
        <a:off x="749375" y="70732"/>
        <a:ext cx="1237546" cy="618773"/>
      </dsp:txXfrm>
    </dsp:sp>
    <dsp:sp modelId="{53C90AA0-2DB5-6F4E-AA49-FC19BFA46084}">
      <dsp:nvSpPr>
        <dsp:cNvPr id="0" name=""/>
        <dsp:cNvSpPr/>
      </dsp:nvSpPr>
      <dsp:spPr>
        <a:xfrm>
          <a:off x="659" y="949390"/>
          <a:ext cx="1237546" cy="61877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b="1" kern="1200" dirty="0">
              <a:latin typeface="Arial" panose="020B0604020202020204" pitchFamily="34" charset="0"/>
              <a:cs typeface="Arial" panose="020B0604020202020204" pitchFamily="34" charset="0"/>
            </a:rPr>
            <a:t>Rimozione delle componenti pericolose</a:t>
          </a:r>
        </a:p>
      </dsp:txBody>
      <dsp:txXfrm>
        <a:off x="659" y="949390"/>
        <a:ext cx="1237546" cy="618773"/>
      </dsp:txXfrm>
    </dsp:sp>
    <dsp:sp modelId="{FA29EE54-C248-6140-8FD1-BF53CB3F5D8F}">
      <dsp:nvSpPr>
        <dsp:cNvPr id="0" name=""/>
        <dsp:cNvSpPr/>
      </dsp:nvSpPr>
      <dsp:spPr>
        <a:xfrm>
          <a:off x="1498090" y="949390"/>
          <a:ext cx="1237546" cy="61877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it-IT" sz="800" b="1" kern="1200" dirty="0">
              <a:latin typeface="Arial" panose="020B0604020202020204" pitchFamily="34" charset="0"/>
              <a:cs typeface="Arial" panose="020B0604020202020204" pitchFamily="34" charset="0"/>
            </a:rPr>
            <a:t>Rimozione delle componenti riutilizzabili</a:t>
          </a:r>
        </a:p>
      </dsp:txBody>
      <dsp:txXfrm>
        <a:off x="1498090" y="949390"/>
        <a:ext cx="1237546" cy="6187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4BBC1D60-84D8-0340-B818-686FC1691376}"/>
              </a:ext>
            </a:extLst>
          </p:cNvPr>
          <p:cNvSpPr>
            <a:spLocks noGrp="1" noChangeArrowheads="1"/>
          </p:cNvSpPr>
          <p:nvPr>
            <p:ph type="hdr" sz="quarter"/>
          </p:nvPr>
        </p:nvSpPr>
        <p:spPr bwMode="auto">
          <a:xfrm>
            <a:off x="0" y="0"/>
            <a:ext cx="2971800" cy="27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a:spcBef>
                <a:spcPct val="50000"/>
              </a:spcBef>
              <a:defRPr sz="1200">
                <a:latin typeface="Arial" charset="0"/>
              </a:defRPr>
            </a:lvl1pPr>
          </a:lstStyle>
          <a:p>
            <a:pPr>
              <a:defRPr/>
            </a:pPr>
            <a:endParaRPr lang="it-IT"/>
          </a:p>
        </p:txBody>
      </p:sp>
      <p:sp>
        <p:nvSpPr>
          <p:cNvPr id="304131" name="Rectangle 3">
            <a:extLst>
              <a:ext uri="{FF2B5EF4-FFF2-40B4-BE49-F238E27FC236}">
                <a16:creationId xmlns:a16="http://schemas.microsoft.com/office/drawing/2014/main" id="{4F5B7ED8-AC92-7C4E-AE62-124E29D8F9C8}"/>
              </a:ext>
            </a:extLst>
          </p:cNvPr>
          <p:cNvSpPr>
            <a:spLocks noGrp="1" noChangeArrowheads="1"/>
          </p:cNvSpPr>
          <p:nvPr>
            <p:ph type="dt" sz="quarter" idx="1"/>
          </p:nvPr>
        </p:nvSpPr>
        <p:spPr bwMode="auto">
          <a:xfrm>
            <a:off x="3886200" y="0"/>
            <a:ext cx="2971800" cy="27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spcBef>
                <a:spcPct val="50000"/>
              </a:spcBef>
              <a:defRPr sz="1200">
                <a:latin typeface="Arial" charset="0"/>
              </a:defRPr>
            </a:lvl1pPr>
          </a:lstStyle>
          <a:p>
            <a:pPr>
              <a:defRPr/>
            </a:pPr>
            <a:endParaRPr lang="it-IT"/>
          </a:p>
        </p:txBody>
      </p:sp>
      <p:sp>
        <p:nvSpPr>
          <p:cNvPr id="304132" name="Rectangle 4">
            <a:extLst>
              <a:ext uri="{FF2B5EF4-FFF2-40B4-BE49-F238E27FC236}">
                <a16:creationId xmlns:a16="http://schemas.microsoft.com/office/drawing/2014/main" id="{1348C2D1-D202-4C42-9E3E-00196E4A2F17}"/>
              </a:ext>
            </a:extLst>
          </p:cNvPr>
          <p:cNvSpPr>
            <a:spLocks noGrp="1" noChangeArrowheads="1"/>
          </p:cNvSpPr>
          <p:nvPr>
            <p:ph type="ftr" sz="quarter" idx="2"/>
          </p:nvPr>
        </p:nvSpPr>
        <p:spPr bwMode="auto">
          <a:xfrm>
            <a:off x="0" y="8869363"/>
            <a:ext cx="29718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l">
              <a:spcBef>
                <a:spcPct val="50000"/>
              </a:spcBef>
              <a:defRPr sz="1200">
                <a:latin typeface="Arial" charset="0"/>
              </a:defRPr>
            </a:lvl1pPr>
          </a:lstStyle>
          <a:p>
            <a:pPr>
              <a:defRPr/>
            </a:pPr>
            <a:endParaRPr lang="it-IT"/>
          </a:p>
        </p:txBody>
      </p:sp>
      <p:sp>
        <p:nvSpPr>
          <p:cNvPr id="304133" name="Rectangle 5">
            <a:extLst>
              <a:ext uri="{FF2B5EF4-FFF2-40B4-BE49-F238E27FC236}">
                <a16:creationId xmlns:a16="http://schemas.microsoft.com/office/drawing/2014/main" id="{AAE7F724-3860-C04C-852D-7B5F93874919}"/>
              </a:ext>
            </a:extLst>
          </p:cNvPr>
          <p:cNvSpPr>
            <a:spLocks noGrp="1" noChangeArrowheads="1"/>
          </p:cNvSpPr>
          <p:nvPr>
            <p:ph type="sldNum" sz="quarter" idx="3"/>
          </p:nvPr>
        </p:nvSpPr>
        <p:spPr bwMode="auto">
          <a:xfrm>
            <a:off x="3886200" y="8869363"/>
            <a:ext cx="29718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spcBef>
                <a:spcPct val="50000"/>
              </a:spcBef>
              <a:defRPr sz="1200"/>
            </a:lvl1pPr>
          </a:lstStyle>
          <a:p>
            <a:fld id="{D4BCCC94-E810-42B5-A116-72979A05F6E0}" type="slidenum">
              <a:rPr lang="it-IT" altLang="it-IT"/>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DECF5F3-0BAA-BD4C-AF6C-A400A88AA05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latin typeface="Times New Roman" pitchFamily="18" charset="0"/>
              </a:defRPr>
            </a:lvl1pPr>
          </a:lstStyle>
          <a:p>
            <a:pPr>
              <a:defRPr/>
            </a:pPr>
            <a:endParaRPr lang="it-IT"/>
          </a:p>
        </p:txBody>
      </p:sp>
      <p:sp>
        <p:nvSpPr>
          <p:cNvPr id="5123" name="Rectangle 3">
            <a:extLst>
              <a:ext uri="{FF2B5EF4-FFF2-40B4-BE49-F238E27FC236}">
                <a16:creationId xmlns:a16="http://schemas.microsoft.com/office/drawing/2014/main" id="{447A56FD-B4C6-E843-A4D9-F9E4859AB85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atin typeface="Times New Roman" pitchFamily="18" charset="0"/>
              </a:defRPr>
            </a:lvl1pPr>
          </a:lstStyle>
          <a:p>
            <a:pPr>
              <a:defRPr/>
            </a:pPr>
            <a:endParaRPr lang="it-IT"/>
          </a:p>
        </p:txBody>
      </p:sp>
      <p:sp>
        <p:nvSpPr>
          <p:cNvPr id="13316" name="Rectangle 4">
            <a:extLst>
              <a:ext uri="{FF2B5EF4-FFF2-40B4-BE49-F238E27FC236}">
                <a16:creationId xmlns:a16="http://schemas.microsoft.com/office/drawing/2014/main" id="{443E2AF4-4D62-3F5B-45E2-259E705235B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914B42F3-33A9-A446-8FF3-F58F34AF1BC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5126" name="Rectangle 6">
            <a:extLst>
              <a:ext uri="{FF2B5EF4-FFF2-40B4-BE49-F238E27FC236}">
                <a16:creationId xmlns:a16="http://schemas.microsoft.com/office/drawing/2014/main" id="{0FC95161-7E61-2C43-9F7B-E17AE0ECAE2F}"/>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latin typeface="Times New Roman" pitchFamily="18" charset="0"/>
              </a:defRPr>
            </a:lvl1pPr>
          </a:lstStyle>
          <a:p>
            <a:pPr>
              <a:defRPr/>
            </a:pPr>
            <a:endParaRPr lang="it-IT"/>
          </a:p>
        </p:txBody>
      </p:sp>
      <p:sp>
        <p:nvSpPr>
          <p:cNvPr id="5127" name="Rectangle 7">
            <a:extLst>
              <a:ext uri="{FF2B5EF4-FFF2-40B4-BE49-F238E27FC236}">
                <a16:creationId xmlns:a16="http://schemas.microsoft.com/office/drawing/2014/main" id="{73EEF651-D5EC-6040-AE1F-B029125E538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1CA80735-C6EB-4D09-A0F2-F58061127F5B}"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A26136DB-2830-B216-08BE-9102C78FA2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DD092EA0-FBEA-4B95-A34A-2B3E8DB07321}" type="slidenum">
              <a:rPr lang="it-IT" altLang="it-IT" sz="1200" b="0">
                <a:latin typeface="Times New Roman" panose="02020603050405020304" pitchFamily="18" charset="0"/>
              </a:rPr>
              <a:pPr/>
              <a:t>1</a:t>
            </a:fld>
            <a:endParaRPr lang="it-IT" altLang="it-IT" sz="1200" b="0">
              <a:latin typeface="Times New Roman" panose="02020603050405020304" pitchFamily="18" charset="0"/>
            </a:endParaRPr>
          </a:p>
        </p:txBody>
      </p:sp>
      <p:sp>
        <p:nvSpPr>
          <p:cNvPr id="16386" name="Rectangle 2">
            <a:extLst>
              <a:ext uri="{FF2B5EF4-FFF2-40B4-BE49-F238E27FC236}">
                <a16:creationId xmlns:a16="http://schemas.microsoft.com/office/drawing/2014/main" id="{4DE73AAD-500A-A984-FC86-7EF52A579DC6}"/>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87B48866-976C-894A-EC75-1ABFE39A72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a:extLst>
              <a:ext uri="{FF2B5EF4-FFF2-40B4-BE49-F238E27FC236}">
                <a16:creationId xmlns:a16="http://schemas.microsoft.com/office/drawing/2014/main" id="{2EDD4E52-65B6-69E3-A645-5FC443959753}"/>
              </a:ext>
            </a:extLst>
          </p:cNvPr>
          <p:cNvSpPr>
            <a:spLocks noGrp="1" noRot="1" noChangeAspect="1" noChangeArrowheads="1" noTextEdit="1"/>
          </p:cNvSpPr>
          <p:nvPr>
            <p:ph type="sldImg"/>
          </p:nvPr>
        </p:nvSpPr>
        <p:spPr>
          <a:ln/>
        </p:spPr>
      </p:sp>
      <p:sp>
        <p:nvSpPr>
          <p:cNvPr id="35842" name="Segnaposto note 2">
            <a:extLst>
              <a:ext uri="{FF2B5EF4-FFF2-40B4-BE49-F238E27FC236}">
                <a16:creationId xmlns:a16="http://schemas.microsoft.com/office/drawing/2014/main" id="{FD408B4D-1756-B479-97AB-7DD56185E6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35843" name="Segnaposto numero diapositiva 3">
            <a:extLst>
              <a:ext uri="{FF2B5EF4-FFF2-40B4-BE49-F238E27FC236}">
                <a16:creationId xmlns:a16="http://schemas.microsoft.com/office/drawing/2014/main" id="{6599AD51-54F3-5FD3-2204-FDDDDC124787}"/>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r"/>
            <a:fld id="{1E8EC0BE-0AB3-46BC-803B-9B1C90B2281E}" type="slidenum">
              <a:rPr lang="it-IT" altLang="it-IT" sz="1200" b="0">
                <a:latin typeface="Times New Roman" panose="02020603050405020304" pitchFamily="18" charset="0"/>
              </a:rPr>
              <a:pPr algn="r"/>
              <a:t>12</a:t>
            </a:fld>
            <a:endParaRPr lang="it-IT" altLang="it-IT" sz="1200" b="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a:extLst>
              <a:ext uri="{FF2B5EF4-FFF2-40B4-BE49-F238E27FC236}">
                <a16:creationId xmlns:a16="http://schemas.microsoft.com/office/drawing/2014/main" id="{4775A6F5-EBD1-E2CF-099A-761C575DE41F}"/>
              </a:ext>
            </a:extLst>
          </p:cNvPr>
          <p:cNvSpPr>
            <a:spLocks noGrp="1" noRot="1" noChangeAspect="1" noChangeArrowheads="1" noTextEdit="1"/>
          </p:cNvSpPr>
          <p:nvPr>
            <p:ph type="sldImg"/>
          </p:nvPr>
        </p:nvSpPr>
        <p:spPr>
          <a:ln/>
        </p:spPr>
      </p:sp>
      <p:sp>
        <p:nvSpPr>
          <p:cNvPr id="37890" name="Segnaposto note 2">
            <a:extLst>
              <a:ext uri="{FF2B5EF4-FFF2-40B4-BE49-F238E27FC236}">
                <a16:creationId xmlns:a16="http://schemas.microsoft.com/office/drawing/2014/main" id="{D84BA9EF-E203-5CA3-D2C9-10BAC46A30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37891" name="Segnaposto numero diapositiva 3">
            <a:extLst>
              <a:ext uri="{FF2B5EF4-FFF2-40B4-BE49-F238E27FC236}">
                <a16:creationId xmlns:a16="http://schemas.microsoft.com/office/drawing/2014/main" id="{F12685F3-0460-C2B3-7F47-D022B146EAD4}"/>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r"/>
            <a:fld id="{EFE6889A-E130-4A23-8803-6AC2782235F1}" type="slidenum">
              <a:rPr lang="it-IT" altLang="it-IT" sz="1200" b="0">
                <a:latin typeface="Times New Roman" panose="02020603050405020304" pitchFamily="18" charset="0"/>
              </a:rPr>
              <a:pPr algn="r"/>
              <a:t>13</a:t>
            </a:fld>
            <a:endParaRPr lang="it-IT" altLang="it-IT" sz="1200" b="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a:extLst>
              <a:ext uri="{FF2B5EF4-FFF2-40B4-BE49-F238E27FC236}">
                <a16:creationId xmlns:a16="http://schemas.microsoft.com/office/drawing/2014/main" id="{4775A6F5-EBD1-E2CF-099A-761C575DE41F}"/>
              </a:ext>
            </a:extLst>
          </p:cNvPr>
          <p:cNvSpPr>
            <a:spLocks noGrp="1" noRot="1" noChangeAspect="1" noChangeArrowheads="1" noTextEdit="1"/>
          </p:cNvSpPr>
          <p:nvPr>
            <p:ph type="sldImg"/>
          </p:nvPr>
        </p:nvSpPr>
        <p:spPr>
          <a:ln/>
        </p:spPr>
      </p:sp>
      <p:sp>
        <p:nvSpPr>
          <p:cNvPr id="37890" name="Segnaposto note 2">
            <a:extLst>
              <a:ext uri="{FF2B5EF4-FFF2-40B4-BE49-F238E27FC236}">
                <a16:creationId xmlns:a16="http://schemas.microsoft.com/office/drawing/2014/main" id="{D84BA9EF-E203-5CA3-D2C9-10BAC46A30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37891" name="Segnaposto numero diapositiva 3">
            <a:extLst>
              <a:ext uri="{FF2B5EF4-FFF2-40B4-BE49-F238E27FC236}">
                <a16:creationId xmlns:a16="http://schemas.microsoft.com/office/drawing/2014/main" id="{F12685F3-0460-C2B3-7F47-D022B146EAD4}"/>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r"/>
            <a:fld id="{EFE6889A-E130-4A23-8803-6AC2782235F1}" type="slidenum">
              <a:rPr lang="it-IT" altLang="it-IT" sz="1200" b="0">
                <a:latin typeface="Times New Roman" panose="02020603050405020304" pitchFamily="18" charset="0"/>
              </a:rPr>
              <a:pPr algn="r"/>
              <a:t>14</a:t>
            </a:fld>
            <a:endParaRPr lang="it-IT" altLang="it-IT" sz="1200" b="0">
              <a:latin typeface="Times New Roman" panose="02020603050405020304" pitchFamily="18" charset="0"/>
            </a:endParaRPr>
          </a:p>
        </p:txBody>
      </p:sp>
    </p:spTree>
    <p:extLst>
      <p:ext uri="{BB962C8B-B14F-4D97-AF65-F5344CB8AC3E}">
        <p14:creationId xmlns:p14="http://schemas.microsoft.com/office/powerpoint/2010/main" val="3564334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a:extLst>
              <a:ext uri="{FF2B5EF4-FFF2-40B4-BE49-F238E27FC236}">
                <a16:creationId xmlns:a16="http://schemas.microsoft.com/office/drawing/2014/main" id="{79ABDC7B-EA27-DACF-A240-0F1EE28E40C4}"/>
              </a:ext>
            </a:extLst>
          </p:cNvPr>
          <p:cNvSpPr>
            <a:spLocks noGrp="1" noRot="1" noChangeAspect="1" noChangeArrowheads="1" noTextEdit="1"/>
          </p:cNvSpPr>
          <p:nvPr>
            <p:ph type="sldImg"/>
          </p:nvPr>
        </p:nvSpPr>
        <p:spPr>
          <a:ln/>
        </p:spPr>
      </p:sp>
      <p:sp>
        <p:nvSpPr>
          <p:cNvPr id="39938" name="Segnaposto note 2">
            <a:extLst>
              <a:ext uri="{FF2B5EF4-FFF2-40B4-BE49-F238E27FC236}">
                <a16:creationId xmlns:a16="http://schemas.microsoft.com/office/drawing/2014/main" id="{D8B64BAF-CA15-A39E-4484-AED5677634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39939" name="Segnaposto numero diapositiva 3">
            <a:extLst>
              <a:ext uri="{FF2B5EF4-FFF2-40B4-BE49-F238E27FC236}">
                <a16:creationId xmlns:a16="http://schemas.microsoft.com/office/drawing/2014/main" id="{A83ED7E6-2B70-D5AD-6202-D1BFB3B9F8DA}"/>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r"/>
            <a:fld id="{62D1B0B1-B40E-4CCE-A6CF-140C182E98BB}" type="slidenum">
              <a:rPr lang="it-IT" altLang="it-IT" sz="1200" b="0">
                <a:latin typeface="Times New Roman" panose="02020603050405020304" pitchFamily="18" charset="0"/>
              </a:rPr>
              <a:pPr algn="r"/>
              <a:t>15</a:t>
            </a:fld>
            <a:endParaRPr lang="it-IT" altLang="it-IT" sz="1200" b="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a:extLst>
              <a:ext uri="{FF2B5EF4-FFF2-40B4-BE49-F238E27FC236}">
                <a16:creationId xmlns:a16="http://schemas.microsoft.com/office/drawing/2014/main" id="{41799C5D-9177-6102-66CC-3F48B639C42E}"/>
              </a:ext>
            </a:extLst>
          </p:cNvPr>
          <p:cNvSpPr>
            <a:spLocks noGrp="1" noRot="1" noChangeAspect="1" noChangeArrowheads="1" noTextEdit="1"/>
          </p:cNvSpPr>
          <p:nvPr>
            <p:ph type="sldImg"/>
          </p:nvPr>
        </p:nvSpPr>
        <p:spPr>
          <a:ln/>
        </p:spPr>
      </p:sp>
      <p:sp>
        <p:nvSpPr>
          <p:cNvPr id="18434" name="Segnaposto note 2">
            <a:extLst>
              <a:ext uri="{FF2B5EF4-FFF2-40B4-BE49-F238E27FC236}">
                <a16:creationId xmlns:a16="http://schemas.microsoft.com/office/drawing/2014/main" id="{DE09BD76-C240-E50F-59B8-5DFC5D6030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8435" name="Segnaposto numero diapositiva 3">
            <a:extLst>
              <a:ext uri="{FF2B5EF4-FFF2-40B4-BE49-F238E27FC236}">
                <a16:creationId xmlns:a16="http://schemas.microsoft.com/office/drawing/2014/main" id="{B7C6F1C0-74CD-E062-EA5B-86CCBD75FE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E7262310-D401-462B-8EA3-2AEEC6503251}" type="slidenum">
              <a:rPr lang="it-IT" altLang="it-IT" sz="1200" b="0">
                <a:latin typeface="Times New Roman" panose="02020603050405020304" pitchFamily="18" charset="0"/>
              </a:rPr>
              <a:pPr/>
              <a:t>2</a:t>
            </a:fld>
            <a:endParaRPr lang="it-IT" altLang="it-IT" sz="1200" b="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a:extLst>
              <a:ext uri="{FF2B5EF4-FFF2-40B4-BE49-F238E27FC236}">
                <a16:creationId xmlns:a16="http://schemas.microsoft.com/office/drawing/2014/main" id="{1431DDD9-CC29-F215-730B-1EFB1292BA07}"/>
              </a:ext>
            </a:extLst>
          </p:cNvPr>
          <p:cNvSpPr>
            <a:spLocks noGrp="1" noRot="1" noChangeAspect="1" noChangeArrowheads="1" noTextEdit="1"/>
          </p:cNvSpPr>
          <p:nvPr>
            <p:ph type="sldImg"/>
          </p:nvPr>
        </p:nvSpPr>
        <p:spPr>
          <a:ln/>
        </p:spPr>
      </p:sp>
      <p:sp>
        <p:nvSpPr>
          <p:cNvPr id="20482" name="Segnaposto note 2">
            <a:extLst>
              <a:ext uri="{FF2B5EF4-FFF2-40B4-BE49-F238E27FC236}">
                <a16:creationId xmlns:a16="http://schemas.microsoft.com/office/drawing/2014/main" id="{58377DE9-7855-79A5-4F59-DFFC332131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0483" name="Segnaposto numero diapositiva 3">
            <a:extLst>
              <a:ext uri="{FF2B5EF4-FFF2-40B4-BE49-F238E27FC236}">
                <a16:creationId xmlns:a16="http://schemas.microsoft.com/office/drawing/2014/main" id="{6F105446-7132-37F6-4B50-987E3F4E09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3F8D001F-FB25-4DB2-B8C9-13F0D919BF1A}" type="slidenum">
              <a:rPr lang="it-IT" altLang="it-IT" sz="1200" b="0">
                <a:latin typeface="Times New Roman" panose="02020603050405020304" pitchFamily="18" charset="0"/>
              </a:rPr>
              <a:pPr/>
              <a:t>3</a:t>
            </a:fld>
            <a:endParaRPr lang="it-IT" altLang="it-IT" sz="1200" b="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a:extLst>
              <a:ext uri="{FF2B5EF4-FFF2-40B4-BE49-F238E27FC236}">
                <a16:creationId xmlns:a16="http://schemas.microsoft.com/office/drawing/2014/main" id="{D62D3DA4-3A52-5937-4B7D-86C0BAFACC98}"/>
              </a:ext>
            </a:extLst>
          </p:cNvPr>
          <p:cNvSpPr>
            <a:spLocks noGrp="1" noRot="1" noChangeAspect="1" noChangeArrowheads="1" noTextEdit="1"/>
          </p:cNvSpPr>
          <p:nvPr>
            <p:ph type="sldImg"/>
          </p:nvPr>
        </p:nvSpPr>
        <p:spPr>
          <a:ln/>
        </p:spPr>
      </p:sp>
      <p:sp>
        <p:nvSpPr>
          <p:cNvPr id="22530" name="Segnaposto note 2">
            <a:extLst>
              <a:ext uri="{FF2B5EF4-FFF2-40B4-BE49-F238E27FC236}">
                <a16:creationId xmlns:a16="http://schemas.microsoft.com/office/drawing/2014/main" id="{DF8122BB-E6DD-EFEA-B456-232D598D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2531" name="Segnaposto numero diapositiva 3">
            <a:extLst>
              <a:ext uri="{FF2B5EF4-FFF2-40B4-BE49-F238E27FC236}">
                <a16:creationId xmlns:a16="http://schemas.microsoft.com/office/drawing/2014/main" id="{A8ED1D71-4C3C-3148-A133-53A1AA4C05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EEFA1487-78D9-4121-B9CB-754DF212E735}" type="slidenum">
              <a:rPr lang="it-IT" altLang="it-IT" sz="1200" b="0">
                <a:latin typeface="Times New Roman" panose="02020603050405020304" pitchFamily="18" charset="0"/>
              </a:rPr>
              <a:pPr/>
              <a:t>4</a:t>
            </a:fld>
            <a:endParaRPr lang="it-IT" altLang="it-IT" sz="1200" b="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a:extLst>
              <a:ext uri="{FF2B5EF4-FFF2-40B4-BE49-F238E27FC236}">
                <a16:creationId xmlns:a16="http://schemas.microsoft.com/office/drawing/2014/main" id="{D62D3DA4-3A52-5937-4B7D-86C0BAFACC98}"/>
              </a:ext>
            </a:extLst>
          </p:cNvPr>
          <p:cNvSpPr>
            <a:spLocks noGrp="1" noRot="1" noChangeAspect="1" noChangeArrowheads="1" noTextEdit="1"/>
          </p:cNvSpPr>
          <p:nvPr>
            <p:ph type="sldImg"/>
          </p:nvPr>
        </p:nvSpPr>
        <p:spPr>
          <a:ln/>
        </p:spPr>
      </p:sp>
      <p:sp>
        <p:nvSpPr>
          <p:cNvPr id="22530" name="Segnaposto note 2">
            <a:extLst>
              <a:ext uri="{FF2B5EF4-FFF2-40B4-BE49-F238E27FC236}">
                <a16:creationId xmlns:a16="http://schemas.microsoft.com/office/drawing/2014/main" id="{DF8122BB-E6DD-EFEA-B456-232D598D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2531" name="Segnaposto numero diapositiva 3">
            <a:extLst>
              <a:ext uri="{FF2B5EF4-FFF2-40B4-BE49-F238E27FC236}">
                <a16:creationId xmlns:a16="http://schemas.microsoft.com/office/drawing/2014/main" id="{A8ED1D71-4C3C-3148-A133-53A1AA4C05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EEFA1487-78D9-4121-B9CB-754DF212E735}" type="slidenum">
              <a:rPr lang="it-IT" altLang="it-IT" sz="1200" b="0">
                <a:latin typeface="Times New Roman" panose="02020603050405020304" pitchFamily="18" charset="0"/>
              </a:rPr>
              <a:pPr/>
              <a:t>5</a:t>
            </a:fld>
            <a:endParaRPr lang="it-IT" altLang="it-IT" sz="1200" b="0">
              <a:latin typeface="Times New Roman" panose="02020603050405020304" pitchFamily="18" charset="0"/>
            </a:endParaRPr>
          </a:p>
        </p:txBody>
      </p:sp>
    </p:spTree>
    <p:extLst>
      <p:ext uri="{BB962C8B-B14F-4D97-AF65-F5344CB8AC3E}">
        <p14:creationId xmlns:p14="http://schemas.microsoft.com/office/powerpoint/2010/main" val="184721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a:extLst>
              <a:ext uri="{FF2B5EF4-FFF2-40B4-BE49-F238E27FC236}">
                <a16:creationId xmlns:a16="http://schemas.microsoft.com/office/drawing/2014/main" id="{C1301432-9BFB-980F-2561-450299E355F9}"/>
              </a:ext>
            </a:extLst>
          </p:cNvPr>
          <p:cNvSpPr>
            <a:spLocks noGrp="1" noRot="1" noChangeAspect="1" noChangeArrowheads="1" noTextEdit="1"/>
          </p:cNvSpPr>
          <p:nvPr>
            <p:ph type="sldImg"/>
          </p:nvPr>
        </p:nvSpPr>
        <p:spPr>
          <a:ln/>
        </p:spPr>
      </p:sp>
      <p:sp>
        <p:nvSpPr>
          <p:cNvPr id="26626" name="Segnaposto note 2">
            <a:extLst>
              <a:ext uri="{FF2B5EF4-FFF2-40B4-BE49-F238E27FC236}">
                <a16:creationId xmlns:a16="http://schemas.microsoft.com/office/drawing/2014/main" id="{9316D322-6D0A-589E-5399-D89EADAF74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6627" name="Segnaposto numero diapositiva 3">
            <a:extLst>
              <a:ext uri="{FF2B5EF4-FFF2-40B4-BE49-F238E27FC236}">
                <a16:creationId xmlns:a16="http://schemas.microsoft.com/office/drawing/2014/main" id="{2A379EA1-1D17-476F-A4A4-CBB9AB228D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0512245B-6318-4FF4-A6A0-1AFCB9FE30A3}" type="slidenum">
              <a:rPr lang="it-IT" altLang="it-IT" sz="1200" b="0">
                <a:latin typeface="Times New Roman" panose="02020603050405020304" pitchFamily="18" charset="0"/>
              </a:rPr>
              <a:pPr/>
              <a:t>6</a:t>
            </a:fld>
            <a:endParaRPr lang="it-IT" altLang="it-IT" sz="1200" b="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egnaposto immagine diapositiva 1">
            <a:extLst>
              <a:ext uri="{FF2B5EF4-FFF2-40B4-BE49-F238E27FC236}">
                <a16:creationId xmlns:a16="http://schemas.microsoft.com/office/drawing/2014/main" id="{C1551977-AF40-495C-B1C7-DC02EAE96F1B}"/>
              </a:ext>
            </a:extLst>
          </p:cNvPr>
          <p:cNvSpPr>
            <a:spLocks noGrp="1" noRot="1" noChangeAspect="1" noChangeArrowheads="1" noTextEdit="1"/>
          </p:cNvSpPr>
          <p:nvPr>
            <p:ph type="sldImg"/>
          </p:nvPr>
        </p:nvSpPr>
        <p:spPr>
          <a:ln/>
        </p:spPr>
      </p:sp>
      <p:sp>
        <p:nvSpPr>
          <p:cNvPr id="28674" name="Segnaposto note 2">
            <a:extLst>
              <a:ext uri="{FF2B5EF4-FFF2-40B4-BE49-F238E27FC236}">
                <a16:creationId xmlns:a16="http://schemas.microsoft.com/office/drawing/2014/main" id="{28380B01-9617-A81A-C954-03AF335080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8675" name="Segnaposto numero diapositiva 3">
            <a:extLst>
              <a:ext uri="{FF2B5EF4-FFF2-40B4-BE49-F238E27FC236}">
                <a16:creationId xmlns:a16="http://schemas.microsoft.com/office/drawing/2014/main" id="{6F3FFB78-4014-37AF-D1DD-A98D54190E95}"/>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r"/>
            <a:fld id="{3FCD2EC5-BD5F-4140-A299-2C9438C48B87}" type="slidenum">
              <a:rPr lang="it-IT" altLang="it-IT" sz="1200" b="0">
                <a:latin typeface="Times New Roman" panose="02020603050405020304" pitchFamily="18" charset="0"/>
              </a:rPr>
              <a:pPr algn="r"/>
              <a:t>7</a:t>
            </a:fld>
            <a:endParaRPr lang="it-IT" altLang="it-IT" sz="1200" b="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immagine diapositiva 1">
            <a:extLst>
              <a:ext uri="{FF2B5EF4-FFF2-40B4-BE49-F238E27FC236}">
                <a16:creationId xmlns:a16="http://schemas.microsoft.com/office/drawing/2014/main" id="{5B0E37CE-7D9E-E03B-A7EC-2EC58D5E9B00}"/>
              </a:ext>
            </a:extLst>
          </p:cNvPr>
          <p:cNvSpPr>
            <a:spLocks noGrp="1" noRot="1" noChangeAspect="1" noChangeArrowheads="1" noTextEdit="1"/>
          </p:cNvSpPr>
          <p:nvPr>
            <p:ph type="sldImg"/>
          </p:nvPr>
        </p:nvSpPr>
        <p:spPr>
          <a:ln/>
        </p:spPr>
      </p:sp>
      <p:sp>
        <p:nvSpPr>
          <p:cNvPr id="30722" name="Segnaposto note 2">
            <a:extLst>
              <a:ext uri="{FF2B5EF4-FFF2-40B4-BE49-F238E27FC236}">
                <a16:creationId xmlns:a16="http://schemas.microsoft.com/office/drawing/2014/main" id="{81E631F3-6027-26D1-799C-8870DDD41D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30723" name="Segnaposto numero diapositiva 3">
            <a:extLst>
              <a:ext uri="{FF2B5EF4-FFF2-40B4-BE49-F238E27FC236}">
                <a16:creationId xmlns:a16="http://schemas.microsoft.com/office/drawing/2014/main" id="{95436FE5-9D13-AE5A-A181-3DBB9BF27AE4}"/>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r"/>
            <a:fld id="{0195725B-129A-4FBE-AEC5-F2B4AED691FD}" type="slidenum">
              <a:rPr lang="it-IT" altLang="it-IT" sz="1200" b="0">
                <a:latin typeface="Times New Roman" panose="02020603050405020304" pitchFamily="18" charset="0"/>
              </a:rPr>
              <a:pPr algn="r"/>
              <a:t>8</a:t>
            </a:fld>
            <a:endParaRPr lang="it-IT" altLang="it-IT" sz="1200" b="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a:extLst>
              <a:ext uri="{FF2B5EF4-FFF2-40B4-BE49-F238E27FC236}">
                <a16:creationId xmlns:a16="http://schemas.microsoft.com/office/drawing/2014/main" id="{2FEE9EAD-B7A1-05A1-6644-D507D98FBB4D}"/>
              </a:ext>
            </a:extLst>
          </p:cNvPr>
          <p:cNvSpPr>
            <a:spLocks noGrp="1" noRot="1" noChangeAspect="1" noChangeArrowheads="1" noTextEdit="1"/>
          </p:cNvSpPr>
          <p:nvPr>
            <p:ph type="sldImg"/>
          </p:nvPr>
        </p:nvSpPr>
        <p:spPr>
          <a:ln/>
        </p:spPr>
      </p:sp>
      <p:sp>
        <p:nvSpPr>
          <p:cNvPr id="33794" name="Segnaposto note 2">
            <a:extLst>
              <a:ext uri="{FF2B5EF4-FFF2-40B4-BE49-F238E27FC236}">
                <a16:creationId xmlns:a16="http://schemas.microsoft.com/office/drawing/2014/main" id="{BDFC1ABB-3170-28C6-B173-5C652FAE52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33795" name="Segnaposto numero diapositiva 3">
            <a:extLst>
              <a:ext uri="{FF2B5EF4-FFF2-40B4-BE49-F238E27FC236}">
                <a16:creationId xmlns:a16="http://schemas.microsoft.com/office/drawing/2014/main" id="{5CF4C53E-17F9-8F98-5701-D365880C56CD}"/>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r"/>
            <a:fld id="{2D5A7F09-AF2E-4575-BF1A-0EE2942CE86E}" type="slidenum">
              <a:rPr lang="it-IT" altLang="it-IT" sz="1200" b="0">
                <a:latin typeface="Times New Roman" panose="02020603050405020304" pitchFamily="18" charset="0"/>
              </a:rPr>
              <a:pPr algn="r"/>
              <a:t>11</a:t>
            </a:fld>
            <a:endParaRPr lang="it-IT" altLang="it-IT" sz="1200" b="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D2C6D0BB-C5C0-8264-1B8C-178936C1DCF8}"/>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8D61802-E07E-7588-1378-CA4A38F0A3D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32625879-8EC2-28EE-3956-A2AB3D6C24BC}"/>
              </a:ext>
            </a:extLst>
          </p:cNvPr>
          <p:cNvSpPr>
            <a:spLocks noGrp="1" noChangeArrowheads="1"/>
          </p:cNvSpPr>
          <p:nvPr>
            <p:ph type="sldNum" sz="quarter" idx="12"/>
          </p:nvPr>
        </p:nvSpPr>
        <p:spPr>
          <a:ln/>
        </p:spPr>
        <p:txBody>
          <a:bodyPr/>
          <a:lstStyle>
            <a:lvl1pPr>
              <a:defRPr/>
            </a:lvl1pPr>
          </a:lstStyle>
          <a:p>
            <a:fld id="{7BB91F75-DCFE-4742-B78A-AF1477850576}" type="slidenum">
              <a:rPr lang="it-IT" altLang="it-IT"/>
              <a:pPr/>
              <a:t>‹N›</a:t>
            </a:fld>
            <a:endParaRPr lang="it-IT" altLang="it-IT"/>
          </a:p>
        </p:txBody>
      </p:sp>
    </p:spTree>
    <p:extLst>
      <p:ext uri="{BB962C8B-B14F-4D97-AF65-F5344CB8AC3E}">
        <p14:creationId xmlns:p14="http://schemas.microsoft.com/office/powerpoint/2010/main" val="277738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01F34DF7-B40D-2B4C-F73C-01AF4C33982A}"/>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EA142C8F-9068-7AC1-B3CF-31A78A07574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CD114F0E-8D9A-74B7-500F-0E37802F7754}"/>
              </a:ext>
            </a:extLst>
          </p:cNvPr>
          <p:cNvSpPr>
            <a:spLocks noGrp="1" noChangeArrowheads="1"/>
          </p:cNvSpPr>
          <p:nvPr>
            <p:ph type="sldNum" sz="quarter" idx="12"/>
          </p:nvPr>
        </p:nvSpPr>
        <p:spPr>
          <a:ln/>
        </p:spPr>
        <p:txBody>
          <a:bodyPr/>
          <a:lstStyle>
            <a:lvl1pPr>
              <a:defRPr/>
            </a:lvl1pPr>
          </a:lstStyle>
          <a:p>
            <a:fld id="{8551A708-86A4-43BC-8425-27E270188C2D}" type="slidenum">
              <a:rPr lang="it-IT" altLang="it-IT"/>
              <a:pPr/>
              <a:t>‹N›</a:t>
            </a:fld>
            <a:endParaRPr lang="it-IT" altLang="it-IT"/>
          </a:p>
        </p:txBody>
      </p:sp>
    </p:spTree>
    <p:extLst>
      <p:ext uri="{BB962C8B-B14F-4D97-AF65-F5344CB8AC3E}">
        <p14:creationId xmlns:p14="http://schemas.microsoft.com/office/powerpoint/2010/main" val="61263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14AE2D6-C668-F733-7BE1-D05D7B1B5ED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F1CCE366-5B54-AE60-AEFE-8DF6AC79A07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A64B8821-05F5-0FD6-F7EB-46DAEE6D43C5}"/>
              </a:ext>
            </a:extLst>
          </p:cNvPr>
          <p:cNvSpPr>
            <a:spLocks noGrp="1" noChangeArrowheads="1"/>
          </p:cNvSpPr>
          <p:nvPr>
            <p:ph type="sldNum" sz="quarter" idx="12"/>
          </p:nvPr>
        </p:nvSpPr>
        <p:spPr>
          <a:ln/>
        </p:spPr>
        <p:txBody>
          <a:bodyPr/>
          <a:lstStyle>
            <a:lvl1pPr>
              <a:defRPr/>
            </a:lvl1pPr>
          </a:lstStyle>
          <a:p>
            <a:fld id="{07D05157-343E-40FE-A7F5-2519FB2194BB}" type="slidenum">
              <a:rPr lang="it-IT" altLang="it-IT"/>
              <a:pPr/>
              <a:t>‹N›</a:t>
            </a:fld>
            <a:endParaRPr lang="it-IT" altLang="it-IT"/>
          </a:p>
        </p:txBody>
      </p:sp>
    </p:spTree>
    <p:extLst>
      <p:ext uri="{BB962C8B-B14F-4D97-AF65-F5344CB8AC3E}">
        <p14:creationId xmlns:p14="http://schemas.microsoft.com/office/powerpoint/2010/main" val="338858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4B5848A0-F94D-FB34-CF00-5E7AB7487FED}"/>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1B0A8ECE-0717-CD77-6E69-9C73E89080C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88D47CAB-AA5D-2482-5A25-D8A4070E7802}"/>
              </a:ext>
            </a:extLst>
          </p:cNvPr>
          <p:cNvSpPr>
            <a:spLocks noGrp="1" noChangeArrowheads="1"/>
          </p:cNvSpPr>
          <p:nvPr>
            <p:ph type="sldNum" sz="quarter" idx="12"/>
          </p:nvPr>
        </p:nvSpPr>
        <p:spPr>
          <a:ln/>
        </p:spPr>
        <p:txBody>
          <a:bodyPr/>
          <a:lstStyle>
            <a:lvl1pPr>
              <a:defRPr/>
            </a:lvl1pPr>
          </a:lstStyle>
          <a:p>
            <a:fld id="{8CD32631-6128-4AB0-A8EE-891B134C1DBE}" type="slidenum">
              <a:rPr lang="it-IT" altLang="it-IT"/>
              <a:pPr/>
              <a:t>‹N›</a:t>
            </a:fld>
            <a:endParaRPr lang="it-IT" altLang="it-IT"/>
          </a:p>
        </p:txBody>
      </p:sp>
    </p:spTree>
    <p:extLst>
      <p:ext uri="{BB962C8B-B14F-4D97-AF65-F5344CB8AC3E}">
        <p14:creationId xmlns:p14="http://schemas.microsoft.com/office/powerpoint/2010/main" val="351254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C63B44E0-4CE3-8B8A-0048-09831468D149}"/>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5EA39685-2C4A-B934-BEF9-7DCCBB0BAD6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17789701-F8B2-DC5E-6350-3CD8CD6E970D}"/>
              </a:ext>
            </a:extLst>
          </p:cNvPr>
          <p:cNvSpPr>
            <a:spLocks noGrp="1" noChangeArrowheads="1"/>
          </p:cNvSpPr>
          <p:nvPr>
            <p:ph type="sldNum" sz="quarter" idx="12"/>
          </p:nvPr>
        </p:nvSpPr>
        <p:spPr>
          <a:ln/>
        </p:spPr>
        <p:txBody>
          <a:bodyPr/>
          <a:lstStyle>
            <a:lvl1pPr>
              <a:defRPr/>
            </a:lvl1pPr>
          </a:lstStyle>
          <a:p>
            <a:fld id="{850EEB60-3FCA-4B20-A6F2-02A37C664888}" type="slidenum">
              <a:rPr lang="it-IT" altLang="it-IT"/>
              <a:pPr/>
              <a:t>‹N›</a:t>
            </a:fld>
            <a:endParaRPr lang="it-IT" altLang="it-IT"/>
          </a:p>
        </p:txBody>
      </p:sp>
    </p:spTree>
    <p:extLst>
      <p:ext uri="{BB962C8B-B14F-4D97-AF65-F5344CB8AC3E}">
        <p14:creationId xmlns:p14="http://schemas.microsoft.com/office/powerpoint/2010/main" val="77884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BC34418C-50AF-53A5-39D2-883CA5B5B598}"/>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C463A7EC-CD10-DF40-0928-96EEBEBB847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1B9176A6-C2C4-19BD-C8E1-E53A699B1DD4}"/>
              </a:ext>
            </a:extLst>
          </p:cNvPr>
          <p:cNvSpPr>
            <a:spLocks noGrp="1" noChangeArrowheads="1"/>
          </p:cNvSpPr>
          <p:nvPr>
            <p:ph type="sldNum" sz="quarter" idx="12"/>
          </p:nvPr>
        </p:nvSpPr>
        <p:spPr>
          <a:ln/>
        </p:spPr>
        <p:txBody>
          <a:bodyPr/>
          <a:lstStyle>
            <a:lvl1pPr>
              <a:defRPr/>
            </a:lvl1pPr>
          </a:lstStyle>
          <a:p>
            <a:fld id="{B6D59E9A-CF18-4A65-B109-266C5507DB7F}" type="slidenum">
              <a:rPr lang="it-IT" altLang="it-IT"/>
              <a:pPr/>
              <a:t>‹N›</a:t>
            </a:fld>
            <a:endParaRPr lang="it-IT" altLang="it-IT"/>
          </a:p>
        </p:txBody>
      </p:sp>
    </p:spTree>
    <p:extLst>
      <p:ext uri="{BB962C8B-B14F-4D97-AF65-F5344CB8AC3E}">
        <p14:creationId xmlns:p14="http://schemas.microsoft.com/office/powerpoint/2010/main" val="252072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353F9F17-8DC2-484C-DB28-58E508672C3C}"/>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C0F2886F-BCFD-C353-2415-9500730814C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B3165697-D11A-806A-367E-FAEF73CE256D}"/>
              </a:ext>
            </a:extLst>
          </p:cNvPr>
          <p:cNvSpPr>
            <a:spLocks noGrp="1" noChangeArrowheads="1"/>
          </p:cNvSpPr>
          <p:nvPr>
            <p:ph type="sldNum" sz="quarter" idx="12"/>
          </p:nvPr>
        </p:nvSpPr>
        <p:spPr>
          <a:ln/>
        </p:spPr>
        <p:txBody>
          <a:bodyPr/>
          <a:lstStyle>
            <a:lvl1pPr>
              <a:defRPr/>
            </a:lvl1pPr>
          </a:lstStyle>
          <a:p>
            <a:fld id="{9CEA282F-982B-4F21-B0FB-E6A49742889E}" type="slidenum">
              <a:rPr lang="it-IT" altLang="it-IT"/>
              <a:pPr/>
              <a:t>‹N›</a:t>
            </a:fld>
            <a:endParaRPr lang="it-IT" altLang="it-IT"/>
          </a:p>
        </p:txBody>
      </p:sp>
    </p:spTree>
    <p:extLst>
      <p:ext uri="{BB962C8B-B14F-4D97-AF65-F5344CB8AC3E}">
        <p14:creationId xmlns:p14="http://schemas.microsoft.com/office/powerpoint/2010/main" val="321622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518A370A-C860-FD3D-CCCE-F1489B2C0D41}"/>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B7CE45FC-AEC8-CC09-CFE7-FF46F02DA19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458A4DEC-56ED-A1F9-CB9E-6AD955EC7037}"/>
              </a:ext>
            </a:extLst>
          </p:cNvPr>
          <p:cNvSpPr>
            <a:spLocks noGrp="1" noChangeArrowheads="1"/>
          </p:cNvSpPr>
          <p:nvPr>
            <p:ph type="sldNum" sz="quarter" idx="12"/>
          </p:nvPr>
        </p:nvSpPr>
        <p:spPr>
          <a:ln/>
        </p:spPr>
        <p:txBody>
          <a:bodyPr/>
          <a:lstStyle>
            <a:lvl1pPr>
              <a:defRPr/>
            </a:lvl1pPr>
          </a:lstStyle>
          <a:p>
            <a:fld id="{1ED3ABEA-99E4-4741-8C43-42D79A8C396D}" type="slidenum">
              <a:rPr lang="it-IT" altLang="it-IT"/>
              <a:pPr/>
              <a:t>‹N›</a:t>
            </a:fld>
            <a:endParaRPr lang="it-IT" altLang="it-IT"/>
          </a:p>
        </p:txBody>
      </p:sp>
    </p:spTree>
    <p:extLst>
      <p:ext uri="{BB962C8B-B14F-4D97-AF65-F5344CB8AC3E}">
        <p14:creationId xmlns:p14="http://schemas.microsoft.com/office/powerpoint/2010/main" val="76930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7C32E9B-7591-5C3E-9DEC-0A92809A5A97}"/>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01D54C06-CF50-D5DA-1F3B-7D15339C75F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7F16718F-23F1-16B7-194A-1CF57AD5A0F5}"/>
              </a:ext>
            </a:extLst>
          </p:cNvPr>
          <p:cNvSpPr>
            <a:spLocks noGrp="1" noChangeArrowheads="1"/>
          </p:cNvSpPr>
          <p:nvPr>
            <p:ph type="sldNum" sz="quarter" idx="12"/>
          </p:nvPr>
        </p:nvSpPr>
        <p:spPr>
          <a:ln/>
        </p:spPr>
        <p:txBody>
          <a:bodyPr/>
          <a:lstStyle>
            <a:lvl1pPr>
              <a:defRPr/>
            </a:lvl1pPr>
          </a:lstStyle>
          <a:p>
            <a:fld id="{F5A9394F-7C71-4F9C-A525-CA9333FDA548}" type="slidenum">
              <a:rPr lang="it-IT" altLang="it-IT"/>
              <a:pPr/>
              <a:t>‹N›</a:t>
            </a:fld>
            <a:endParaRPr lang="it-IT" altLang="it-IT"/>
          </a:p>
        </p:txBody>
      </p:sp>
    </p:spTree>
    <p:extLst>
      <p:ext uri="{BB962C8B-B14F-4D97-AF65-F5344CB8AC3E}">
        <p14:creationId xmlns:p14="http://schemas.microsoft.com/office/powerpoint/2010/main" val="183847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43186A40-7E42-44AE-64FF-F1B73004EF76}"/>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4777AFDA-4501-3B7A-DFF6-219554AC4B6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F8D4AEF5-0C27-825A-33B2-EED905D56D67}"/>
              </a:ext>
            </a:extLst>
          </p:cNvPr>
          <p:cNvSpPr>
            <a:spLocks noGrp="1" noChangeArrowheads="1"/>
          </p:cNvSpPr>
          <p:nvPr>
            <p:ph type="sldNum" sz="quarter" idx="12"/>
          </p:nvPr>
        </p:nvSpPr>
        <p:spPr>
          <a:ln/>
        </p:spPr>
        <p:txBody>
          <a:bodyPr/>
          <a:lstStyle>
            <a:lvl1pPr>
              <a:defRPr/>
            </a:lvl1pPr>
          </a:lstStyle>
          <a:p>
            <a:fld id="{853F30B1-0A8C-46DD-BEEE-30140845A34E}" type="slidenum">
              <a:rPr lang="it-IT" altLang="it-IT"/>
              <a:pPr/>
              <a:t>‹N›</a:t>
            </a:fld>
            <a:endParaRPr lang="it-IT" altLang="it-IT"/>
          </a:p>
        </p:txBody>
      </p:sp>
    </p:spTree>
    <p:extLst>
      <p:ext uri="{BB962C8B-B14F-4D97-AF65-F5344CB8AC3E}">
        <p14:creationId xmlns:p14="http://schemas.microsoft.com/office/powerpoint/2010/main" val="65742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2621DC13-F9BC-7747-907D-F83EDD7FC16D}"/>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ADA1804A-982D-32A8-2BEF-1E7230481C2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30EAEAC1-6979-F0F4-3F62-06C74A941DD9}"/>
              </a:ext>
            </a:extLst>
          </p:cNvPr>
          <p:cNvSpPr>
            <a:spLocks noGrp="1" noChangeArrowheads="1"/>
          </p:cNvSpPr>
          <p:nvPr>
            <p:ph type="sldNum" sz="quarter" idx="12"/>
          </p:nvPr>
        </p:nvSpPr>
        <p:spPr>
          <a:ln/>
        </p:spPr>
        <p:txBody>
          <a:bodyPr/>
          <a:lstStyle>
            <a:lvl1pPr>
              <a:defRPr/>
            </a:lvl1pPr>
          </a:lstStyle>
          <a:p>
            <a:fld id="{1E3E0B09-913E-4C16-95D9-67339BF0A493}" type="slidenum">
              <a:rPr lang="it-IT" altLang="it-IT"/>
              <a:pPr/>
              <a:t>‹N›</a:t>
            </a:fld>
            <a:endParaRPr lang="it-IT" altLang="it-IT"/>
          </a:p>
        </p:txBody>
      </p:sp>
    </p:spTree>
    <p:extLst>
      <p:ext uri="{BB962C8B-B14F-4D97-AF65-F5344CB8AC3E}">
        <p14:creationId xmlns:p14="http://schemas.microsoft.com/office/powerpoint/2010/main" val="372729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2D050"/>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376D126-E377-028E-82C5-9FB6BE9CCF5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Rectangle 3">
            <a:extLst>
              <a:ext uri="{FF2B5EF4-FFF2-40B4-BE49-F238E27FC236}">
                <a16:creationId xmlns:a16="http://schemas.microsoft.com/office/drawing/2014/main" id="{53F15CC5-58D4-4270-922F-437C96DF480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3B20F5F5-806C-6B4A-BCA0-99EAECFD28B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latin typeface="+mn-lt"/>
              </a:defRPr>
            </a:lvl1pPr>
          </a:lstStyle>
          <a:p>
            <a:pPr>
              <a:defRPr/>
            </a:pPr>
            <a:endParaRPr lang="it-IT"/>
          </a:p>
        </p:txBody>
      </p:sp>
      <p:sp>
        <p:nvSpPr>
          <p:cNvPr id="1029" name="Rectangle 5">
            <a:extLst>
              <a:ext uri="{FF2B5EF4-FFF2-40B4-BE49-F238E27FC236}">
                <a16:creationId xmlns:a16="http://schemas.microsoft.com/office/drawing/2014/main" id="{8B8E9128-4311-FD47-835C-04810F66A43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mn-lt"/>
              </a:defRPr>
            </a:lvl1pPr>
          </a:lstStyle>
          <a:p>
            <a:pPr>
              <a:defRPr/>
            </a:pPr>
            <a:endParaRPr lang="it-IT"/>
          </a:p>
        </p:txBody>
      </p:sp>
      <p:sp>
        <p:nvSpPr>
          <p:cNvPr id="1030" name="Rectangle 6">
            <a:extLst>
              <a:ext uri="{FF2B5EF4-FFF2-40B4-BE49-F238E27FC236}">
                <a16:creationId xmlns:a16="http://schemas.microsoft.com/office/drawing/2014/main" id="{B6D18600-8ABA-3240-94A8-95456303789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defRPr>
            </a:lvl1pPr>
          </a:lstStyle>
          <a:p>
            <a:fld id="{B07A51EB-AC0C-4285-AB01-DF8A51349D58}"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a:extLst>
              <a:ext uri="{FF2B5EF4-FFF2-40B4-BE49-F238E27FC236}">
                <a16:creationId xmlns:a16="http://schemas.microsoft.com/office/drawing/2014/main" id="{4F9A7245-7041-96B8-200B-2AFF953B2563}"/>
              </a:ext>
            </a:extLst>
          </p:cNvPr>
          <p:cNvSpPr txBox="1">
            <a:spLocks noChangeArrowheads="1"/>
          </p:cNvSpPr>
          <p:nvPr/>
        </p:nvSpPr>
        <p:spPr bwMode="auto">
          <a:xfrm>
            <a:off x="303213" y="3822700"/>
            <a:ext cx="76057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b="0">
                <a:solidFill>
                  <a:srgbClr val="008B3D"/>
                </a:solidFill>
                <a:latin typeface="Arial Rounded MT Bold" panose="020F0704030504030204" pitchFamily="34" charset="0"/>
                <a:cs typeface="Arial" panose="020B0604020202020204" pitchFamily="34" charset="0"/>
              </a:rPr>
              <a:t>	</a:t>
            </a:r>
            <a:r>
              <a:rPr lang="it-IT" altLang="it-IT" b="0">
                <a:solidFill>
                  <a:srgbClr val="008B3D"/>
                </a:solidFill>
                <a:latin typeface="Arial Rounded MT Bold" panose="020F0704030504030204" pitchFamily="34" charset="0"/>
              </a:rPr>
              <a:t>Rossana Cintoli</a:t>
            </a:r>
          </a:p>
        </p:txBody>
      </p:sp>
      <p:cxnSp>
        <p:nvCxnSpPr>
          <p:cNvPr id="15362" name="Connettore 1 10">
            <a:extLst>
              <a:ext uri="{FF2B5EF4-FFF2-40B4-BE49-F238E27FC236}">
                <a16:creationId xmlns:a16="http://schemas.microsoft.com/office/drawing/2014/main" id="{C6C8E356-8A0E-A87F-B172-8CCFC1791466}"/>
              </a:ext>
            </a:extLst>
          </p:cNvPr>
          <p:cNvCxnSpPr>
            <a:cxnSpLocks noChangeShapeType="1"/>
          </p:cNvCxnSpPr>
          <p:nvPr/>
        </p:nvCxnSpPr>
        <p:spPr bwMode="auto">
          <a:xfrm>
            <a:off x="300037" y="5301208"/>
            <a:ext cx="8358188" cy="0"/>
          </a:xfrm>
          <a:prstGeom prst="line">
            <a:avLst/>
          </a:prstGeom>
          <a:noFill/>
          <a:ln w="25400" algn="ctr">
            <a:solidFill>
              <a:schemeClr val="accent1"/>
            </a:solidFill>
            <a:round/>
            <a:headEnd/>
            <a:tailEnd/>
          </a:ln>
          <a:extLst>
            <a:ext uri="{909E8E84-426E-40DD-AFC4-6F175D3DCCD1}">
              <a14:hiddenFill xmlns:a14="http://schemas.microsoft.com/office/drawing/2010/main">
                <a:noFill/>
              </a14:hiddenFill>
            </a:ext>
          </a:extLst>
        </p:spPr>
      </p:cxnSp>
      <p:sp>
        <p:nvSpPr>
          <p:cNvPr id="15363" name="Rettangolo 2">
            <a:extLst>
              <a:ext uri="{FF2B5EF4-FFF2-40B4-BE49-F238E27FC236}">
                <a16:creationId xmlns:a16="http://schemas.microsoft.com/office/drawing/2014/main" id="{CC89EA91-21D1-8AA1-6B23-5BFE1D2702B7}"/>
              </a:ext>
            </a:extLst>
          </p:cNvPr>
          <p:cNvSpPr>
            <a:spLocks noChangeArrowheads="1"/>
          </p:cNvSpPr>
          <p:nvPr/>
        </p:nvSpPr>
        <p:spPr bwMode="auto">
          <a:xfrm>
            <a:off x="676275" y="407988"/>
            <a:ext cx="760571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spcBef>
                <a:spcPct val="50000"/>
              </a:spcBef>
            </a:pPr>
            <a:r>
              <a:rPr lang="it-IT" altLang="en-US" sz="2400" b="0">
                <a:solidFill>
                  <a:srgbClr val="008B3D"/>
                </a:solidFill>
              </a:rPr>
              <a:t>L’économie circulaire italienne appliquée au secteur Marocain de la construction</a:t>
            </a:r>
          </a:p>
          <a:p>
            <a:pPr algn="ctr">
              <a:spcBef>
                <a:spcPct val="50000"/>
              </a:spcBef>
            </a:pPr>
            <a:r>
              <a:rPr lang="en-GB" altLang="it-IT" sz="2000" b="0">
                <a:solidFill>
                  <a:srgbClr val="008B3D"/>
                </a:solidFill>
              </a:rPr>
              <a:t>Casablanca - 6 julliet 2023</a:t>
            </a:r>
            <a:endParaRPr lang="it-IT" altLang="en-US" sz="2000" b="0">
              <a:solidFill>
                <a:srgbClr val="008B3D"/>
              </a:solidFill>
            </a:endParaRPr>
          </a:p>
        </p:txBody>
      </p:sp>
      <p:pic>
        <p:nvPicPr>
          <p:cNvPr id="14" name="Rettangolo 13">
            <a:extLst>
              <a:ext uri="{FF2B5EF4-FFF2-40B4-BE49-F238E27FC236}">
                <a16:creationId xmlns:a16="http://schemas.microsoft.com/office/drawing/2014/main" id="{1ABB6283-7E98-FD20-C848-8DB393AEFA2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54380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6">
            <a:extLst>
              <a:ext uri="{FF2B5EF4-FFF2-40B4-BE49-F238E27FC236}">
                <a16:creationId xmlns:a16="http://schemas.microsoft.com/office/drawing/2014/main" id="{CCBAC56C-EA01-2549-933D-81EC2AADB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5440945"/>
            <a:ext cx="18256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extLst>
              <a:ext uri="{FF2B5EF4-FFF2-40B4-BE49-F238E27FC236}">
                <a16:creationId xmlns:a16="http://schemas.microsoft.com/office/drawing/2014/main" id="{DBF4B75A-1B46-054F-BFFD-D5C079C81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5424581"/>
            <a:ext cx="1584176" cy="96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D94493C9-953B-1545-B6DE-E56B3CFEB68E}"/>
              </a:ext>
            </a:extLst>
          </p:cNvPr>
          <p:cNvSpPr txBox="1">
            <a:spLocks noChangeArrowheads="1"/>
          </p:cNvSpPr>
          <p:nvPr/>
        </p:nvSpPr>
        <p:spPr bwMode="auto">
          <a:xfrm>
            <a:off x="654843" y="15875"/>
            <a:ext cx="7605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2800" b="0" dirty="0">
                <a:latin typeface="Arial" panose="020B0604020202020204" pitchFamily="34" charset="0"/>
                <a:cs typeface="Arial" panose="020B0604020202020204" pitchFamily="34" charset="0"/>
              </a:rPr>
              <a:t>Due Documenti a Confronto</a:t>
            </a:r>
            <a:endParaRPr lang="en-GB" altLang="it-IT" sz="2800" b="0" dirty="0">
              <a:latin typeface="Arial" panose="020B0604020202020204" pitchFamily="34" charset="0"/>
              <a:cs typeface="Arial" panose="020B0604020202020204" pitchFamily="34" charset="0"/>
            </a:endParaRPr>
          </a:p>
        </p:txBody>
      </p:sp>
      <p:sp>
        <p:nvSpPr>
          <p:cNvPr id="12" name="AutoShape 19">
            <a:extLst>
              <a:ext uri="{FF2B5EF4-FFF2-40B4-BE49-F238E27FC236}">
                <a16:creationId xmlns:a16="http://schemas.microsoft.com/office/drawing/2014/main" id="{C35C1464-ACB3-F447-8889-B8E6BEC45CFC}"/>
              </a:ext>
            </a:extLst>
          </p:cNvPr>
          <p:cNvSpPr>
            <a:spLocks noChangeArrowheads="1"/>
          </p:cNvSpPr>
          <p:nvPr/>
        </p:nvSpPr>
        <p:spPr bwMode="auto">
          <a:xfrm>
            <a:off x="4170363" y="2924175"/>
            <a:ext cx="287337" cy="792163"/>
          </a:xfrm>
          <a:prstGeom prst="downArrow">
            <a:avLst>
              <a:gd name="adj1" fmla="val 50000"/>
              <a:gd name="adj2" fmla="val 68923"/>
            </a:avLst>
          </a:prstGeom>
          <a:solidFill>
            <a:srgbClr val="99C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2800">
              <a:latin typeface="Arial" panose="020B0604020202020204" pitchFamily="34" charset="0"/>
            </a:endParaRPr>
          </a:p>
        </p:txBody>
      </p:sp>
      <p:pic>
        <p:nvPicPr>
          <p:cNvPr id="14" name="Immagine 2">
            <a:extLst>
              <a:ext uri="{FF2B5EF4-FFF2-40B4-BE49-F238E27FC236}">
                <a16:creationId xmlns:a16="http://schemas.microsoft.com/office/drawing/2014/main" id="{5C0126E9-7777-6744-98BC-52C167EEA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520700"/>
            <a:ext cx="23907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661BC731-B753-E943-8985-2534DBBDB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538163"/>
            <a:ext cx="25050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magine 6">
            <a:extLst>
              <a:ext uri="{FF2B5EF4-FFF2-40B4-BE49-F238E27FC236}">
                <a16:creationId xmlns:a16="http://schemas.microsoft.com/office/drawing/2014/main" id="{3D418B82-86AA-A446-B7DB-ED41B1E3F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7513" y="3233738"/>
            <a:ext cx="2389187"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8">
            <a:extLst>
              <a:ext uri="{FF2B5EF4-FFF2-40B4-BE49-F238E27FC236}">
                <a16:creationId xmlns:a16="http://schemas.microsoft.com/office/drawing/2014/main" id="{3B9883C7-DB8F-A648-A4A3-A4FBD0C138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6700" y="3233738"/>
            <a:ext cx="2305050"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ttangolo con angoli arrotondati 21">
            <a:extLst>
              <a:ext uri="{FF2B5EF4-FFF2-40B4-BE49-F238E27FC236}">
                <a16:creationId xmlns:a16="http://schemas.microsoft.com/office/drawing/2014/main" id="{C25FE618-89F5-B74F-9001-C6B796725DA4}"/>
              </a:ext>
            </a:extLst>
          </p:cNvPr>
          <p:cNvSpPr/>
          <p:nvPr/>
        </p:nvSpPr>
        <p:spPr bwMode="auto">
          <a:xfrm>
            <a:off x="5145880" y="818189"/>
            <a:ext cx="3883025" cy="280987"/>
          </a:xfrm>
          <a:prstGeom prst="roundRect">
            <a:avLst/>
          </a:prstGeom>
          <a:solidFill>
            <a:srgbClr val="D0A3CB"/>
          </a:solidFill>
          <a:ln w="9525" cap="flat" cmpd="sng" algn="ctr">
            <a:noFill/>
            <a:prstDash val="solid"/>
            <a:round/>
            <a:headEnd type="none" w="med" len="med"/>
            <a:tailEnd type="none" w="med" len="med"/>
          </a:ln>
          <a:effectLst/>
        </p:spPr>
        <p:txBody>
          <a:bodyPr>
            <a:spAutoFit/>
          </a:bodyPr>
          <a:lstStyle/>
          <a:p>
            <a:pPr algn="ctr">
              <a:spcBef>
                <a:spcPct val="50000"/>
              </a:spcBef>
              <a:defRPr/>
            </a:pPr>
            <a:r>
              <a:rPr lang="it-IT" sz="1050" b="0" dirty="0">
                <a:latin typeface="Arial" charset="0"/>
              </a:rPr>
              <a:t>Indirizzi di gestione delle operazioni di demolizione</a:t>
            </a:r>
          </a:p>
        </p:txBody>
      </p:sp>
      <p:sp>
        <p:nvSpPr>
          <p:cNvPr id="24" name="Rettangolo con angoli arrotondati 22">
            <a:extLst>
              <a:ext uri="{FF2B5EF4-FFF2-40B4-BE49-F238E27FC236}">
                <a16:creationId xmlns:a16="http://schemas.microsoft.com/office/drawing/2014/main" id="{75A0505B-A37A-F148-95F5-B6BFA1EE0C4B}"/>
              </a:ext>
            </a:extLst>
          </p:cNvPr>
          <p:cNvSpPr>
            <a:spLocks noChangeArrowheads="1"/>
          </p:cNvSpPr>
          <p:nvPr/>
        </p:nvSpPr>
        <p:spPr bwMode="auto">
          <a:xfrm>
            <a:off x="5145880" y="479027"/>
            <a:ext cx="3883025" cy="288925"/>
          </a:xfrm>
          <a:prstGeom prst="roundRect">
            <a:avLst>
              <a:gd name="adj" fmla="val 16667"/>
            </a:avLst>
          </a:prstGeom>
          <a:solidFill>
            <a:srgbClr val="B9F1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100" b="0">
                <a:latin typeface="Arial" panose="020B0604020202020204" pitchFamily="34" charset="0"/>
              </a:rPr>
              <a:t>Inquadramento normativo</a:t>
            </a:r>
          </a:p>
        </p:txBody>
      </p:sp>
      <p:sp>
        <p:nvSpPr>
          <p:cNvPr id="26" name="Rettangolo con angoli arrotondati 23">
            <a:extLst>
              <a:ext uri="{FF2B5EF4-FFF2-40B4-BE49-F238E27FC236}">
                <a16:creationId xmlns:a16="http://schemas.microsoft.com/office/drawing/2014/main" id="{6BAA45BF-AD94-9A4B-BEDB-7E069B567DF8}"/>
              </a:ext>
            </a:extLst>
          </p:cNvPr>
          <p:cNvSpPr>
            <a:spLocks noChangeArrowheads="1"/>
          </p:cNvSpPr>
          <p:nvPr/>
        </p:nvSpPr>
        <p:spPr bwMode="auto">
          <a:xfrm>
            <a:off x="5145880" y="1491151"/>
            <a:ext cx="3883025" cy="476250"/>
          </a:xfrm>
          <a:prstGeom prst="roundRect">
            <a:avLst>
              <a:gd name="adj" fmla="val 16667"/>
            </a:avLst>
          </a:prstGeom>
          <a:solidFill>
            <a:srgbClr val="B9F1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100" b="0">
                <a:latin typeface="Arial" panose="020B0604020202020204" pitchFamily="34" charset="0"/>
              </a:rPr>
              <a:t>Caratteristiche tecnologiche minime  e presidi ambientali degli impianti di recupero degli inerti</a:t>
            </a:r>
          </a:p>
        </p:txBody>
      </p:sp>
      <p:sp>
        <p:nvSpPr>
          <p:cNvPr id="28" name="Rettangolo con angoli arrotondati 27">
            <a:extLst>
              <a:ext uri="{FF2B5EF4-FFF2-40B4-BE49-F238E27FC236}">
                <a16:creationId xmlns:a16="http://schemas.microsoft.com/office/drawing/2014/main" id="{F2385646-3D66-C846-8739-4B2E4FFD4FD8}"/>
              </a:ext>
            </a:extLst>
          </p:cNvPr>
          <p:cNvSpPr/>
          <p:nvPr/>
        </p:nvSpPr>
        <p:spPr bwMode="auto">
          <a:xfrm>
            <a:off x="179387" y="4504589"/>
            <a:ext cx="3887787" cy="477838"/>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a:spAutoFit/>
          </a:bodyPr>
          <a:lstStyle/>
          <a:p>
            <a:pPr algn="ctr">
              <a:spcBef>
                <a:spcPct val="50000"/>
              </a:spcBef>
              <a:defRPr/>
            </a:pPr>
            <a:r>
              <a:rPr lang="it-IT" sz="1100" b="0" dirty="0">
                <a:latin typeface="Arial" charset="0"/>
              </a:rPr>
              <a:t>Recuperi ambientali e riempimento dei vuoti di cava con rifiuti inerti</a:t>
            </a:r>
          </a:p>
        </p:txBody>
      </p:sp>
      <p:sp>
        <p:nvSpPr>
          <p:cNvPr id="30" name="Rettangolo con angoli arrotondati 25">
            <a:extLst>
              <a:ext uri="{FF2B5EF4-FFF2-40B4-BE49-F238E27FC236}">
                <a16:creationId xmlns:a16="http://schemas.microsoft.com/office/drawing/2014/main" id="{B9D133C8-62C9-0849-A2FD-08B2A9E63F24}"/>
              </a:ext>
            </a:extLst>
          </p:cNvPr>
          <p:cNvSpPr>
            <a:spLocks noChangeArrowheads="1"/>
          </p:cNvSpPr>
          <p:nvPr/>
        </p:nvSpPr>
        <p:spPr bwMode="auto">
          <a:xfrm>
            <a:off x="5153021" y="2023128"/>
            <a:ext cx="3883025" cy="290513"/>
          </a:xfrm>
          <a:prstGeom prst="roundRect">
            <a:avLst>
              <a:gd name="adj" fmla="val 16667"/>
            </a:avLst>
          </a:prstGeom>
          <a:solidFill>
            <a:srgbClr val="B9F1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100" b="0">
                <a:latin typeface="Arial" panose="020B0604020202020204" pitchFamily="34" charset="0"/>
              </a:rPr>
              <a:t>Indicazioni per la minimizzazione degli impatti emissivi</a:t>
            </a:r>
          </a:p>
        </p:txBody>
      </p:sp>
      <p:sp>
        <p:nvSpPr>
          <p:cNvPr id="32" name="Rettangolo con angoli arrotondati 31">
            <a:extLst>
              <a:ext uri="{FF2B5EF4-FFF2-40B4-BE49-F238E27FC236}">
                <a16:creationId xmlns:a16="http://schemas.microsoft.com/office/drawing/2014/main" id="{1B68F971-915A-3E4B-BC12-DBA8BB3697A5}"/>
              </a:ext>
            </a:extLst>
          </p:cNvPr>
          <p:cNvSpPr/>
          <p:nvPr/>
        </p:nvSpPr>
        <p:spPr bwMode="auto">
          <a:xfrm>
            <a:off x="179388" y="5805488"/>
            <a:ext cx="3793444" cy="289441"/>
          </a:xfrm>
          <a:prstGeom prst="roundRect">
            <a:avLst/>
          </a:prstGeom>
          <a:solidFill>
            <a:schemeClr val="accent5">
              <a:lumMod val="75000"/>
            </a:schemeClr>
          </a:solidFill>
          <a:ln w="9525" cap="flat" cmpd="sng" algn="ctr">
            <a:noFill/>
            <a:prstDash val="solid"/>
            <a:round/>
            <a:headEnd type="none" w="med" len="med"/>
            <a:tailEnd type="none" w="med" len="med"/>
          </a:ln>
          <a:effectLst/>
        </p:spPr>
        <p:txBody>
          <a:bodyPr wrap="square">
            <a:spAutoFit/>
          </a:bodyPr>
          <a:lstStyle/>
          <a:p>
            <a:pPr algn="ctr">
              <a:spcBef>
                <a:spcPct val="50000"/>
              </a:spcBef>
              <a:defRPr/>
            </a:pPr>
            <a:r>
              <a:rPr lang="it-IT" sz="1100" b="0" dirty="0">
                <a:latin typeface="Arial" charset="0"/>
              </a:rPr>
              <a:t>Indicazioni sulla gestione delle terre e rocce da scavo (*)</a:t>
            </a:r>
          </a:p>
        </p:txBody>
      </p:sp>
      <p:sp>
        <p:nvSpPr>
          <p:cNvPr id="34" name="Rettangolo con angoli arrotondati 29">
            <a:extLst>
              <a:ext uri="{FF2B5EF4-FFF2-40B4-BE49-F238E27FC236}">
                <a16:creationId xmlns:a16="http://schemas.microsoft.com/office/drawing/2014/main" id="{5FA147C9-160B-984D-B3B7-0FE21995FEC0}"/>
              </a:ext>
            </a:extLst>
          </p:cNvPr>
          <p:cNvSpPr>
            <a:spLocks noChangeArrowheads="1"/>
          </p:cNvSpPr>
          <p:nvPr/>
        </p:nvSpPr>
        <p:spPr bwMode="auto">
          <a:xfrm>
            <a:off x="5145880" y="2379310"/>
            <a:ext cx="3883025" cy="477837"/>
          </a:xfrm>
          <a:prstGeom prst="roundRect">
            <a:avLst>
              <a:gd name="adj" fmla="val 16667"/>
            </a:avLst>
          </a:prstGeom>
          <a:solidFill>
            <a:srgbClr val="B9F1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100" b="0">
                <a:latin typeface="Arial" panose="020B0604020202020204" pitchFamily="34" charset="0"/>
              </a:rPr>
              <a:t>Caratteristiche dei materiali recuperati (end of waste) per la re-immissione sul mercato</a:t>
            </a:r>
          </a:p>
        </p:txBody>
      </p:sp>
      <p:sp>
        <p:nvSpPr>
          <p:cNvPr id="36" name="Rettangolo con angoli arrotondati 35">
            <a:extLst>
              <a:ext uri="{FF2B5EF4-FFF2-40B4-BE49-F238E27FC236}">
                <a16:creationId xmlns:a16="http://schemas.microsoft.com/office/drawing/2014/main" id="{B2A6A392-CA85-3548-B922-138B756A99FF}"/>
              </a:ext>
            </a:extLst>
          </p:cNvPr>
          <p:cNvSpPr/>
          <p:nvPr/>
        </p:nvSpPr>
        <p:spPr bwMode="auto">
          <a:xfrm>
            <a:off x="179387" y="4186961"/>
            <a:ext cx="3887787" cy="28892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a:spAutoFit/>
          </a:bodyPr>
          <a:lstStyle/>
          <a:p>
            <a:pPr algn="ctr">
              <a:spcBef>
                <a:spcPct val="50000"/>
              </a:spcBef>
              <a:defRPr/>
            </a:pPr>
            <a:r>
              <a:rPr lang="it-IT" sz="1100" b="0" dirty="0">
                <a:latin typeface="Arial" charset="0"/>
              </a:rPr>
              <a:t>Inerti e fresati nella produzione di conglomerati bituminosi</a:t>
            </a:r>
          </a:p>
        </p:txBody>
      </p:sp>
      <p:sp>
        <p:nvSpPr>
          <p:cNvPr id="38" name="Rettangolo con angoli arrotondati 37">
            <a:extLst>
              <a:ext uri="{FF2B5EF4-FFF2-40B4-BE49-F238E27FC236}">
                <a16:creationId xmlns:a16="http://schemas.microsoft.com/office/drawing/2014/main" id="{21681DD4-26B1-5744-9DF6-0B463620DF24}"/>
              </a:ext>
            </a:extLst>
          </p:cNvPr>
          <p:cNvSpPr/>
          <p:nvPr/>
        </p:nvSpPr>
        <p:spPr bwMode="auto">
          <a:xfrm>
            <a:off x="179387" y="5040594"/>
            <a:ext cx="3887787" cy="28892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a:spAutoFit/>
          </a:bodyPr>
          <a:lstStyle/>
          <a:p>
            <a:pPr algn="ctr">
              <a:spcBef>
                <a:spcPct val="50000"/>
              </a:spcBef>
              <a:defRPr/>
            </a:pPr>
            <a:r>
              <a:rPr lang="it-IT" sz="1100" b="0" dirty="0">
                <a:latin typeface="Arial" charset="0"/>
              </a:rPr>
              <a:t>Discariche per rifiuti inerti</a:t>
            </a:r>
          </a:p>
        </p:txBody>
      </p:sp>
      <p:sp>
        <p:nvSpPr>
          <p:cNvPr id="40" name="Rettangolo con angoli arrotondati 39">
            <a:extLst>
              <a:ext uri="{FF2B5EF4-FFF2-40B4-BE49-F238E27FC236}">
                <a16:creationId xmlns:a16="http://schemas.microsoft.com/office/drawing/2014/main" id="{CAD41B33-2DA5-C943-9FCB-65D02BD36985}"/>
              </a:ext>
            </a:extLst>
          </p:cNvPr>
          <p:cNvSpPr/>
          <p:nvPr/>
        </p:nvSpPr>
        <p:spPr bwMode="auto">
          <a:xfrm>
            <a:off x="179387" y="6175375"/>
            <a:ext cx="3804331" cy="476250"/>
          </a:xfrm>
          <a:prstGeom prst="roundRect">
            <a:avLst/>
          </a:prstGeom>
          <a:solidFill>
            <a:schemeClr val="accent5">
              <a:lumMod val="75000"/>
            </a:schemeClr>
          </a:solidFill>
          <a:ln w="9525" cap="flat" cmpd="sng" algn="ctr">
            <a:noFill/>
            <a:prstDash val="solid"/>
            <a:round/>
            <a:headEnd type="none" w="med" len="med"/>
            <a:tailEnd type="none" w="med" len="med"/>
          </a:ln>
          <a:effectLst/>
        </p:spPr>
        <p:txBody>
          <a:bodyPr wrap="square">
            <a:spAutoFit/>
          </a:bodyPr>
          <a:lstStyle/>
          <a:p>
            <a:pPr algn="ctr">
              <a:spcBef>
                <a:spcPct val="50000"/>
              </a:spcBef>
              <a:defRPr/>
            </a:pPr>
            <a:r>
              <a:rPr lang="it-IT" sz="1100" b="0" dirty="0">
                <a:latin typeface="Arial" charset="0"/>
              </a:rPr>
              <a:t>Gestione dei rifiuti non inerti derivanti dalle operazioni di demolizione</a:t>
            </a:r>
          </a:p>
        </p:txBody>
      </p:sp>
      <p:sp>
        <p:nvSpPr>
          <p:cNvPr id="42" name="Freccia destra 15">
            <a:extLst>
              <a:ext uri="{FF2B5EF4-FFF2-40B4-BE49-F238E27FC236}">
                <a16:creationId xmlns:a16="http://schemas.microsoft.com/office/drawing/2014/main" id="{424D82D9-61C0-634A-B340-9BCA54B830CC}"/>
              </a:ext>
            </a:extLst>
          </p:cNvPr>
          <p:cNvSpPr/>
          <p:nvPr/>
        </p:nvSpPr>
        <p:spPr bwMode="auto">
          <a:xfrm>
            <a:off x="3983719" y="6094413"/>
            <a:ext cx="360362" cy="214312"/>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endParaRPr lang="it-IT">
              <a:latin typeface="Arial" charset="0"/>
            </a:endParaRPr>
          </a:p>
        </p:txBody>
      </p:sp>
      <p:sp>
        <p:nvSpPr>
          <p:cNvPr id="44" name="Freccia su 16">
            <a:extLst>
              <a:ext uri="{FF2B5EF4-FFF2-40B4-BE49-F238E27FC236}">
                <a16:creationId xmlns:a16="http://schemas.microsoft.com/office/drawing/2014/main" id="{F7C30E83-F226-C64A-8290-7AFB6CA7FCC8}"/>
              </a:ext>
            </a:extLst>
          </p:cNvPr>
          <p:cNvSpPr/>
          <p:nvPr/>
        </p:nvSpPr>
        <p:spPr bwMode="auto">
          <a:xfrm>
            <a:off x="1986299" y="3848100"/>
            <a:ext cx="287338" cy="292100"/>
          </a:xfrm>
          <a:prstGeom prst="upArrow">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endParaRPr lang="it-IT">
              <a:latin typeface="Arial" charset="0"/>
            </a:endParaRPr>
          </a:p>
        </p:txBody>
      </p:sp>
      <p:sp>
        <p:nvSpPr>
          <p:cNvPr id="21" name="Rettangolo con angoli arrotondati 22">
            <a:extLst>
              <a:ext uri="{FF2B5EF4-FFF2-40B4-BE49-F238E27FC236}">
                <a16:creationId xmlns:a16="http://schemas.microsoft.com/office/drawing/2014/main" id="{C80EE27D-DD5C-1D4B-BAE2-A295A9530F29}"/>
              </a:ext>
            </a:extLst>
          </p:cNvPr>
          <p:cNvSpPr>
            <a:spLocks noChangeArrowheads="1"/>
          </p:cNvSpPr>
          <p:nvPr/>
        </p:nvSpPr>
        <p:spPr bwMode="auto">
          <a:xfrm>
            <a:off x="5145880" y="2893216"/>
            <a:ext cx="3883025" cy="288925"/>
          </a:xfrm>
          <a:prstGeom prst="roundRect">
            <a:avLst>
              <a:gd name="adj" fmla="val 16667"/>
            </a:avLst>
          </a:prstGeom>
          <a:solidFill>
            <a:srgbClr val="B9F1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100" b="0" dirty="0">
                <a:latin typeface="Arial" panose="020B0604020202020204" pitchFamily="34" charset="0"/>
              </a:rPr>
              <a:t>recupero Inerti per la produzione di aggregati riciclati</a:t>
            </a:r>
          </a:p>
        </p:txBody>
      </p:sp>
      <p:sp>
        <p:nvSpPr>
          <p:cNvPr id="23" name="Rettangolo con angoli arrotondati 22">
            <a:extLst>
              <a:ext uri="{FF2B5EF4-FFF2-40B4-BE49-F238E27FC236}">
                <a16:creationId xmlns:a16="http://schemas.microsoft.com/office/drawing/2014/main" id="{405228C2-2F74-6D4A-9AF9-9BAF9D4D6377}"/>
              </a:ext>
            </a:extLst>
          </p:cNvPr>
          <p:cNvSpPr/>
          <p:nvPr/>
        </p:nvSpPr>
        <p:spPr bwMode="auto">
          <a:xfrm>
            <a:off x="5153021" y="1144543"/>
            <a:ext cx="3883025" cy="280987"/>
          </a:xfrm>
          <a:prstGeom prst="roundRect">
            <a:avLst/>
          </a:prstGeom>
          <a:solidFill>
            <a:srgbClr val="B9F1FF"/>
          </a:solidFill>
          <a:ln w="9525" cap="flat" cmpd="sng" algn="ctr">
            <a:noFill/>
            <a:prstDash val="solid"/>
            <a:round/>
            <a:headEnd type="none" w="med" len="med"/>
            <a:tailEnd type="none" w="med" len="med"/>
          </a:ln>
          <a:effectLst/>
        </p:spPr>
        <p:txBody>
          <a:bodyPr>
            <a:spAutoFit/>
          </a:bodyPr>
          <a:lstStyle/>
          <a:p>
            <a:pPr algn="ctr">
              <a:spcBef>
                <a:spcPct val="50000"/>
              </a:spcBef>
              <a:defRPr/>
            </a:pPr>
            <a:r>
              <a:rPr lang="it-IT" sz="1050" b="0" dirty="0">
                <a:latin typeface="Arial" charset="0"/>
              </a:rPr>
              <a:t>Documentazione da presentare a corredo delle istanze</a:t>
            </a:r>
          </a:p>
        </p:txBody>
      </p:sp>
      <p:sp>
        <p:nvSpPr>
          <p:cNvPr id="25" name="Rettangolo con angoli arrotondati 24">
            <a:extLst>
              <a:ext uri="{FF2B5EF4-FFF2-40B4-BE49-F238E27FC236}">
                <a16:creationId xmlns:a16="http://schemas.microsoft.com/office/drawing/2014/main" id="{D8F74DCA-9255-D94D-9EE0-12060680ADE5}"/>
              </a:ext>
            </a:extLst>
          </p:cNvPr>
          <p:cNvSpPr/>
          <p:nvPr/>
        </p:nvSpPr>
        <p:spPr bwMode="auto">
          <a:xfrm>
            <a:off x="186074" y="5389641"/>
            <a:ext cx="3887787" cy="28892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a:spAutoFit/>
          </a:bodyPr>
          <a:lstStyle/>
          <a:p>
            <a:pPr algn="ctr">
              <a:spcBef>
                <a:spcPct val="50000"/>
              </a:spcBef>
              <a:defRPr/>
            </a:pPr>
            <a:r>
              <a:rPr lang="it-IT" sz="1100" b="0" dirty="0">
                <a:latin typeface="Arial" charset="0"/>
              </a:rPr>
              <a:t>Procedure di conferimento e accettazione agli impianti</a:t>
            </a:r>
          </a:p>
        </p:txBody>
      </p:sp>
    </p:spTree>
    <p:extLst>
      <p:ext uri="{BB962C8B-B14F-4D97-AF65-F5344CB8AC3E}">
        <p14:creationId xmlns:p14="http://schemas.microsoft.com/office/powerpoint/2010/main" val="2364164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Diagramma 4">
            <a:extLst>
              <a:ext uri="{FF2B5EF4-FFF2-40B4-BE49-F238E27FC236}">
                <a16:creationId xmlns:a16="http://schemas.microsoft.com/office/drawing/2014/main" id="{DBCAE29A-3002-807C-47A2-02C9B40D1F1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181100"/>
            <a:ext cx="7962900" cy="17399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ttangolo con angoli arrotondati 5">
            <a:extLst>
              <a:ext uri="{FF2B5EF4-FFF2-40B4-BE49-F238E27FC236}">
                <a16:creationId xmlns:a16="http://schemas.microsoft.com/office/drawing/2014/main" id="{42F5DF69-F3B1-07BD-01A1-59B75AE6A988}"/>
              </a:ext>
            </a:extLst>
          </p:cNvPr>
          <p:cNvSpPr>
            <a:spLocks noChangeArrowheads="1"/>
          </p:cNvSpPr>
          <p:nvPr/>
        </p:nvSpPr>
        <p:spPr bwMode="auto">
          <a:xfrm>
            <a:off x="6011863" y="3141663"/>
            <a:ext cx="1728787" cy="2735262"/>
          </a:xfrm>
          <a:prstGeom prst="roundRect">
            <a:avLst>
              <a:gd name="adj" fmla="val 16667"/>
            </a:avLst>
          </a:prstGeom>
          <a:solidFill>
            <a:schemeClr val="bg1"/>
          </a:solidFill>
          <a:ln w="9525" algn="ctr">
            <a:solidFill>
              <a:srgbClr val="92D050"/>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200" b="0" i="1">
                <a:latin typeface="Arial" panose="020B0604020202020204" pitchFamily="34" charset="0"/>
              </a:rPr>
              <a:t>i rifiuti inerti, prodotti andranno  stoccati, differenziandoli per Categoria e CER, per quanto possibile in “Cassoni Scarrabili”</a:t>
            </a:r>
          </a:p>
          <a:p>
            <a:pPr algn="ctr">
              <a:spcBef>
                <a:spcPct val="50000"/>
              </a:spcBef>
              <a:buFontTx/>
              <a:buNone/>
            </a:pPr>
            <a:r>
              <a:rPr lang="it-IT" altLang="it-IT" sz="1200" b="0" i="1">
                <a:latin typeface="Arial" panose="020B0604020202020204" pitchFamily="34" charset="0"/>
              </a:rPr>
              <a:t> Anche il  deposito in cumuli, dovrà avvenire per tipologie omogenee di rifiuti e con modalità specifiche</a:t>
            </a:r>
            <a:endParaRPr lang="en-GB" altLang="it-IT" sz="1200" b="0" i="1">
              <a:latin typeface="Tahoma" panose="020B0604030504040204" pitchFamily="34" charset="0"/>
            </a:endParaRPr>
          </a:p>
        </p:txBody>
      </p:sp>
      <p:sp>
        <p:nvSpPr>
          <p:cNvPr id="7" name="Rettangolo con angoli arrotondati 6">
            <a:extLst>
              <a:ext uri="{FF2B5EF4-FFF2-40B4-BE49-F238E27FC236}">
                <a16:creationId xmlns:a16="http://schemas.microsoft.com/office/drawing/2014/main" id="{63FFF80B-CD74-4B44-8081-2A225E1BAFA0}"/>
              </a:ext>
            </a:extLst>
          </p:cNvPr>
          <p:cNvSpPr/>
          <p:nvPr/>
        </p:nvSpPr>
        <p:spPr bwMode="auto">
          <a:xfrm>
            <a:off x="1042988" y="3068638"/>
            <a:ext cx="1584325" cy="3355975"/>
          </a:xfrm>
          <a:prstGeom prst="roundRect">
            <a:avLst/>
          </a:prstGeom>
          <a:solidFill>
            <a:schemeClr val="bg1"/>
          </a:solidFill>
          <a:ln w="9525" cap="flat" cmpd="sng" algn="ctr">
            <a:solidFill>
              <a:schemeClr val="accent1">
                <a:lumMod val="50000"/>
              </a:schemeClr>
            </a:solidFill>
            <a:prstDash val="solid"/>
            <a:round/>
            <a:headEnd type="none" w="med" len="med"/>
            <a:tailEnd type="none" w="med" len="med"/>
          </a:ln>
          <a:effectLst/>
        </p:spPr>
        <p:txBody>
          <a:bodyPr>
            <a:spAutoFit/>
          </a:bodyPr>
          <a:lstStyle/>
          <a:p>
            <a:pPr algn="ctr">
              <a:spcBef>
                <a:spcPct val="50000"/>
              </a:spcBef>
              <a:defRPr/>
            </a:pPr>
            <a:r>
              <a:rPr lang="it-IT" altLang="it-IT" sz="1200" b="0" dirty="0"/>
              <a:t>smontaggio preventivo di tutti i materiali estranei alla frazione inerte</a:t>
            </a:r>
          </a:p>
          <a:p>
            <a:pPr algn="ctr">
              <a:spcBef>
                <a:spcPct val="50000"/>
              </a:spcBef>
              <a:defRPr/>
            </a:pPr>
            <a:r>
              <a:rPr lang="it-IT" altLang="it-IT" sz="1200" b="0" dirty="0"/>
              <a:t> (infissi, guaine bituminose, componenti esterni in ferro/acciaio/rame/plastica, ecc.)</a:t>
            </a:r>
          </a:p>
          <a:p>
            <a:pPr algn="ctr">
              <a:spcBef>
                <a:spcPct val="50000"/>
              </a:spcBef>
              <a:defRPr/>
            </a:pPr>
            <a:r>
              <a:rPr lang="it-IT" sz="1200" b="0" dirty="0">
                <a:latin typeface="Arial" charset="0"/>
              </a:rPr>
              <a:t>Rimozione separata  di materiali provenienti dagli impianti tecnologici</a:t>
            </a:r>
            <a:endParaRPr lang="it-IT" sz="1200" dirty="0">
              <a:latin typeface="Arial" charset="0"/>
            </a:endParaRPr>
          </a:p>
        </p:txBody>
      </p:sp>
      <p:sp>
        <p:nvSpPr>
          <p:cNvPr id="32772" name="Rettangolo con angoli arrotondati 7">
            <a:extLst>
              <a:ext uri="{FF2B5EF4-FFF2-40B4-BE49-F238E27FC236}">
                <a16:creationId xmlns:a16="http://schemas.microsoft.com/office/drawing/2014/main" id="{E0267536-FABC-FB21-720B-03E3EA4AE91E}"/>
              </a:ext>
            </a:extLst>
          </p:cNvPr>
          <p:cNvSpPr>
            <a:spLocks noChangeArrowheads="1"/>
          </p:cNvSpPr>
          <p:nvPr/>
        </p:nvSpPr>
        <p:spPr bwMode="auto">
          <a:xfrm>
            <a:off x="3635375" y="3141663"/>
            <a:ext cx="1584325" cy="2441575"/>
          </a:xfrm>
          <a:prstGeom prst="roundRect">
            <a:avLst>
              <a:gd name="adj" fmla="val 16667"/>
            </a:avLst>
          </a:prstGeom>
          <a:solidFill>
            <a:schemeClr val="bg1"/>
          </a:solidFill>
          <a:ln w="9525" algn="ctr">
            <a:solidFill>
              <a:srgbClr val="00B0F0"/>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200" b="0">
                <a:latin typeface="Arial" panose="020B0604020202020204" pitchFamily="34" charset="0"/>
              </a:rPr>
              <a:t>I materiali devono essere separati sulla base delle categorie omogenee prima richiamate e in base al destino che possono avere  nella filiera complessiva  di recupero/smaltimento. </a:t>
            </a:r>
          </a:p>
        </p:txBody>
      </p:sp>
      <p:sp>
        <p:nvSpPr>
          <p:cNvPr id="32773" name="CasellaDiTesto 8">
            <a:extLst>
              <a:ext uri="{FF2B5EF4-FFF2-40B4-BE49-F238E27FC236}">
                <a16:creationId xmlns:a16="http://schemas.microsoft.com/office/drawing/2014/main" id="{77A1E43B-23BC-AB3F-397A-2C6A8D030BBD}"/>
              </a:ext>
            </a:extLst>
          </p:cNvPr>
          <p:cNvSpPr txBox="1">
            <a:spLocks noChangeArrowheads="1"/>
          </p:cNvSpPr>
          <p:nvPr/>
        </p:nvSpPr>
        <p:spPr bwMode="auto">
          <a:xfrm>
            <a:off x="2016125" y="457200"/>
            <a:ext cx="4824413"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800">
                <a:solidFill>
                  <a:srgbClr val="FF0000"/>
                </a:solidFill>
                <a:latin typeface="Arial" panose="020B0604020202020204" pitchFamily="34" charset="0"/>
              </a:rPr>
              <a:t>INDICAZIONI OPERATIVE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BB045546-EFC4-DB41-B612-7F5AF00B4FC2}"/>
              </a:ext>
            </a:extLst>
          </p:cNvPr>
          <p:cNvSpPr/>
          <p:nvPr/>
        </p:nvSpPr>
        <p:spPr bwMode="auto">
          <a:xfrm>
            <a:off x="1173163" y="365125"/>
            <a:ext cx="6480175" cy="509588"/>
          </a:xfrm>
          <a:prstGeom prst="roundRect">
            <a:avLst/>
          </a:prstGeom>
          <a:solidFill>
            <a:schemeClr val="bg2">
              <a:lumMod val="40000"/>
              <a:lumOff val="60000"/>
            </a:schemeClr>
          </a:solidFill>
          <a:ln w="19050" cap="flat" cmpd="sng" algn="ctr">
            <a:solidFill>
              <a:srgbClr val="00B050"/>
            </a:solidFill>
            <a:prstDash val="solid"/>
            <a:round/>
            <a:headEnd type="none" w="med" len="med"/>
            <a:tailEnd type="none" w="med" len="med"/>
          </a:ln>
          <a:effectLst/>
        </p:spPr>
        <p:txBody>
          <a:bodyPr>
            <a:spAutoFit/>
          </a:bodyPr>
          <a:lstStyle/>
          <a:p>
            <a:pPr algn="ctr">
              <a:spcBef>
                <a:spcPct val="50000"/>
              </a:spcBef>
              <a:defRPr/>
            </a:pPr>
            <a:r>
              <a:rPr lang="it-IT" sz="2400" dirty="0">
                <a:latin typeface="Arial" charset="0"/>
              </a:rPr>
              <a:t>PROGETTAZIONE della DEMOLIZIONE</a:t>
            </a:r>
          </a:p>
        </p:txBody>
      </p:sp>
      <p:sp>
        <p:nvSpPr>
          <p:cNvPr id="32780" name="Rettangolo con angoli arrotondati 21">
            <a:extLst>
              <a:ext uri="{FF2B5EF4-FFF2-40B4-BE49-F238E27FC236}">
                <a16:creationId xmlns:a16="http://schemas.microsoft.com/office/drawing/2014/main" id="{89A14EBF-184F-C548-BFF6-2A2F60C56B85}"/>
              </a:ext>
            </a:extLst>
          </p:cNvPr>
          <p:cNvSpPr>
            <a:spLocks noChangeArrowheads="1"/>
          </p:cNvSpPr>
          <p:nvPr/>
        </p:nvSpPr>
        <p:spPr bwMode="auto">
          <a:xfrm>
            <a:off x="481013" y="3130550"/>
            <a:ext cx="2171700" cy="2934563"/>
          </a:xfrm>
          <a:prstGeom prst="roundRect">
            <a:avLst>
              <a:gd name="adj" fmla="val 16667"/>
            </a:avLst>
          </a:prstGeom>
          <a:solidFill>
            <a:schemeClr val="bg1">
              <a:lumMod val="85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it-IT" altLang="it-IT" sz="900" dirty="0">
                <a:latin typeface="Arial" panose="020B0604020202020204" pitchFamily="34" charset="0"/>
              </a:rPr>
              <a:t>Individuazione del costruito e del contesto</a:t>
            </a:r>
          </a:p>
          <a:p>
            <a:pPr marL="171450" indent="-171450">
              <a:spcBef>
                <a:spcPct val="0"/>
              </a:spcBef>
              <a:defRPr/>
            </a:pPr>
            <a:r>
              <a:rPr lang="it-IT" altLang="it-IT" sz="900" b="0" dirty="0">
                <a:latin typeface="Arial" panose="020B0604020202020204" pitchFamily="34" charset="0"/>
              </a:rPr>
              <a:t>Tipologia e caratteristiche costruttive</a:t>
            </a:r>
          </a:p>
          <a:p>
            <a:pPr marL="171450" indent="-171450">
              <a:spcBef>
                <a:spcPct val="0"/>
              </a:spcBef>
              <a:defRPr/>
            </a:pPr>
            <a:r>
              <a:rPr lang="it-IT" altLang="it-IT" sz="900" b="0" dirty="0">
                <a:latin typeface="Arial" panose="020B0604020202020204" pitchFamily="34" charset="0"/>
              </a:rPr>
              <a:t>Attività svolte nell’edificio che possono influenzare  le caratteristiche dei materiali recuperati</a:t>
            </a:r>
          </a:p>
          <a:p>
            <a:pPr marL="171450" indent="-171450">
              <a:spcBef>
                <a:spcPct val="0"/>
              </a:spcBef>
              <a:defRPr/>
            </a:pPr>
            <a:r>
              <a:rPr lang="it-IT" altLang="it-IT" sz="900" b="0" dirty="0">
                <a:latin typeface="Arial" panose="020B0604020202020204" pitchFamily="34" charset="0"/>
              </a:rPr>
              <a:t>Caratteristiche del sito e disponibilità di aree di cantiere /movimentazione/stoccaggio</a:t>
            </a:r>
          </a:p>
          <a:p>
            <a:pPr marL="171450" indent="-171450">
              <a:spcBef>
                <a:spcPct val="0"/>
              </a:spcBef>
              <a:defRPr/>
            </a:pPr>
            <a:r>
              <a:rPr lang="it-IT" altLang="it-IT" sz="900" b="0" dirty="0">
                <a:latin typeface="Arial" panose="020B0604020202020204" pitchFamily="34" charset="0"/>
              </a:rPr>
              <a:t>Analisi dei componenti riutilizzabili e non</a:t>
            </a:r>
          </a:p>
          <a:p>
            <a:pPr marL="171450" indent="-171450">
              <a:spcBef>
                <a:spcPct val="0"/>
              </a:spcBef>
              <a:defRPr/>
            </a:pPr>
            <a:r>
              <a:rPr lang="it-IT" altLang="it-IT" sz="900" b="0" dirty="0">
                <a:latin typeface="Arial" panose="020B0604020202020204" pitchFamily="34" charset="0"/>
              </a:rPr>
              <a:t>Presenza di rifiuti pericolosi de gestire con specifiche cautele</a:t>
            </a:r>
          </a:p>
          <a:p>
            <a:pPr marL="171450" indent="-171450">
              <a:spcBef>
                <a:spcPct val="0"/>
              </a:spcBef>
              <a:defRPr/>
            </a:pPr>
            <a:r>
              <a:rPr lang="it-IT" altLang="it-IT" sz="900" b="0" dirty="0">
                <a:latin typeface="Arial" panose="020B0604020202020204" pitchFamily="34" charset="0"/>
              </a:rPr>
              <a:t>Impianti di recupero presenti nell’area</a:t>
            </a:r>
          </a:p>
          <a:p>
            <a:pPr marL="171450" indent="-171450">
              <a:spcBef>
                <a:spcPct val="0"/>
              </a:spcBef>
              <a:defRPr/>
            </a:pPr>
            <a:r>
              <a:rPr lang="it-IT" altLang="it-IT" sz="900" b="0" dirty="0">
                <a:latin typeface="Arial" panose="020B0604020202020204" pitchFamily="34" charset="0"/>
              </a:rPr>
              <a:t>Impianti di smaltimento presenti nell’area</a:t>
            </a:r>
          </a:p>
        </p:txBody>
      </p:sp>
      <p:graphicFrame>
        <p:nvGraphicFramePr>
          <p:cNvPr id="6" name="Diagramma 5">
            <a:extLst>
              <a:ext uri="{FF2B5EF4-FFF2-40B4-BE49-F238E27FC236}">
                <a16:creationId xmlns:a16="http://schemas.microsoft.com/office/drawing/2014/main" id="{2CF69746-815E-3A46-8DD3-7D383A073A16}"/>
              </a:ext>
            </a:extLst>
          </p:cNvPr>
          <p:cNvGraphicFramePr/>
          <p:nvPr/>
        </p:nvGraphicFramePr>
        <p:xfrm>
          <a:off x="174853" y="908720"/>
          <a:ext cx="2808303" cy="2188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Diagramma 19">
            <a:extLst>
              <a:ext uri="{FF2B5EF4-FFF2-40B4-BE49-F238E27FC236}">
                <a16:creationId xmlns:a16="http://schemas.microsoft.com/office/drawing/2014/main" id="{551CD772-B841-C149-A6BF-16B3E38457A1}"/>
              </a:ext>
            </a:extLst>
          </p:cNvPr>
          <p:cNvGraphicFramePr/>
          <p:nvPr/>
        </p:nvGraphicFramePr>
        <p:xfrm>
          <a:off x="3118658" y="1199493"/>
          <a:ext cx="2736297" cy="1638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4" name="Diagramma 23">
            <a:extLst>
              <a:ext uri="{FF2B5EF4-FFF2-40B4-BE49-F238E27FC236}">
                <a16:creationId xmlns:a16="http://schemas.microsoft.com/office/drawing/2014/main" id="{4F165A4F-DD28-01F7-267A-BCF3931BE4C6}"/>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05500" y="1143000"/>
            <a:ext cx="2946400" cy="260350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uppo 24">
            <a:extLst>
              <a:ext uri="{FF2B5EF4-FFF2-40B4-BE49-F238E27FC236}">
                <a16:creationId xmlns:a16="http://schemas.microsoft.com/office/drawing/2014/main" id="{0DE37D15-7ED7-924B-8C35-05AE35930DD0}"/>
              </a:ext>
            </a:extLst>
          </p:cNvPr>
          <p:cNvGrpSpPr/>
          <p:nvPr/>
        </p:nvGrpSpPr>
        <p:grpSpPr>
          <a:xfrm>
            <a:off x="3865205" y="2962461"/>
            <a:ext cx="1169044" cy="648817"/>
            <a:chOff x="1103859" y="701402"/>
            <a:chExt cx="973640" cy="462352"/>
          </a:xfrm>
          <a:solidFill>
            <a:srgbClr val="B9F1FF"/>
          </a:solidFill>
        </p:grpSpPr>
        <p:sp>
          <p:nvSpPr>
            <p:cNvPr id="26" name="Rettangolo 25">
              <a:extLst>
                <a:ext uri="{FF2B5EF4-FFF2-40B4-BE49-F238E27FC236}">
                  <a16:creationId xmlns:a16="http://schemas.microsoft.com/office/drawing/2014/main" id="{0C8CD247-6F76-A94D-B37C-020CCDECEAB9}"/>
                </a:ext>
              </a:extLst>
            </p:cNvPr>
            <p:cNvSpPr/>
            <p:nvPr/>
          </p:nvSpPr>
          <p:spPr>
            <a:xfrm>
              <a:off x="1165621" y="701402"/>
              <a:ext cx="911878" cy="455939"/>
            </a:xfrm>
            <a:prstGeom prst="rect">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7" name="CasellaDiTesto 26">
              <a:extLst>
                <a:ext uri="{FF2B5EF4-FFF2-40B4-BE49-F238E27FC236}">
                  <a16:creationId xmlns:a16="http://schemas.microsoft.com/office/drawing/2014/main" id="{35C40FBA-30AC-6E4B-AC50-1CBD98B11053}"/>
                </a:ext>
              </a:extLst>
            </p:cNvPr>
            <p:cNvSpPr txBox="1"/>
            <p:nvPr/>
          </p:nvSpPr>
          <p:spPr>
            <a:xfrm>
              <a:off x="1103859" y="707815"/>
              <a:ext cx="911878" cy="455939"/>
            </a:xfrm>
            <a:prstGeom prst="rect">
              <a:avLst/>
            </a:prstGeom>
            <a:grpFill/>
          </p:spPr>
          <p:style>
            <a:lnRef idx="0">
              <a:scrgbClr r="0" g="0" b="0"/>
            </a:lnRef>
            <a:fillRef idx="0">
              <a:scrgbClr r="0" g="0" b="0"/>
            </a:fillRef>
            <a:effectRef idx="0">
              <a:scrgbClr r="0" g="0" b="0"/>
            </a:effectRef>
            <a:fontRef idx="minor">
              <a:schemeClr val="lt1"/>
            </a:fontRef>
          </p:style>
          <p:txBody>
            <a:bodyPr lIns="5080" tIns="5080" rIns="5080" bIns="5080" spcCol="1270" anchor="ctr"/>
            <a:lstStyle/>
            <a:p>
              <a:pPr algn="ctr" defTabSz="355600">
                <a:lnSpc>
                  <a:spcPct val="90000"/>
                </a:lnSpc>
                <a:spcAft>
                  <a:spcPct val="35000"/>
                </a:spcAft>
                <a:defRPr/>
              </a:pPr>
              <a:r>
                <a:rPr lang="it-IT" sz="800" dirty="0">
                  <a:solidFill>
                    <a:schemeClr val="tx1"/>
                  </a:solidFill>
                  <a:latin typeface="Arial" panose="020B0604020202020204" pitchFamily="34" charset="0"/>
                  <a:cs typeface="Arial" panose="020B0604020202020204" pitchFamily="34" charset="0"/>
                </a:rPr>
                <a:t>Rimozione dei componenti inerti critici </a:t>
              </a:r>
            </a:p>
          </p:txBody>
        </p:sp>
      </p:grpSp>
      <p:cxnSp>
        <p:nvCxnSpPr>
          <p:cNvPr id="34823" name="Connettore 2 7">
            <a:extLst>
              <a:ext uri="{FF2B5EF4-FFF2-40B4-BE49-F238E27FC236}">
                <a16:creationId xmlns:a16="http://schemas.microsoft.com/office/drawing/2014/main" id="{EB54001A-37E2-173F-5F7F-65710C913C14}"/>
              </a:ext>
            </a:extLst>
          </p:cNvPr>
          <p:cNvCxnSpPr>
            <a:cxnSpLocks/>
          </p:cNvCxnSpPr>
          <p:nvPr/>
        </p:nvCxnSpPr>
        <p:spPr bwMode="auto">
          <a:xfrm>
            <a:off x="4483100" y="2019300"/>
            <a:ext cx="0" cy="95250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30" name="Rettangolo con angoli arrotondati 21">
            <a:extLst>
              <a:ext uri="{FF2B5EF4-FFF2-40B4-BE49-F238E27FC236}">
                <a16:creationId xmlns:a16="http://schemas.microsoft.com/office/drawing/2014/main" id="{41ABBBDE-FB4A-0649-1514-323E786A6F5C}"/>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5000" y="3810000"/>
            <a:ext cx="2476500" cy="1193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o 1">
            <a:extLst>
              <a:ext uri="{FF2B5EF4-FFF2-40B4-BE49-F238E27FC236}">
                <a16:creationId xmlns:a16="http://schemas.microsoft.com/office/drawing/2014/main" id="{EB263316-B342-DC47-8177-E66BE2983695}"/>
              </a:ext>
            </a:extLst>
          </p:cNvPr>
          <p:cNvGrpSpPr/>
          <p:nvPr/>
        </p:nvGrpSpPr>
        <p:grpSpPr>
          <a:xfrm>
            <a:off x="6491288" y="3995109"/>
            <a:ext cx="1064669" cy="648817"/>
            <a:chOff x="1103859" y="701402"/>
            <a:chExt cx="973640" cy="462352"/>
          </a:xfrm>
          <a:solidFill>
            <a:srgbClr val="B9F1FF"/>
          </a:solidFill>
        </p:grpSpPr>
        <p:sp>
          <p:nvSpPr>
            <p:cNvPr id="13" name="Rettangolo 12">
              <a:extLst>
                <a:ext uri="{FF2B5EF4-FFF2-40B4-BE49-F238E27FC236}">
                  <a16:creationId xmlns:a16="http://schemas.microsoft.com/office/drawing/2014/main" id="{EA61A45E-07A7-A74B-807C-C39A95D7299B}"/>
                </a:ext>
              </a:extLst>
            </p:cNvPr>
            <p:cNvSpPr/>
            <p:nvPr/>
          </p:nvSpPr>
          <p:spPr>
            <a:xfrm>
              <a:off x="1165621" y="701402"/>
              <a:ext cx="911878" cy="455939"/>
            </a:xfrm>
            <a:prstGeom prst="rect">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4" name="CasellaDiTesto 13">
              <a:extLst>
                <a:ext uri="{FF2B5EF4-FFF2-40B4-BE49-F238E27FC236}">
                  <a16:creationId xmlns:a16="http://schemas.microsoft.com/office/drawing/2014/main" id="{497E20A2-6BAF-5E44-8F02-162AD61892F6}"/>
                </a:ext>
              </a:extLst>
            </p:cNvPr>
            <p:cNvSpPr txBox="1"/>
            <p:nvPr/>
          </p:nvSpPr>
          <p:spPr>
            <a:xfrm>
              <a:off x="1103859" y="707815"/>
              <a:ext cx="911878" cy="455939"/>
            </a:xfrm>
            <a:prstGeom prst="rect">
              <a:avLst/>
            </a:prstGeom>
            <a:grpFill/>
          </p:spPr>
          <p:style>
            <a:lnRef idx="0">
              <a:scrgbClr r="0" g="0" b="0"/>
            </a:lnRef>
            <a:fillRef idx="0">
              <a:scrgbClr r="0" g="0" b="0"/>
            </a:fillRef>
            <a:effectRef idx="0">
              <a:scrgbClr r="0" g="0" b="0"/>
            </a:effectRef>
            <a:fontRef idx="minor">
              <a:schemeClr val="lt1"/>
            </a:fontRef>
          </p:style>
          <p:txBody>
            <a:bodyPr lIns="5080" tIns="5080" rIns="5080" bIns="5080" spcCol="1270" anchor="ctr"/>
            <a:lstStyle/>
            <a:p>
              <a:pPr algn="ctr" defTabSz="355600">
                <a:lnSpc>
                  <a:spcPct val="90000"/>
                </a:lnSpc>
                <a:spcAft>
                  <a:spcPct val="35000"/>
                </a:spcAft>
                <a:defRPr/>
              </a:pPr>
              <a:r>
                <a:rPr lang="it-IT" sz="800" dirty="0">
                  <a:solidFill>
                    <a:schemeClr val="tx1"/>
                  </a:solidFill>
                  <a:latin typeface="Arial" panose="020B0604020202020204" pitchFamily="34" charset="0"/>
                  <a:cs typeface="Arial" panose="020B0604020202020204" pitchFamily="34" charset="0"/>
                </a:rPr>
                <a:t>Impianti di Recupero </a:t>
              </a:r>
            </a:p>
          </p:txBody>
        </p:sp>
      </p:grpSp>
      <p:grpSp>
        <p:nvGrpSpPr>
          <p:cNvPr id="8" name="Gruppo 7">
            <a:extLst>
              <a:ext uri="{FF2B5EF4-FFF2-40B4-BE49-F238E27FC236}">
                <a16:creationId xmlns:a16="http://schemas.microsoft.com/office/drawing/2014/main" id="{8735595E-EA43-874B-A289-F2E852707986}"/>
              </a:ext>
            </a:extLst>
          </p:cNvPr>
          <p:cNvGrpSpPr/>
          <p:nvPr/>
        </p:nvGrpSpPr>
        <p:grpSpPr>
          <a:xfrm>
            <a:off x="7734491" y="3995109"/>
            <a:ext cx="960386" cy="648817"/>
            <a:chOff x="1103859" y="701402"/>
            <a:chExt cx="973640" cy="462352"/>
          </a:xfrm>
          <a:solidFill>
            <a:srgbClr val="B9F1FF"/>
          </a:solidFill>
        </p:grpSpPr>
        <p:sp>
          <p:nvSpPr>
            <p:cNvPr id="29" name="Rettangolo 28">
              <a:extLst>
                <a:ext uri="{FF2B5EF4-FFF2-40B4-BE49-F238E27FC236}">
                  <a16:creationId xmlns:a16="http://schemas.microsoft.com/office/drawing/2014/main" id="{CB0DE36B-9319-4041-8FB7-AC927C25ACC4}"/>
                </a:ext>
              </a:extLst>
            </p:cNvPr>
            <p:cNvSpPr/>
            <p:nvPr/>
          </p:nvSpPr>
          <p:spPr>
            <a:xfrm>
              <a:off x="1165621" y="701402"/>
              <a:ext cx="911878" cy="455939"/>
            </a:xfrm>
            <a:prstGeom prst="rect">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1" name="CasellaDiTesto 30">
              <a:extLst>
                <a:ext uri="{FF2B5EF4-FFF2-40B4-BE49-F238E27FC236}">
                  <a16:creationId xmlns:a16="http://schemas.microsoft.com/office/drawing/2014/main" id="{C6802E57-F48F-8549-AADC-3D28D12E4B6A}"/>
                </a:ext>
              </a:extLst>
            </p:cNvPr>
            <p:cNvSpPr txBox="1"/>
            <p:nvPr/>
          </p:nvSpPr>
          <p:spPr>
            <a:xfrm>
              <a:off x="1103859" y="707815"/>
              <a:ext cx="911878" cy="455939"/>
            </a:xfrm>
            <a:prstGeom prst="rect">
              <a:avLst/>
            </a:prstGeom>
            <a:grpFill/>
          </p:spPr>
          <p:style>
            <a:lnRef idx="0">
              <a:scrgbClr r="0" g="0" b="0"/>
            </a:lnRef>
            <a:fillRef idx="0">
              <a:scrgbClr r="0" g="0" b="0"/>
            </a:fillRef>
            <a:effectRef idx="0">
              <a:scrgbClr r="0" g="0" b="0"/>
            </a:effectRef>
            <a:fontRef idx="minor">
              <a:schemeClr val="lt1"/>
            </a:fontRef>
          </p:style>
          <p:txBody>
            <a:bodyPr lIns="5080" tIns="5080" rIns="5080" bIns="5080" spcCol="1270" anchor="ctr"/>
            <a:lstStyle/>
            <a:p>
              <a:pPr algn="ctr" defTabSz="355600">
                <a:lnSpc>
                  <a:spcPct val="90000"/>
                </a:lnSpc>
                <a:spcAft>
                  <a:spcPct val="35000"/>
                </a:spcAft>
                <a:defRPr/>
              </a:pPr>
              <a:r>
                <a:rPr lang="it-IT" sz="800" dirty="0">
                  <a:solidFill>
                    <a:schemeClr val="tx1"/>
                  </a:solidFill>
                  <a:latin typeface="Arial" panose="020B0604020202020204" pitchFamily="34" charset="0"/>
                  <a:cs typeface="Arial" panose="020B0604020202020204" pitchFamily="34" charset="0"/>
                </a:rPr>
                <a:t>Impianti di Smaltimento</a:t>
              </a:r>
            </a:p>
          </p:txBody>
        </p:sp>
      </p:grpSp>
      <p:grpSp>
        <p:nvGrpSpPr>
          <p:cNvPr id="9" name="Gruppo 8">
            <a:extLst>
              <a:ext uri="{FF2B5EF4-FFF2-40B4-BE49-F238E27FC236}">
                <a16:creationId xmlns:a16="http://schemas.microsoft.com/office/drawing/2014/main" id="{C1C8B074-F92C-0A4D-86AF-E461F3424D05}"/>
              </a:ext>
            </a:extLst>
          </p:cNvPr>
          <p:cNvGrpSpPr/>
          <p:nvPr/>
        </p:nvGrpSpPr>
        <p:grpSpPr>
          <a:xfrm>
            <a:off x="6461071" y="5301208"/>
            <a:ext cx="1094886" cy="648817"/>
            <a:chOff x="1103859" y="701402"/>
            <a:chExt cx="973640" cy="462352"/>
          </a:xfrm>
          <a:solidFill>
            <a:srgbClr val="00B0F0"/>
          </a:solidFill>
        </p:grpSpPr>
        <p:sp>
          <p:nvSpPr>
            <p:cNvPr id="33" name="Rettangolo 32">
              <a:extLst>
                <a:ext uri="{FF2B5EF4-FFF2-40B4-BE49-F238E27FC236}">
                  <a16:creationId xmlns:a16="http://schemas.microsoft.com/office/drawing/2014/main" id="{F64E7FC5-843E-1D43-B0E4-F5D839FEBE47}"/>
                </a:ext>
              </a:extLst>
            </p:cNvPr>
            <p:cNvSpPr/>
            <p:nvPr/>
          </p:nvSpPr>
          <p:spPr>
            <a:xfrm>
              <a:off x="1165621" y="701402"/>
              <a:ext cx="911878" cy="455939"/>
            </a:xfrm>
            <a:prstGeom prst="rect">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4" name="CasellaDiTesto 33">
              <a:extLst>
                <a:ext uri="{FF2B5EF4-FFF2-40B4-BE49-F238E27FC236}">
                  <a16:creationId xmlns:a16="http://schemas.microsoft.com/office/drawing/2014/main" id="{BB28149E-76B1-C349-86D5-42DF726367A8}"/>
                </a:ext>
              </a:extLst>
            </p:cNvPr>
            <p:cNvSpPr txBox="1"/>
            <p:nvPr/>
          </p:nvSpPr>
          <p:spPr>
            <a:xfrm>
              <a:off x="1103859" y="707815"/>
              <a:ext cx="911878" cy="455939"/>
            </a:xfrm>
            <a:prstGeom prst="rect">
              <a:avLst/>
            </a:prstGeom>
            <a:grpFill/>
          </p:spPr>
          <p:style>
            <a:lnRef idx="0">
              <a:scrgbClr r="0" g="0" b="0"/>
            </a:lnRef>
            <a:fillRef idx="0">
              <a:scrgbClr r="0" g="0" b="0"/>
            </a:fillRef>
            <a:effectRef idx="0">
              <a:scrgbClr r="0" g="0" b="0"/>
            </a:effectRef>
            <a:fontRef idx="minor">
              <a:schemeClr val="lt1"/>
            </a:fontRef>
          </p:style>
          <p:txBody>
            <a:bodyPr lIns="5080" tIns="5080" rIns="5080" bIns="5080" spcCol="1270" anchor="ctr"/>
            <a:lstStyle/>
            <a:p>
              <a:pPr algn="ctr" defTabSz="355600">
                <a:lnSpc>
                  <a:spcPct val="90000"/>
                </a:lnSpc>
                <a:spcAft>
                  <a:spcPct val="35000"/>
                </a:spcAft>
                <a:defRPr/>
              </a:pPr>
              <a:r>
                <a:rPr lang="it-IT" sz="800" dirty="0">
                  <a:solidFill>
                    <a:schemeClr val="tx1"/>
                  </a:solidFill>
                  <a:latin typeface="Arial" panose="020B0604020202020204" pitchFamily="34" charset="0"/>
                  <a:cs typeface="Arial" panose="020B0604020202020204" pitchFamily="34" charset="0"/>
                </a:rPr>
                <a:t> Mercato delle materie Secondarie</a:t>
              </a:r>
            </a:p>
          </p:txBody>
        </p:sp>
      </p:grpSp>
      <p:cxnSp>
        <p:nvCxnSpPr>
          <p:cNvPr id="17" name="Connettore 4 16">
            <a:extLst>
              <a:ext uri="{FF2B5EF4-FFF2-40B4-BE49-F238E27FC236}">
                <a16:creationId xmlns:a16="http://schemas.microsoft.com/office/drawing/2014/main" id="{31B9F263-B24A-9544-A21B-477AC43E355D}"/>
              </a:ext>
            </a:extLst>
          </p:cNvPr>
          <p:cNvCxnSpPr>
            <a:cxnSpLocks/>
            <a:endCxn id="29" idx="0"/>
          </p:cNvCxnSpPr>
          <p:nvPr/>
        </p:nvCxnSpPr>
        <p:spPr bwMode="auto">
          <a:xfrm>
            <a:off x="6989854" y="3809999"/>
            <a:ext cx="1255291" cy="185110"/>
          </a:xfrm>
          <a:prstGeom prst="bentConnector2">
            <a:avLst/>
          </a:prstGeom>
          <a:noFill/>
          <a:ln w="9525" cap="flat" cmpd="sng" algn="ctr">
            <a:solidFill>
              <a:schemeClr val="tx2"/>
            </a:solidFill>
            <a:prstDash val="solid"/>
            <a:round/>
            <a:headEnd type="none" w="med" len="med"/>
            <a:tailEnd type="triangle"/>
          </a:ln>
          <a:effectLst/>
        </p:spPr>
      </p:cxnSp>
      <p:cxnSp>
        <p:nvCxnSpPr>
          <p:cNvPr id="32" name="Connettore 4 31">
            <a:extLst>
              <a:ext uri="{FF2B5EF4-FFF2-40B4-BE49-F238E27FC236}">
                <a16:creationId xmlns:a16="http://schemas.microsoft.com/office/drawing/2014/main" id="{E916D442-C7A8-124F-9CFC-1D79E2E2A044}"/>
              </a:ext>
            </a:extLst>
          </p:cNvPr>
          <p:cNvCxnSpPr>
            <a:cxnSpLocks/>
            <a:endCxn id="14" idx="0"/>
          </p:cNvCxnSpPr>
          <p:nvPr/>
        </p:nvCxnSpPr>
        <p:spPr bwMode="auto">
          <a:xfrm rot="10800000" flipV="1">
            <a:off x="6989855" y="3810000"/>
            <a:ext cx="1255290" cy="194108"/>
          </a:xfrm>
          <a:prstGeom prst="bentConnector2">
            <a:avLst/>
          </a:prstGeom>
          <a:noFill/>
          <a:ln w="9525" cap="flat" cmpd="sng" algn="ctr">
            <a:solidFill>
              <a:schemeClr val="tx2"/>
            </a:solidFill>
            <a:prstDash val="solid"/>
            <a:round/>
            <a:headEnd type="none" w="med" len="med"/>
            <a:tailEnd type="triangle"/>
          </a:ln>
          <a:effectLst/>
        </p:spPr>
      </p:cxnSp>
      <p:cxnSp>
        <p:nvCxnSpPr>
          <p:cNvPr id="40" name="Connettore 4 39">
            <a:extLst>
              <a:ext uri="{FF2B5EF4-FFF2-40B4-BE49-F238E27FC236}">
                <a16:creationId xmlns:a16="http://schemas.microsoft.com/office/drawing/2014/main" id="{E3FBCB39-D9D5-9147-A614-F2AA52BAE57F}"/>
              </a:ext>
            </a:extLst>
          </p:cNvPr>
          <p:cNvCxnSpPr>
            <a:cxnSpLocks/>
          </p:cNvCxnSpPr>
          <p:nvPr/>
        </p:nvCxnSpPr>
        <p:spPr bwMode="auto">
          <a:xfrm rot="16200000" flipV="1">
            <a:off x="6834369" y="3654515"/>
            <a:ext cx="185109" cy="125862"/>
          </a:xfrm>
          <a:prstGeom prst="bentConnector3">
            <a:avLst>
              <a:gd name="adj1" fmla="val 67034"/>
            </a:avLst>
          </a:prstGeom>
          <a:noFill/>
          <a:ln w="12700" cap="flat" cmpd="sng" algn="ctr">
            <a:solidFill>
              <a:schemeClr val="tx2"/>
            </a:solidFill>
            <a:prstDash val="solid"/>
            <a:round/>
            <a:headEnd type="none" w="med" len="med"/>
            <a:tailEnd type="none" w="med" len="med"/>
          </a:ln>
          <a:effectLst/>
        </p:spPr>
      </p:cxnSp>
      <p:cxnSp>
        <p:nvCxnSpPr>
          <p:cNvPr id="44" name="Connettore 4 43">
            <a:extLst>
              <a:ext uri="{FF2B5EF4-FFF2-40B4-BE49-F238E27FC236}">
                <a16:creationId xmlns:a16="http://schemas.microsoft.com/office/drawing/2014/main" id="{AEED1BA9-1F23-FE4E-BDFE-BFEDB3585782}"/>
              </a:ext>
            </a:extLst>
          </p:cNvPr>
          <p:cNvCxnSpPr>
            <a:cxnSpLocks/>
          </p:cNvCxnSpPr>
          <p:nvPr/>
        </p:nvCxnSpPr>
        <p:spPr bwMode="auto">
          <a:xfrm rot="16200000" flipH="1">
            <a:off x="8125152" y="3690007"/>
            <a:ext cx="207720" cy="32266"/>
          </a:xfrm>
          <a:prstGeom prst="bentConnector3">
            <a:avLst/>
          </a:prstGeom>
          <a:noFill/>
          <a:ln w="12700" cap="flat" cmpd="sng" algn="ctr">
            <a:solidFill>
              <a:schemeClr val="tx2"/>
            </a:solidFill>
            <a:prstDash val="solid"/>
            <a:round/>
            <a:headEnd type="none" w="med" len="med"/>
            <a:tailEnd type="none" w="med" len="med"/>
          </a:ln>
          <a:effectLst/>
        </p:spPr>
      </p:cxnSp>
      <p:sp>
        <p:nvSpPr>
          <p:cNvPr id="49" name="Freccia giù 48">
            <a:extLst>
              <a:ext uri="{FF2B5EF4-FFF2-40B4-BE49-F238E27FC236}">
                <a16:creationId xmlns:a16="http://schemas.microsoft.com/office/drawing/2014/main" id="{20A85FA6-1C0B-0E48-BD9B-44ABA1F87D58}"/>
              </a:ext>
            </a:extLst>
          </p:cNvPr>
          <p:cNvSpPr/>
          <p:nvPr/>
        </p:nvSpPr>
        <p:spPr bwMode="auto">
          <a:xfrm>
            <a:off x="6858366" y="4747544"/>
            <a:ext cx="300296" cy="432048"/>
          </a:xfrm>
          <a:prstGeom prst="down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800" b="1" i="0" u="none" strike="noStrike" cap="none" normalizeH="0" baseline="0">
              <a:ln>
                <a:noFill/>
              </a:ln>
              <a:solidFill>
                <a:schemeClr val="tx1"/>
              </a:solidFill>
              <a:effectLst/>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BB045546-EFC4-DB41-B612-7F5AF00B4FC2}"/>
              </a:ext>
            </a:extLst>
          </p:cNvPr>
          <p:cNvSpPr/>
          <p:nvPr/>
        </p:nvSpPr>
        <p:spPr bwMode="auto">
          <a:xfrm>
            <a:off x="2123728" y="674707"/>
            <a:ext cx="4680521" cy="442674"/>
          </a:xfrm>
          <a:prstGeom prst="roundRect">
            <a:avLst/>
          </a:prstGeom>
          <a:solidFill>
            <a:schemeClr val="bg2">
              <a:lumMod val="40000"/>
              <a:lumOff val="60000"/>
            </a:schemeClr>
          </a:solidFill>
          <a:ln w="19050" cap="flat" cmpd="sng" algn="ctr">
            <a:solidFill>
              <a:srgbClr val="00B050"/>
            </a:solidFill>
            <a:prstDash val="solid"/>
            <a:round/>
            <a:headEnd type="none" w="med" len="med"/>
            <a:tailEnd type="none" w="med" len="med"/>
          </a:ln>
          <a:effectLst/>
        </p:spPr>
        <p:txBody>
          <a:bodyPr wrap="square">
            <a:spAutoFit/>
          </a:bodyPr>
          <a:lstStyle/>
          <a:p>
            <a:pPr algn="ctr">
              <a:spcBef>
                <a:spcPct val="50000"/>
              </a:spcBef>
              <a:defRPr/>
            </a:pPr>
            <a:r>
              <a:rPr lang="it-IT" sz="2000" dirty="0">
                <a:latin typeface="Arial" charset="0"/>
              </a:rPr>
              <a:t>PIANO DI GESTIONE DEI RIFIUTI</a:t>
            </a:r>
          </a:p>
        </p:txBody>
      </p:sp>
      <p:sp>
        <p:nvSpPr>
          <p:cNvPr id="36866" name="CasellaDiTesto 3">
            <a:extLst>
              <a:ext uri="{FF2B5EF4-FFF2-40B4-BE49-F238E27FC236}">
                <a16:creationId xmlns:a16="http://schemas.microsoft.com/office/drawing/2014/main" id="{0655EB70-5C39-2D79-5902-48B973D4B857}"/>
              </a:ext>
            </a:extLst>
          </p:cNvPr>
          <p:cNvSpPr txBox="1">
            <a:spLocks noChangeArrowheads="1"/>
          </p:cNvSpPr>
          <p:nvPr/>
        </p:nvSpPr>
        <p:spPr bwMode="auto">
          <a:xfrm>
            <a:off x="323850" y="157163"/>
            <a:ext cx="8496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400">
                <a:latin typeface="Arial" panose="020B0604020202020204" pitchFamily="34" charset="0"/>
              </a:rPr>
              <a:t>Un nuovo Elaborato Tecnico per pianificare la gestione </a:t>
            </a:r>
          </a:p>
        </p:txBody>
      </p:sp>
      <p:sp>
        <p:nvSpPr>
          <p:cNvPr id="36867" name="Rettangolo 7">
            <a:extLst>
              <a:ext uri="{FF2B5EF4-FFF2-40B4-BE49-F238E27FC236}">
                <a16:creationId xmlns:a16="http://schemas.microsoft.com/office/drawing/2014/main" id="{C64C247F-D98E-4F1E-ED96-54D5D160DDA5}"/>
              </a:ext>
            </a:extLst>
          </p:cNvPr>
          <p:cNvSpPr>
            <a:spLocks noChangeArrowheads="1"/>
          </p:cNvSpPr>
          <p:nvPr/>
        </p:nvSpPr>
        <p:spPr bwMode="auto">
          <a:xfrm>
            <a:off x="539750" y="1800225"/>
            <a:ext cx="2880122" cy="276999"/>
          </a:xfrm>
          <a:prstGeom prst="rect">
            <a:avLst/>
          </a:prstGeom>
          <a:solidFill>
            <a:srgbClr val="BFCBFF"/>
          </a:solidFill>
          <a:ln w="9525" algn="ctr">
            <a:solidFill>
              <a:srgbClr val="0070C0"/>
            </a:solidFill>
            <a:round/>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200" dirty="0">
                <a:latin typeface="Arial" panose="020B0604020202020204" pitchFamily="34" charset="0"/>
              </a:rPr>
              <a:t>Normativa di riferimento</a:t>
            </a:r>
          </a:p>
        </p:txBody>
      </p:sp>
      <p:sp>
        <p:nvSpPr>
          <p:cNvPr id="36868" name="Rettangolo 13">
            <a:extLst>
              <a:ext uri="{FF2B5EF4-FFF2-40B4-BE49-F238E27FC236}">
                <a16:creationId xmlns:a16="http://schemas.microsoft.com/office/drawing/2014/main" id="{8C45202A-2B3D-B184-6C19-10A7C9AD7C6E}"/>
              </a:ext>
            </a:extLst>
          </p:cNvPr>
          <p:cNvSpPr>
            <a:spLocks noChangeArrowheads="1"/>
          </p:cNvSpPr>
          <p:nvPr/>
        </p:nvSpPr>
        <p:spPr bwMode="auto">
          <a:xfrm>
            <a:off x="539750" y="2200275"/>
            <a:ext cx="2880122" cy="276999"/>
          </a:xfrm>
          <a:prstGeom prst="rect">
            <a:avLst/>
          </a:prstGeom>
          <a:solidFill>
            <a:srgbClr val="BFCBFF"/>
          </a:solidFill>
          <a:ln w="9525" algn="ctr">
            <a:solidFill>
              <a:srgbClr val="0070C0"/>
            </a:solidFill>
            <a:round/>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200" dirty="0">
                <a:latin typeface="Arial" panose="020B0604020202020204" pitchFamily="34" charset="0"/>
              </a:rPr>
              <a:t>Cronoprogramma dei Lavori per fasi</a:t>
            </a:r>
          </a:p>
        </p:txBody>
      </p:sp>
      <p:sp>
        <p:nvSpPr>
          <p:cNvPr id="36869" name="Rettangolo 14">
            <a:extLst>
              <a:ext uri="{FF2B5EF4-FFF2-40B4-BE49-F238E27FC236}">
                <a16:creationId xmlns:a16="http://schemas.microsoft.com/office/drawing/2014/main" id="{AB166412-5B8E-70B8-364C-1DADBBFD8D9B}"/>
              </a:ext>
            </a:extLst>
          </p:cNvPr>
          <p:cNvSpPr>
            <a:spLocks noChangeArrowheads="1"/>
          </p:cNvSpPr>
          <p:nvPr/>
        </p:nvSpPr>
        <p:spPr bwMode="auto">
          <a:xfrm>
            <a:off x="539750" y="2620963"/>
            <a:ext cx="2880122" cy="276999"/>
          </a:xfrm>
          <a:prstGeom prst="rect">
            <a:avLst/>
          </a:prstGeom>
          <a:solidFill>
            <a:srgbClr val="BFCBFF"/>
          </a:solidFill>
          <a:ln w="9525" algn="ctr">
            <a:solidFill>
              <a:srgbClr val="0070C0"/>
            </a:solidFill>
            <a:round/>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200" dirty="0">
                <a:latin typeface="Arial" panose="020B0604020202020204" pitchFamily="34" charset="0"/>
              </a:rPr>
              <a:t>Descrizione processi di lavorazione</a:t>
            </a:r>
          </a:p>
        </p:txBody>
      </p:sp>
      <p:sp>
        <p:nvSpPr>
          <p:cNvPr id="36870" name="Rettangolo con angoli arrotondati 9">
            <a:extLst>
              <a:ext uri="{FF2B5EF4-FFF2-40B4-BE49-F238E27FC236}">
                <a16:creationId xmlns:a16="http://schemas.microsoft.com/office/drawing/2014/main" id="{A18AA250-EB75-5258-5A46-B5B6AE8600F1}"/>
              </a:ext>
            </a:extLst>
          </p:cNvPr>
          <p:cNvSpPr>
            <a:spLocks noChangeArrowheads="1"/>
          </p:cNvSpPr>
          <p:nvPr/>
        </p:nvSpPr>
        <p:spPr bwMode="auto">
          <a:xfrm>
            <a:off x="3515082" y="2591574"/>
            <a:ext cx="4359275" cy="61277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000" b="0">
                <a:latin typeface="Arial" panose="020B0604020202020204" pitchFamily="34" charset="0"/>
              </a:rPr>
              <a:t>Individuazione delle sostanze/materiali che possono incidere sul riuso</a:t>
            </a:r>
          </a:p>
          <a:p>
            <a:pPr>
              <a:spcBef>
                <a:spcPct val="0"/>
              </a:spcBef>
              <a:buFontTx/>
              <a:buNone/>
            </a:pPr>
            <a:r>
              <a:rPr lang="it-IT" altLang="it-IT" sz="1000" b="0">
                <a:latin typeface="Arial" panose="020B0604020202020204" pitchFamily="34" charset="0"/>
              </a:rPr>
              <a:t>Individuazione delle criticità legate alla demolizione selettiva</a:t>
            </a:r>
          </a:p>
          <a:p>
            <a:pPr>
              <a:spcBef>
                <a:spcPct val="0"/>
              </a:spcBef>
              <a:buFontTx/>
              <a:buNone/>
            </a:pPr>
            <a:r>
              <a:rPr lang="it-IT" altLang="it-IT" sz="1000" b="0">
                <a:latin typeface="Arial" panose="020B0604020202020204" pitchFamily="34" charset="0"/>
              </a:rPr>
              <a:t>Individuazione delle misure di contenimento delle emissioni</a:t>
            </a:r>
          </a:p>
        </p:txBody>
      </p:sp>
      <p:sp>
        <p:nvSpPr>
          <p:cNvPr id="36871" name="Rettangolo 16">
            <a:extLst>
              <a:ext uri="{FF2B5EF4-FFF2-40B4-BE49-F238E27FC236}">
                <a16:creationId xmlns:a16="http://schemas.microsoft.com/office/drawing/2014/main" id="{FCA58E16-8B9C-4C7A-F582-3EBA7B66A70E}"/>
              </a:ext>
            </a:extLst>
          </p:cNvPr>
          <p:cNvSpPr>
            <a:spLocks noChangeArrowheads="1"/>
          </p:cNvSpPr>
          <p:nvPr/>
        </p:nvSpPr>
        <p:spPr bwMode="auto">
          <a:xfrm>
            <a:off x="539750" y="1417638"/>
            <a:ext cx="2880122" cy="276999"/>
          </a:xfrm>
          <a:prstGeom prst="rect">
            <a:avLst/>
          </a:prstGeom>
          <a:solidFill>
            <a:srgbClr val="BFCBFF"/>
          </a:solidFill>
          <a:ln w="9525" algn="ctr">
            <a:solidFill>
              <a:srgbClr val="0070C0"/>
            </a:solidFill>
            <a:round/>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200">
                <a:latin typeface="Arial" panose="020B0604020202020204" pitchFamily="34" charset="0"/>
              </a:rPr>
              <a:t>Individuazione dei Soggetti</a:t>
            </a:r>
          </a:p>
        </p:txBody>
      </p:sp>
      <p:sp>
        <p:nvSpPr>
          <p:cNvPr id="36872" name="Rettangolo 17">
            <a:extLst>
              <a:ext uri="{FF2B5EF4-FFF2-40B4-BE49-F238E27FC236}">
                <a16:creationId xmlns:a16="http://schemas.microsoft.com/office/drawing/2014/main" id="{A50D7A37-8A89-69EF-246C-0259DCA8F808}"/>
              </a:ext>
            </a:extLst>
          </p:cNvPr>
          <p:cNvSpPr>
            <a:spLocks noChangeArrowheads="1"/>
          </p:cNvSpPr>
          <p:nvPr/>
        </p:nvSpPr>
        <p:spPr bwMode="auto">
          <a:xfrm>
            <a:off x="539750" y="3344863"/>
            <a:ext cx="2880122" cy="276999"/>
          </a:xfrm>
          <a:prstGeom prst="rect">
            <a:avLst/>
          </a:prstGeom>
          <a:solidFill>
            <a:srgbClr val="BFCBFF"/>
          </a:solidFill>
          <a:ln w="9525" algn="ctr">
            <a:solidFill>
              <a:srgbClr val="0070C0"/>
            </a:solidFill>
            <a:round/>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200" dirty="0">
                <a:latin typeface="Arial" panose="020B0604020202020204" pitchFamily="34" charset="0"/>
              </a:rPr>
              <a:t>Stima dei quantitativi prodotti</a:t>
            </a:r>
          </a:p>
        </p:txBody>
      </p:sp>
      <p:sp>
        <p:nvSpPr>
          <p:cNvPr id="36873" name="Rettangolo con angoli arrotondati 18">
            <a:extLst>
              <a:ext uri="{FF2B5EF4-FFF2-40B4-BE49-F238E27FC236}">
                <a16:creationId xmlns:a16="http://schemas.microsoft.com/office/drawing/2014/main" id="{06CBE06A-4E24-C237-8558-CE5F9B66BBA6}"/>
              </a:ext>
            </a:extLst>
          </p:cNvPr>
          <p:cNvSpPr>
            <a:spLocks noChangeArrowheads="1"/>
          </p:cNvSpPr>
          <p:nvPr/>
        </p:nvSpPr>
        <p:spPr bwMode="auto">
          <a:xfrm>
            <a:off x="3515081" y="3317969"/>
            <a:ext cx="4359275" cy="78422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000" b="0">
                <a:latin typeface="Arial" panose="020B0604020202020204" pitchFamily="34" charset="0"/>
              </a:rPr>
              <a:t>Stima dei quantitativi per macrocategoria</a:t>
            </a:r>
          </a:p>
          <a:p>
            <a:pPr>
              <a:spcBef>
                <a:spcPct val="0"/>
              </a:spcBef>
              <a:buFontTx/>
              <a:buNone/>
            </a:pPr>
            <a:r>
              <a:rPr lang="it-IT" altLang="it-IT" sz="1000" b="0">
                <a:latin typeface="Arial" panose="020B0604020202020204" pitchFamily="34" charset="0"/>
              </a:rPr>
              <a:t>Individuazione del codice CER corretto</a:t>
            </a:r>
          </a:p>
          <a:p>
            <a:pPr>
              <a:spcBef>
                <a:spcPct val="0"/>
              </a:spcBef>
              <a:buFontTx/>
              <a:buNone/>
            </a:pPr>
            <a:r>
              <a:rPr lang="it-IT" altLang="it-IT" sz="1000" b="0">
                <a:latin typeface="Arial" panose="020B0604020202020204" pitchFamily="34" charset="0"/>
              </a:rPr>
              <a:t>Individuazione dei materiali escludibili dal regime dei rifiuti</a:t>
            </a:r>
          </a:p>
          <a:p>
            <a:pPr>
              <a:spcBef>
                <a:spcPct val="0"/>
              </a:spcBef>
              <a:buFontTx/>
              <a:buNone/>
            </a:pPr>
            <a:r>
              <a:rPr lang="it-IT" altLang="it-IT" sz="1000" b="0">
                <a:latin typeface="Arial" panose="020B0604020202020204" pitchFamily="34" charset="0"/>
              </a:rPr>
              <a:t>Definizione delle modalità di gestione delle terre e rocce da scavo</a:t>
            </a:r>
          </a:p>
        </p:txBody>
      </p:sp>
      <p:sp>
        <p:nvSpPr>
          <p:cNvPr id="36874" name="Rettangolo 19">
            <a:extLst>
              <a:ext uri="{FF2B5EF4-FFF2-40B4-BE49-F238E27FC236}">
                <a16:creationId xmlns:a16="http://schemas.microsoft.com/office/drawing/2014/main" id="{392BEAE3-91F7-FE7A-6320-DCAEC2E7E089}"/>
              </a:ext>
            </a:extLst>
          </p:cNvPr>
          <p:cNvSpPr>
            <a:spLocks noChangeArrowheads="1"/>
          </p:cNvSpPr>
          <p:nvPr/>
        </p:nvSpPr>
        <p:spPr bwMode="auto">
          <a:xfrm>
            <a:off x="539749" y="5110163"/>
            <a:ext cx="2880123" cy="461665"/>
          </a:xfrm>
          <a:prstGeom prst="rect">
            <a:avLst/>
          </a:prstGeom>
          <a:solidFill>
            <a:srgbClr val="BFCBFF"/>
          </a:solidFill>
          <a:ln w="9525" algn="ctr">
            <a:solidFill>
              <a:srgbClr val="0070C0"/>
            </a:solidFill>
            <a:round/>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200" dirty="0">
                <a:latin typeface="Arial" panose="020B0604020202020204" pitchFamily="34" charset="0"/>
              </a:rPr>
              <a:t>Individuazione degli impianti di ricezione</a:t>
            </a:r>
          </a:p>
        </p:txBody>
      </p:sp>
      <p:sp>
        <p:nvSpPr>
          <p:cNvPr id="36875" name="Rettangolo 20">
            <a:extLst>
              <a:ext uri="{FF2B5EF4-FFF2-40B4-BE49-F238E27FC236}">
                <a16:creationId xmlns:a16="http://schemas.microsoft.com/office/drawing/2014/main" id="{65017058-D4ED-561F-21B8-9C3BBCC66C3B}"/>
              </a:ext>
            </a:extLst>
          </p:cNvPr>
          <p:cNvSpPr>
            <a:spLocks noChangeArrowheads="1"/>
          </p:cNvSpPr>
          <p:nvPr/>
        </p:nvSpPr>
        <p:spPr bwMode="auto">
          <a:xfrm>
            <a:off x="539750" y="4227513"/>
            <a:ext cx="2880122" cy="461665"/>
          </a:xfrm>
          <a:prstGeom prst="rect">
            <a:avLst/>
          </a:prstGeom>
          <a:solidFill>
            <a:srgbClr val="BFCBFF"/>
          </a:solidFill>
          <a:ln w="9525" algn="ctr">
            <a:solidFill>
              <a:srgbClr val="0070C0"/>
            </a:solidFill>
            <a:round/>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200">
                <a:latin typeface="Arial" panose="020B0604020202020204" pitchFamily="34" charset="0"/>
              </a:rPr>
              <a:t>Individuazione delle modalita’ di stoccaggio dei materiali</a:t>
            </a:r>
          </a:p>
        </p:txBody>
      </p:sp>
      <p:sp>
        <p:nvSpPr>
          <p:cNvPr id="36876" name="Rettangolo con angoli arrotondati 21">
            <a:extLst>
              <a:ext uri="{FF2B5EF4-FFF2-40B4-BE49-F238E27FC236}">
                <a16:creationId xmlns:a16="http://schemas.microsoft.com/office/drawing/2014/main" id="{4B9727AF-D347-1037-EF4F-FD4E3F5D61D7}"/>
              </a:ext>
            </a:extLst>
          </p:cNvPr>
          <p:cNvSpPr>
            <a:spLocks noChangeArrowheads="1"/>
          </p:cNvSpPr>
          <p:nvPr/>
        </p:nvSpPr>
        <p:spPr bwMode="auto">
          <a:xfrm>
            <a:off x="3544493" y="4215814"/>
            <a:ext cx="4359275" cy="782638"/>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000" b="0">
                <a:latin typeface="Arial" panose="020B0604020202020204" pitchFamily="34" charset="0"/>
              </a:rPr>
              <a:t>Individuazione di aree di stoccaggio di idonee caratteristiche </a:t>
            </a:r>
          </a:p>
          <a:p>
            <a:pPr>
              <a:spcBef>
                <a:spcPct val="0"/>
              </a:spcBef>
              <a:buFontTx/>
              <a:buNone/>
            </a:pPr>
            <a:r>
              <a:rPr lang="it-IT" altLang="it-IT" sz="1000" b="0">
                <a:latin typeface="Arial" panose="020B0604020202020204" pitchFamily="34" charset="0"/>
              </a:rPr>
              <a:t>Suddivisione delle aree per tipologia/destino/CER</a:t>
            </a:r>
          </a:p>
          <a:p>
            <a:pPr>
              <a:spcBef>
                <a:spcPct val="0"/>
              </a:spcBef>
              <a:buFontTx/>
              <a:buNone/>
            </a:pPr>
            <a:r>
              <a:rPr lang="it-IT" altLang="it-IT" sz="1000" b="0">
                <a:latin typeface="Arial" panose="020B0604020202020204" pitchFamily="34" charset="0"/>
              </a:rPr>
              <a:t>Individuazione delle aree e delle modalità di selezione </a:t>
            </a:r>
          </a:p>
          <a:p>
            <a:pPr>
              <a:spcBef>
                <a:spcPct val="0"/>
              </a:spcBef>
              <a:buFontTx/>
              <a:buNone/>
            </a:pPr>
            <a:r>
              <a:rPr lang="it-IT" altLang="it-IT" sz="1000" b="0">
                <a:latin typeface="Arial" panose="020B0604020202020204" pitchFamily="34" charset="0"/>
              </a:rPr>
              <a:t>Individuazione delle modalità di movimentazione</a:t>
            </a:r>
          </a:p>
        </p:txBody>
      </p:sp>
      <p:sp>
        <p:nvSpPr>
          <p:cNvPr id="36877" name="Rettangolo con angoli arrotondati 22">
            <a:extLst>
              <a:ext uri="{FF2B5EF4-FFF2-40B4-BE49-F238E27FC236}">
                <a16:creationId xmlns:a16="http://schemas.microsoft.com/office/drawing/2014/main" id="{3F17534B-2FC9-9985-9403-F6AE5A5081FF}"/>
              </a:ext>
            </a:extLst>
          </p:cNvPr>
          <p:cNvSpPr>
            <a:spLocks noChangeArrowheads="1"/>
          </p:cNvSpPr>
          <p:nvPr/>
        </p:nvSpPr>
        <p:spPr bwMode="auto">
          <a:xfrm>
            <a:off x="3540166" y="5082269"/>
            <a:ext cx="4359275" cy="61277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000" b="0">
                <a:latin typeface="Arial" panose="020B0604020202020204" pitchFamily="34" charset="0"/>
              </a:rPr>
              <a:t>Stima dei quantitativi per flusso</a:t>
            </a:r>
          </a:p>
          <a:p>
            <a:pPr>
              <a:spcBef>
                <a:spcPct val="0"/>
              </a:spcBef>
              <a:buFontTx/>
              <a:buNone/>
            </a:pPr>
            <a:r>
              <a:rPr lang="it-IT" altLang="it-IT" sz="1000" b="0">
                <a:latin typeface="Arial" panose="020B0604020202020204" pitchFamily="34" charset="0"/>
              </a:rPr>
              <a:t>Valutazione della idoneità dell’impianto (autorizzazioni/caratteristiche/capacità operative)</a:t>
            </a:r>
          </a:p>
        </p:txBody>
      </p:sp>
      <p:sp>
        <p:nvSpPr>
          <p:cNvPr id="36878" name="Rettangolo con angoli arrotondati 23">
            <a:extLst>
              <a:ext uri="{FF2B5EF4-FFF2-40B4-BE49-F238E27FC236}">
                <a16:creationId xmlns:a16="http://schemas.microsoft.com/office/drawing/2014/main" id="{7616DA7E-6EA3-AD7F-C562-5C46CB3D5CF4}"/>
              </a:ext>
            </a:extLst>
          </p:cNvPr>
          <p:cNvSpPr>
            <a:spLocks noChangeArrowheads="1"/>
          </p:cNvSpPr>
          <p:nvPr/>
        </p:nvSpPr>
        <p:spPr bwMode="auto">
          <a:xfrm>
            <a:off x="3544493" y="1823998"/>
            <a:ext cx="2323652" cy="27305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000" b="0">
                <a:latin typeface="Arial" panose="020B0604020202020204" pitchFamily="34" charset="0"/>
              </a:rPr>
              <a:t>Adempimenti formali e documentali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BB045546-EFC4-DB41-B612-7F5AF00B4FC2}"/>
              </a:ext>
            </a:extLst>
          </p:cNvPr>
          <p:cNvSpPr/>
          <p:nvPr/>
        </p:nvSpPr>
        <p:spPr bwMode="auto">
          <a:xfrm>
            <a:off x="1979712" y="617538"/>
            <a:ext cx="4752528" cy="442674"/>
          </a:xfrm>
          <a:prstGeom prst="roundRect">
            <a:avLst/>
          </a:prstGeom>
          <a:solidFill>
            <a:schemeClr val="bg2">
              <a:lumMod val="40000"/>
              <a:lumOff val="60000"/>
            </a:schemeClr>
          </a:solidFill>
          <a:ln w="19050" cap="flat" cmpd="sng" algn="ctr">
            <a:solidFill>
              <a:srgbClr val="00B050"/>
            </a:solidFill>
            <a:prstDash val="solid"/>
            <a:round/>
            <a:headEnd type="none" w="med" len="med"/>
            <a:tailEnd type="none" w="med" len="med"/>
          </a:ln>
          <a:effectLst/>
        </p:spPr>
        <p:txBody>
          <a:bodyPr wrap="square">
            <a:spAutoFit/>
          </a:bodyPr>
          <a:lstStyle/>
          <a:p>
            <a:pPr algn="ctr">
              <a:spcBef>
                <a:spcPct val="50000"/>
              </a:spcBef>
              <a:defRPr/>
            </a:pPr>
            <a:r>
              <a:rPr lang="it-IT" sz="2000" dirty="0">
                <a:latin typeface="Arial" charset="0"/>
              </a:rPr>
              <a:t>PIANO DI GESTIONE DEI RIFIUTI</a:t>
            </a:r>
          </a:p>
        </p:txBody>
      </p:sp>
      <p:sp>
        <p:nvSpPr>
          <p:cNvPr id="36866" name="CasellaDiTesto 3">
            <a:extLst>
              <a:ext uri="{FF2B5EF4-FFF2-40B4-BE49-F238E27FC236}">
                <a16:creationId xmlns:a16="http://schemas.microsoft.com/office/drawing/2014/main" id="{0655EB70-5C39-2D79-5902-48B973D4B857}"/>
              </a:ext>
            </a:extLst>
          </p:cNvPr>
          <p:cNvSpPr txBox="1">
            <a:spLocks noChangeArrowheads="1"/>
          </p:cNvSpPr>
          <p:nvPr/>
        </p:nvSpPr>
        <p:spPr bwMode="auto">
          <a:xfrm>
            <a:off x="323850" y="157163"/>
            <a:ext cx="8496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400">
                <a:latin typeface="Arial" panose="020B0604020202020204" pitchFamily="34" charset="0"/>
              </a:rPr>
              <a:t>Un nuovo Elaborato Tecnico per pianificare la gestione </a:t>
            </a:r>
          </a:p>
        </p:txBody>
      </p:sp>
      <p:pic>
        <p:nvPicPr>
          <p:cNvPr id="4" name="Immagine 3">
            <a:extLst>
              <a:ext uri="{FF2B5EF4-FFF2-40B4-BE49-F238E27FC236}">
                <a16:creationId xmlns:a16="http://schemas.microsoft.com/office/drawing/2014/main" id="{71702A1D-9183-2742-BF1B-A015C8E95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59" y="1114897"/>
            <a:ext cx="4485907" cy="5378871"/>
          </a:xfrm>
          <a:prstGeom prst="rect">
            <a:avLst/>
          </a:prstGeom>
        </p:spPr>
      </p:pic>
      <p:pic>
        <p:nvPicPr>
          <p:cNvPr id="6" name="Immagine 5">
            <a:extLst>
              <a:ext uri="{FF2B5EF4-FFF2-40B4-BE49-F238E27FC236}">
                <a16:creationId xmlns:a16="http://schemas.microsoft.com/office/drawing/2014/main" id="{F59BC8C9-F28E-F544-9796-793062550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672" y="1114897"/>
            <a:ext cx="4441270" cy="5378871"/>
          </a:xfrm>
          <a:prstGeom prst="rect">
            <a:avLst/>
          </a:prstGeom>
        </p:spPr>
      </p:pic>
      <p:sp>
        <p:nvSpPr>
          <p:cNvPr id="7" name="CasellaDiTesto 6">
            <a:extLst>
              <a:ext uri="{FF2B5EF4-FFF2-40B4-BE49-F238E27FC236}">
                <a16:creationId xmlns:a16="http://schemas.microsoft.com/office/drawing/2014/main" id="{694AF51F-0713-444F-A72C-190A6306601E}"/>
              </a:ext>
            </a:extLst>
          </p:cNvPr>
          <p:cNvSpPr txBox="1"/>
          <p:nvPr/>
        </p:nvSpPr>
        <p:spPr>
          <a:xfrm>
            <a:off x="7812038" y="715033"/>
            <a:ext cx="1008112" cy="307777"/>
          </a:xfrm>
          <a:prstGeom prst="rect">
            <a:avLst/>
          </a:prstGeom>
          <a:solidFill>
            <a:srgbClr val="00B050"/>
          </a:solidFill>
          <a:ln>
            <a:solidFill>
              <a:srgbClr val="0070C0"/>
            </a:solidFill>
          </a:ln>
        </p:spPr>
        <p:txBody>
          <a:bodyPr wrap="square" rtlCol="0">
            <a:spAutoFit/>
          </a:bodyPr>
          <a:lstStyle/>
          <a:p>
            <a:r>
              <a:rPr lang="it-IT" sz="1400" b="0" dirty="0"/>
              <a:t>Allegato 6</a:t>
            </a:r>
          </a:p>
        </p:txBody>
      </p:sp>
    </p:spTree>
    <p:extLst>
      <p:ext uri="{BB962C8B-B14F-4D97-AF65-F5344CB8AC3E}">
        <p14:creationId xmlns:p14="http://schemas.microsoft.com/office/powerpoint/2010/main" val="1399858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asellaDiTesto 7">
            <a:extLst>
              <a:ext uri="{FF2B5EF4-FFF2-40B4-BE49-F238E27FC236}">
                <a16:creationId xmlns:a16="http://schemas.microsoft.com/office/drawing/2014/main" id="{E0F76223-A3F5-70EE-D824-226E36FB8ECE}"/>
              </a:ext>
            </a:extLst>
          </p:cNvPr>
          <p:cNvSpPr txBox="1">
            <a:spLocks noChangeArrowheads="1"/>
          </p:cNvSpPr>
          <p:nvPr/>
        </p:nvSpPr>
        <p:spPr bwMode="auto">
          <a:xfrm>
            <a:off x="925410" y="428057"/>
            <a:ext cx="7222461" cy="461665"/>
          </a:xfrm>
          <a:prstGeom prst="rect">
            <a:avLst/>
          </a:prstGeom>
          <a:solidFill>
            <a:schemeClr val="accent5">
              <a:lumMod val="60000"/>
              <a:lumOff val="40000"/>
            </a:schemeClr>
          </a:solidFill>
          <a:ln w="9525">
            <a:solidFill>
              <a:srgbClr val="00B05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latin typeface="Arial" panose="020B0604020202020204" pitchFamily="34" charset="0"/>
              </a:rPr>
              <a:t>IMPIANTI DI RECUPERO DEI MATERIALI INERTI</a:t>
            </a:r>
          </a:p>
        </p:txBody>
      </p:sp>
      <p:sp>
        <p:nvSpPr>
          <p:cNvPr id="38914" name="Rettangolo con angoli arrotondati 9">
            <a:extLst>
              <a:ext uri="{FF2B5EF4-FFF2-40B4-BE49-F238E27FC236}">
                <a16:creationId xmlns:a16="http://schemas.microsoft.com/office/drawing/2014/main" id="{69DD4F1E-59A4-C85C-7DC7-2C7502419856}"/>
              </a:ext>
            </a:extLst>
          </p:cNvPr>
          <p:cNvSpPr>
            <a:spLocks noChangeArrowheads="1"/>
          </p:cNvSpPr>
          <p:nvPr/>
        </p:nvSpPr>
        <p:spPr bwMode="auto">
          <a:xfrm>
            <a:off x="539750" y="1341438"/>
            <a:ext cx="5616575" cy="714375"/>
          </a:xfrm>
          <a:prstGeom prst="roundRect">
            <a:avLst>
              <a:gd name="adj" fmla="val 16667"/>
            </a:avLst>
          </a:prstGeom>
          <a:solidFill>
            <a:schemeClr val="bg1"/>
          </a:solidFill>
          <a:ln w="9525" algn="ctr">
            <a:solidFill>
              <a:srgbClr val="00B050"/>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800">
                <a:latin typeface="Arial" panose="020B0604020202020204" pitchFamily="34" charset="0"/>
                <a:ea typeface="Times New Roman" panose="02020603050405020304" pitchFamily="18" charset="0"/>
                <a:cs typeface="Arial" panose="020B0604020202020204" pitchFamily="34" charset="0"/>
              </a:rPr>
              <a:t>Impianti di riciclaggio di rifiuti inerti per la produzione di aggregati riciclati</a:t>
            </a:r>
          </a:p>
        </p:txBody>
      </p:sp>
      <p:sp>
        <p:nvSpPr>
          <p:cNvPr id="38915" name="Rettangolo con angoli arrotondati 18">
            <a:extLst>
              <a:ext uri="{FF2B5EF4-FFF2-40B4-BE49-F238E27FC236}">
                <a16:creationId xmlns:a16="http://schemas.microsoft.com/office/drawing/2014/main" id="{93582E42-3281-45D5-D986-AAA9AFFDD46D}"/>
              </a:ext>
            </a:extLst>
          </p:cNvPr>
          <p:cNvSpPr>
            <a:spLocks noChangeArrowheads="1"/>
          </p:cNvSpPr>
          <p:nvPr/>
        </p:nvSpPr>
        <p:spPr bwMode="auto">
          <a:xfrm>
            <a:off x="1403350" y="2205038"/>
            <a:ext cx="6732588" cy="714375"/>
          </a:xfrm>
          <a:prstGeom prst="roundRect">
            <a:avLst>
              <a:gd name="adj" fmla="val 16667"/>
            </a:avLst>
          </a:prstGeom>
          <a:solidFill>
            <a:schemeClr val="bg1"/>
          </a:solidFill>
          <a:ln w="9525" algn="ctr">
            <a:solidFill>
              <a:srgbClr val="00B050"/>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800">
                <a:latin typeface="Arial" panose="020B0604020202020204" pitchFamily="34" charset="0"/>
                <a:ea typeface="Times New Roman" panose="02020603050405020304" pitchFamily="18" charset="0"/>
                <a:cs typeface="Arial" panose="020B0604020202020204" pitchFamily="34" charset="0"/>
              </a:rPr>
              <a:t>Impianti di riciclaggio di conglomerati bituminosi con l’utilizzo di rifiuto proveniente da conglomerato bituminoso</a:t>
            </a:r>
          </a:p>
        </p:txBody>
      </p:sp>
      <p:sp>
        <p:nvSpPr>
          <p:cNvPr id="38916" name="Rettangolo con angoli arrotondati 19">
            <a:extLst>
              <a:ext uri="{FF2B5EF4-FFF2-40B4-BE49-F238E27FC236}">
                <a16:creationId xmlns:a16="http://schemas.microsoft.com/office/drawing/2014/main" id="{39F0B2FA-7F48-7D6C-5D79-E2912A4477A0}"/>
              </a:ext>
            </a:extLst>
          </p:cNvPr>
          <p:cNvSpPr>
            <a:spLocks noChangeArrowheads="1"/>
          </p:cNvSpPr>
          <p:nvPr/>
        </p:nvSpPr>
        <p:spPr bwMode="auto">
          <a:xfrm>
            <a:off x="3240088" y="3071813"/>
            <a:ext cx="5616575" cy="714375"/>
          </a:xfrm>
          <a:prstGeom prst="roundRect">
            <a:avLst>
              <a:gd name="adj" fmla="val 16667"/>
            </a:avLst>
          </a:prstGeom>
          <a:solidFill>
            <a:schemeClr val="bg1"/>
          </a:solidFill>
          <a:ln w="9525" algn="ctr">
            <a:solidFill>
              <a:srgbClr val="00B050"/>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800">
                <a:latin typeface="Arial" panose="020B0604020202020204" pitchFamily="34" charset="0"/>
                <a:ea typeface="Times New Roman" panose="02020603050405020304" pitchFamily="18" charset="0"/>
                <a:cs typeface="Arial" panose="020B0604020202020204" pitchFamily="34" charset="0"/>
              </a:rPr>
              <a:t>Impianti di messa a riserva e recupero di rifiuti inerti</a:t>
            </a:r>
          </a:p>
        </p:txBody>
      </p:sp>
      <p:sp>
        <p:nvSpPr>
          <p:cNvPr id="11" name="Rettangolo con angoli arrotondati 10">
            <a:extLst>
              <a:ext uri="{FF2B5EF4-FFF2-40B4-BE49-F238E27FC236}">
                <a16:creationId xmlns:a16="http://schemas.microsoft.com/office/drawing/2014/main" id="{D728CD11-FF6A-3D4C-94EB-28952A05F452}"/>
              </a:ext>
            </a:extLst>
          </p:cNvPr>
          <p:cNvSpPr/>
          <p:nvPr/>
        </p:nvSpPr>
        <p:spPr bwMode="auto">
          <a:xfrm>
            <a:off x="1390650" y="4652963"/>
            <a:ext cx="6624638" cy="782637"/>
          </a:xfrm>
          <a:prstGeom prst="roundRect">
            <a:avLst/>
          </a:prstGeom>
          <a:solidFill>
            <a:schemeClr val="bg1">
              <a:lumMod val="85000"/>
            </a:schemeClr>
          </a:solidFill>
          <a:ln w="9525" cap="flat" cmpd="sng" algn="ctr">
            <a:solidFill>
              <a:schemeClr val="tx1">
                <a:lumMod val="75000"/>
                <a:lumOff val="25000"/>
              </a:schemeClr>
            </a:solidFill>
            <a:prstDash val="solid"/>
            <a:round/>
            <a:headEnd type="none" w="med" len="med"/>
            <a:tailEnd type="none" w="med" len="med"/>
          </a:ln>
          <a:effectLst/>
        </p:spPr>
        <p:txBody>
          <a:bodyPr>
            <a:spAutoFit/>
          </a:bodyPr>
          <a:lstStyle/>
          <a:p>
            <a:pPr algn="ctr">
              <a:spcBef>
                <a:spcPct val="50000"/>
              </a:spcBef>
              <a:defRPr/>
            </a:pPr>
            <a:r>
              <a:rPr lang="it-IT" sz="2000" dirty="0">
                <a:latin typeface="Arial" charset="0"/>
              </a:rPr>
              <a:t>I soggetti competenti al rilascio delle autorizzazioni sono definiti da norme nazionali e regionali</a:t>
            </a:r>
          </a:p>
        </p:txBody>
      </p:sp>
      <p:sp>
        <p:nvSpPr>
          <p:cNvPr id="12" name="Rettangolo con angoli ritagliati sullo stesso lato 11">
            <a:extLst>
              <a:ext uri="{FF2B5EF4-FFF2-40B4-BE49-F238E27FC236}">
                <a16:creationId xmlns:a16="http://schemas.microsoft.com/office/drawing/2014/main" id="{0645A0C1-8950-A34D-B9E7-67900F74A066}"/>
              </a:ext>
            </a:extLst>
          </p:cNvPr>
          <p:cNvSpPr/>
          <p:nvPr/>
        </p:nvSpPr>
        <p:spPr bwMode="auto">
          <a:xfrm>
            <a:off x="1908175" y="5988050"/>
            <a:ext cx="1655763" cy="434975"/>
          </a:xfrm>
          <a:prstGeom prst="snip2SameRect">
            <a:avLst/>
          </a:prstGeom>
          <a:solidFill>
            <a:srgbClr val="BFCBFF"/>
          </a:solidFill>
          <a:ln w="9525" cap="flat" cmpd="sng" algn="ctr">
            <a:solidFill>
              <a:schemeClr val="tx1">
                <a:lumMod val="75000"/>
                <a:lumOff val="25000"/>
              </a:schemeClr>
            </a:solidFill>
            <a:prstDash val="solid"/>
            <a:round/>
            <a:headEnd type="none" w="med" len="med"/>
            <a:tailEnd type="none" w="med" len="med"/>
          </a:ln>
          <a:effectLst/>
        </p:spPr>
        <p:txBody>
          <a:bodyPr>
            <a:spAutoFit/>
          </a:bodyPr>
          <a:lstStyle/>
          <a:p>
            <a:pPr algn="ctr">
              <a:spcBef>
                <a:spcPct val="50000"/>
              </a:spcBef>
              <a:defRPr/>
            </a:pPr>
            <a:r>
              <a:rPr lang="it-IT" sz="2000" dirty="0">
                <a:latin typeface="Arial" charset="0"/>
              </a:rPr>
              <a:t>REGIONI</a:t>
            </a:r>
          </a:p>
        </p:txBody>
      </p:sp>
      <p:sp>
        <p:nvSpPr>
          <p:cNvPr id="23" name="Rettangolo con angoli ritagliati sullo stesso lato 22">
            <a:extLst>
              <a:ext uri="{FF2B5EF4-FFF2-40B4-BE49-F238E27FC236}">
                <a16:creationId xmlns:a16="http://schemas.microsoft.com/office/drawing/2014/main" id="{E8D07718-9029-EC45-9B06-864F50F8ED09}"/>
              </a:ext>
            </a:extLst>
          </p:cNvPr>
          <p:cNvSpPr/>
          <p:nvPr/>
        </p:nvSpPr>
        <p:spPr bwMode="auto">
          <a:xfrm>
            <a:off x="3873500" y="6002338"/>
            <a:ext cx="1657350" cy="434975"/>
          </a:xfrm>
          <a:prstGeom prst="snip2SameRect">
            <a:avLst/>
          </a:prstGeom>
          <a:solidFill>
            <a:srgbClr val="BFCBFF"/>
          </a:solidFill>
          <a:ln w="9525" cap="flat" cmpd="sng" algn="ctr">
            <a:solidFill>
              <a:schemeClr val="tx1">
                <a:lumMod val="75000"/>
                <a:lumOff val="25000"/>
              </a:schemeClr>
            </a:solidFill>
            <a:prstDash val="solid"/>
            <a:round/>
            <a:headEnd type="none" w="med" len="med"/>
            <a:tailEnd type="none" w="med" len="med"/>
          </a:ln>
          <a:effectLst/>
        </p:spPr>
        <p:txBody>
          <a:bodyPr>
            <a:spAutoFit/>
          </a:bodyPr>
          <a:lstStyle/>
          <a:p>
            <a:pPr algn="ctr">
              <a:spcBef>
                <a:spcPct val="50000"/>
              </a:spcBef>
              <a:defRPr/>
            </a:pPr>
            <a:r>
              <a:rPr lang="it-IT" sz="2000" dirty="0">
                <a:latin typeface="Arial" charset="0"/>
              </a:rPr>
              <a:t>PROVINCIE</a:t>
            </a:r>
          </a:p>
        </p:txBody>
      </p:sp>
      <p:sp>
        <p:nvSpPr>
          <p:cNvPr id="24" name="Rettangolo con angoli ritagliati sullo stesso lato 23">
            <a:extLst>
              <a:ext uri="{FF2B5EF4-FFF2-40B4-BE49-F238E27FC236}">
                <a16:creationId xmlns:a16="http://schemas.microsoft.com/office/drawing/2014/main" id="{97F148FE-82A1-8D4B-8A9A-B2DE2019CF46}"/>
              </a:ext>
            </a:extLst>
          </p:cNvPr>
          <p:cNvSpPr/>
          <p:nvPr/>
        </p:nvSpPr>
        <p:spPr bwMode="auto">
          <a:xfrm>
            <a:off x="5862638" y="5988050"/>
            <a:ext cx="1655762" cy="434975"/>
          </a:xfrm>
          <a:prstGeom prst="snip2SameRect">
            <a:avLst/>
          </a:prstGeom>
          <a:solidFill>
            <a:srgbClr val="BFCBFF"/>
          </a:solidFill>
          <a:ln w="9525" cap="flat" cmpd="sng" algn="ctr">
            <a:solidFill>
              <a:schemeClr val="tx1">
                <a:lumMod val="75000"/>
                <a:lumOff val="25000"/>
              </a:schemeClr>
            </a:solidFill>
            <a:prstDash val="solid"/>
            <a:round/>
            <a:headEnd type="none" w="med" len="med"/>
            <a:tailEnd type="none" w="med" len="med"/>
          </a:ln>
          <a:effectLst/>
        </p:spPr>
        <p:txBody>
          <a:bodyPr>
            <a:spAutoFit/>
          </a:bodyPr>
          <a:lstStyle/>
          <a:p>
            <a:pPr algn="ctr">
              <a:spcBef>
                <a:spcPct val="50000"/>
              </a:spcBef>
              <a:defRPr/>
            </a:pPr>
            <a:r>
              <a:rPr lang="it-IT" sz="2000" dirty="0">
                <a:latin typeface="Arial" charset="0"/>
              </a:rPr>
              <a:t>COMUNI</a:t>
            </a:r>
          </a:p>
        </p:txBody>
      </p:sp>
      <p:cxnSp>
        <p:nvCxnSpPr>
          <p:cNvPr id="14" name="Connettore 4 13">
            <a:extLst>
              <a:ext uri="{FF2B5EF4-FFF2-40B4-BE49-F238E27FC236}">
                <a16:creationId xmlns:a16="http://schemas.microsoft.com/office/drawing/2014/main" id="{75656263-BDA7-DD4D-A222-A8C13CBB16B1}"/>
              </a:ext>
            </a:extLst>
          </p:cNvPr>
          <p:cNvCxnSpPr>
            <a:stCxn id="11" idx="2"/>
            <a:endCxn id="12" idx="3"/>
          </p:cNvCxnSpPr>
          <p:nvPr/>
        </p:nvCxnSpPr>
        <p:spPr bwMode="auto">
          <a:xfrm rot="5400000">
            <a:off x="3442494" y="4728369"/>
            <a:ext cx="552450" cy="1966912"/>
          </a:xfrm>
          <a:prstGeom prst="bentConnector3">
            <a:avLst/>
          </a:prstGeom>
          <a:noFill/>
          <a:ln w="38100" cap="flat" cmpd="sng" algn="ctr">
            <a:solidFill>
              <a:schemeClr val="tx1">
                <a:lumMod val="75000"/>
                <a:lumOff val="25000"/>
              </a:schemeClr>
            </a:solidFill>
            <a:prstDash val="solid"/>
            <a:round/>
            <a:headEnd type="none" w="med" len="med"/>
            <a:tailEnd type="triangle"/>
          </a:ln>
          <a:effectLst/>
        </p:spPr>
      </p:cxnSp>
      <p:cxnSp>
        <p:nvCxnSpPr>
          <p:cNvPr id="38922" name="Connettore 4 15">
            <a:extLst>
              <a:ext uri="{FF2B5EF4-FFF2-40B4-BE49-F238E27FC236}">
                <a16:creationId xmlns:a16="http://schemas.microsoft.com/office/drawing/2014/main" id="{874C4549-FF82-A233-C205-1D978B6944F7}"/>
              </a:ext>
            </a:extLst>
          </p:cNvPr>
          <p:cNvCxnSpPr>
            <a:cxnSpLocks/>
          </p:cNvCxnSpPr>
          <p:nvPr/>
        </p:nvCxnSpPr>
        <p:spPr bwMode="auto">
          <a:xfrm>
            <a:off x="4759325" y="5435600"/>
            <a:ext cx="914400" cy="91440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cxnSp>
        <p:nvCxnSpPr>
          <p:cNvPr id="18" name="Connettore 4 17">
            <a:extLst>
              <a:ext uri="{FF2B5EF4-FFF2-40B4-BE49-F238E27FC236}">
                <a16:creationId xmlns:a16="http://schemas.microsoft.com/office/drawing/2014/main" id="{894A487E-5494-9B44-A0A2-CCA8D3CEF362}"/>
              </a:ext>
            </a:extLst>
          </p:cNvPr>
          <p:cNvCxnSpPr>
            <a:stCxn id="11" idx="2"/>
            <a:endCxn id="24" idx="3"/>
          </p:cNvCxnSpPr>
          <p:nvPr/>
        </p:nvCxnSpPr>
        <p:spPr bwMode="auto">
          <a:xfrm rot="16200000" flipH="1">
            <a:off x="5419725" y="4718050"/>
            <a:ext cx="552450" cy="1987550"/>
          </a:xfrm>
          <a:prstGeom prst="bentConnector3">
            <a:avLst/>
          </a:prstGeom>
          <a:noFill/>
          <a:ln w="38100" cap="flat" cmpd="sng" algn="ctr">
            <a:solidFill>
              <a:schemeClr val="tx1">
                <a:lumMod val="75000"/>
                <a:lumOff val="25000"/>
              </a:schemeClr>
            </a:solidFill>
            <a:prstDash val="solid"/>
            <a:round/>
            <a:headEnd type="none" w="med" len="med"/>
            <a:tailEnd type="triangle"/>
          </a:ln>
          <a:effectLst/>
        </p:spPr>
      </p:cxnSp>
      <p:cxnSp>
        <p:nvCxnSpPr>
          <p:cNvPr id="26" name="Connettore 4 25">
            <a:extLst>
              <a:ext uri="{FF2B5EF4-FFF2-40B4-BE49-F238E27FC236}">
                <a16:creationId xmlns:a16="http://schemas.microsoft.com/office/drawing/2014/main" id="{4DABCC16-8BFF-4042-89F8-561AA86C0EA5}"/>
              </a:ext>
            </a:extLst>
          </p:cNvPr>
          <p:cNvCxnSpPr>
            <a:stCxn id="11" idx="2"/>
            <a:endCxn id="23" idx="3"/>
          </p:cNvCxnSpPr>
          <p:nvPr/>
        </p:nvCxnSpPr>
        <p:spPr bwMode="auto">
          <a:xfrm rot="5400000">
            <a:off x="4418806" y="5718969"/>
            <a:ext cx="566738" cy="12700"/>
          </a:xfrm>
          <a:prstGeom prst="bentConnector3">
            <a:avLst/>
          </a:prstGeom>
          <a:noFill/>
          <a:ln w="38100" cap="flat" cmpd="sng" algn="ctr">
            <a:solidFill>
              <a:schemeClr val="tx1">
                <a:lumMod val="75000"/>
                <a:lumOff val="25000"/>
              </a:schemeClr>
            </a:solidFill>
            <a:prstDash val="solid"/>
            <a:round/>
            <a:headEnd type="none" w="med" len="med"/>
            <a:tailEnd type="triangle"/>
          </a:ln>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2">
            <a:extLst>
              <a:ext uri="{FF2B5EF4-FFF2-40B4-BE49-F238E27FC236}">
                <a16:creationId xmlns:a16="http://schemas.microsoft.com/office/drawing/2014/main" id="{11E5E969-ACB1-4944-94B3-472D6860EDE6}"/>
              </a:ext>
            </a:extLst>
          </p:cNvPr>
          <p:cNvSpPr txBox="1">
            <a:spLocks noChangeArrowheads="1"/>
          </p:cNvSpPr>
          <p:nvPr/>
        </p:nvSpPr>
        <p:spPr bwMode="auto">
          <a:xfrm>
            <a:off x="279400" y="1628775"/>
            <a:ext cx="8642350" cy="4108450"/>
          </a:xfrm>
          <a:prstGeom prst="rect">
            <a:avLst/>
          </a:prstGeom>
          <a:solidFill>
            <a:schemeClr val="bg1"/>
          </a:solidFill>
          <a:ln>
            <a:solidFill>
              <a:schemeClr val="accent1">
                <a:lumMod val="50000"/>
              </a:schemeClr>
            </a:solid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 typeface="Wingdings" pitchFamily="2" charset="2"/>
              <a:buChar char="Ø"/>
              <a:defRPr/>
            </a:pPr>
            <a:r>
              <a:rPr lang="it-IT" altLang="it-IT" sz="1800" i="1" dirty="0">
                <a:solidFill>
                  <a:schemeClr val="accent2"/>
                </a:solidFill>
              </a:rPr>
              <a:t>Relazione descrittiva</a:t>
            </a:r>
            <a:r>
              <a:rPr lang="it-IT" altLang="it-IT" sz="1800" b="0" dirty="0"/>
              <a:t> delle attività che vengono svolte presso l’impianto;</a:t>
            </a:r>
          </a:p>
          <a:p>
            <a:pPr algn="just">
              <a:spcBef>
                <a:spcPct val="50000"/>
              </a:spcBef>
              <a:buFont typeface="Wingdings" pitchFamily="2" charset="2"/>
              <a:buChar char="Ø"/>
              <a:defRPr/>
            </a:pPr>
            <a:r>
              <a:rPr lang="it-IT" altLang="it-IT" sz="1800" i="1" dirty="0">
                <a:solidFill>
                  <a:schemeClr val="accent2"/>
                </a:solidFill>
              </a:rPr>
              <a:t>Schemi di flusso delle lavorazioni</a:t>
            </a:r>
            <a:r>
              <a:rPr lang="it-IT" altLang="it-IT" sz="1800" b="0" dirty="0"/>
              <a:t> con indicazioni dei rifiuti e delle materie in ingresso ed in uscita dall’impianto;</a:t>
            </a:r>
          </a:p>
          <a:p>
            <a:pPr algn="just">
              <a:spcBef>
                <a:spcPct val="50000"/>
              </a:spcBef>
              <a:buFont typeface="Wingdings" pitchFamily="2" charset="2"/>
              <a:buChar char="Ø"/>
              <a:defRPr/>
            </a:pPr>
            <a:r>
              <a:rPr lang="it-IT" altLang="it-IT" sz="1800" i="1" dirty="0">
                <a:solidFill>
                  <a:schemeClr val="accent2"/>
                </a:solidFill>
              </a:rPr>
              <a:t>Planimetria completa e dettagliata</a:t>
            </a:r>
            <a:r>
              <a:rPr lang="it-IT" altLang="it-IT" sz="1800" b="0" dirty="0"/>
              <a:t> che indichi: aree di stoccaggio rifiuti, aree di deposito dei materiali riciclati prodotti, aree/fabbricati dove avvengono le lavorazioni, aree/fabbricati destinati a servizi, reti captazione acque di prima pioggia e relativi impianti di trattamento delle stesse;</a:t>
            </a:r>
          </a:p>
          <a:p>
            <a:pPr algn="just">
              <a:spcBef>
                <a:spcPct val="50000"/>
              </a:spcBef>
              <a:buFont typeface="Wingdings" pitchFamily="2" charset="2"/>
              <a:buChar char="Ø"/>
              <a:defRPr/>
            </a:pPr>
            <a:r>
              <a:rPr lang="it-IT" altLang="it-IT" sz="1800" i="1" dirty="0">
                <a:solidFill>
                  <a:schemeClr val="accent2"/>
                </a:solidFill>
              </a:rPr>
              <a:t>Caratteristiche dei sottofondi</a:t>
            </a:r>
            <a:r>
              <a:rPr lang="it-IT" altLang="it-IT" sz="1800" b="0" dirty="0"/>
              <a:t>  delle aree di stoccaggio e delle aree di lavorazione;</a:t>
            </a:r>
          </a:p>
          <a:p>
            <a:pPr algn="just">
              <a:spcBef>
                <a:spcPct val="50000"/>
              </a:spcBef>
              <a:buFont typeface="Wingdings" pitchFamily="2" charset="2"/>
              <a:buChar char="Ø"/>
              <a:defRPr/>
            </a:pPr>
            <a:r>
              <a:rPr lang="it-IT" altLang="it-IT" sz="1800" i="1" dirty="0">
                <a:solidFill>
                  <a:schemeClr val="accent2"/>
                </a:solidFill>
              </a:rPr>
              <a:t>Caratteristiche dei sistemi di confinamento</a:t>
            </a:r>
            <a:r>
              <a:rPr lang="it-IT" altLang="it-IT" sz="1800" b="0" dirty="0"/>
              <a:t> (setti di separazione e recinzione perimetrale);</a:t>
            </a:r>
          </a:p>
          <a:p>
            <a:pPr algn="just">
              <a:spcBef>
                <a:spcPct val="50000"/>
              </a:spcBef>
              <a:buFont typeface="Wingdings" pitchFamily="2" charset="2"/>
              <a:buChar char="Ø"/>
              <a:defRPr/>
            </a:pPr>
            <a:r>
              <a:rPr lang="it-IT" altLang="it-IT" sz="1800" i="1" dirty="0">
                <a:solidFill>
                  <a:schemeClr val="accent2"/>
                </a:solidFill>
              </a:rPr>
              <a:t>Specifiche tecniche dei macchinari</a:t>
            </a:r>
            <a:r>
              <a:rPr lang="it-IT" altLang="it-IT" sz="1800" b="0" dirty="0"/>
              <a:t> impiegati con indicazione delle potenzialità di lavorazione</a:t>
            </a:r>
            <a:endParaRPr lang="en-GB" altLang="it-IT" sz="1800" b="0" dirty="0">
              <a:latin typeface="Tahoma" panose="020B0604030504040204" pitchFamily="34" charset="0"/>
            </a:endParaRPr>
          </a:p>
        </p:txBody>
      </p:sp>
      <p:sp>
        <p:nvSpPr>
          <p:cNvPr id="43012" name="Text Box 2">
            <a:extLst>
              <a:ext uri="{FF2B5EF4-FFF2-40B4-BE49-F238E27FC236}">
                <a16:creationId xmlns:a16="http://schemas.microsoft.com/office/drawing/2014/main" id="{CFEA0730-281E-9A4B-9F95-BB0927DE358E}"/>
              </a:ext>
            </a:extLst>
          </p:cNvPr>
          <p:cNvSpPr txBox="1">
            <a:spLocks noChangeArrowheads="1"/>
          </p:cNvSpPr>
          <p:nvPr/>
        </p:nvSpPr>
        <p:spPr bwMode="auto">
          <a:xfrm>
            <a:off x="611561" y="920750"/>
            <a:ext cx="8136904" cy="400110"/>
          </a:xfrm>
          <a:prstGeom prst="rect">
            <a:avLst/>
          </a:prstGeom>
          <a:solidFill>
            <a:schemeClr val="accent3">
              <a:lumMod val="85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defRPr/>
            </a:pPr>
            <a:r>
              <a:rPr lang="it-IT" altLang="it-IT" sz="2000" b="0" dirty="0">
                <a:solidFill>
                  <a:schemeClr val="accent1">
                    <a:lumMod val="50000"/>
                  </a:schemeClr>
                </a:solidFill>
                <a:latin typeface="Arial" panose="020B0604020202020204" pitchFamily="34" charset="0"/>
                <a:cs typeface="Arial" panose="020B0604020202020204" pitchFamily="34" charset="0"/>
              </a:rPr>
              <a:t>Documentazione minima da allegare alla richiesta di autorizzazione</a:t>
            </a:r>
            <a:endParaRPr lang="en-GB" altLang="it-IT" sz="2000" b="0" dirty="0">
              <a:solidFill>
                <a:schemeClr val="accent1">
                  <a:lumMod val="50000"/>
                </a:schemeClr>
              </a:solidFill>
              <a:latin typeface="Arial" panose="020B0604020202020204" pitchFamily="34" charset="0"/>
              <a:cs typeface="Arial" panose="020B0604020202020204" pitchFamily="34" charset="0"/>
            </a:endParaRPr>
          </a:p>
        </p:txBody>
      </p:sp>
      <p:sp>
        <p:nvSpPr>
          <p:cNvPr id="40963" name="CasellaDiTesto 7">
            <a:extLst>
              <a:ext uri="{FF2B5EF4-FFF2-40B4-BE49-F238E27FC236}">
                <a16:creationId xmlns:a16="http://schemas.microsoft.com/office/drawing/2014/main" id="{8F7715BC-A931-307B-D842-E6FFDAB97AAD}"/>
              </a:ext>
            </a:extLst>
          </p:cNvPr>
          <p:cNvSpPr txBox="1">
            <a:spLocks noChangeArrowheads="1"/>
          </p:cNvSpPr>
          <p:nvPr/>
        </p:nvSpPr>
        <p:spPr bwMode="auto">
          <a:xfrm>
            <a:off x="963823" y="305127"/>
            <a:ext cx="7273503" cy="461665"/>
          </a:xfrm>
          <a:prstGeom prst="rect">
            <a:avLst/>
          </a:prstGeom>
          <a:solidFill>
            <a:schemeClr val="accent5">
              <a:lumMod val="60000"/>
              <a:lumOff val="40000"/>
            </a:schemeClr>
          </a:solidFill>
          <a:ln w="9525">
            <a:solidFill>
              <a:srgbClr val="00B05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latin typeface="Arial" panose="020B0604020202020204" pitchFamily="34" charset="0"/>
              </a:rPr>
              <a:t>IMPIANTI DI RECUPERO DEI MATERIALI INERTI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a:extLst>
              <a:ext uri="{FF2B5EF4-FFF2-40B4-BE49-F238E27FC236}">
                <a16:creationId xmlns:a16="http://schemas.microsoft.com/office/drawing/2014/main" id="{09697CD6-1D11-C149-8315-53C65A48A1EC}"/>
              </a:ext>
            </a:extLst>
          </p:cNvPr>
          <p:cNvSpPr txBox="1">
            <a:spLocks noChangeArrowheads="1"/>
          </p:cNvSpPr>
          <p:nvPr/>
        </p:nvSpPr>
        <p:spPr bwMode="auto">
          <a:xfrm>
            <a:off x="2014538" y="684213"/>
            <a:ext cx="4111625" cy="307975"/>
          </a:xfrm>
          <a:prstGeom prst="rect">
            <a:avLst/>
          </a:prstGeom>
          <a:solidFill>
            <a:schemeClr val="accent3">
              <a:lumMod val="85000"/>
            </a:schemeClr>
          </a:solidFill>
          <a:ln>
            <a:solidFill>
              <a:schemeClr val="tx2"/>
            </a:solid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it-IT" altLang="it-IT" sz="1400" dirty="0">
                <a:latin typeface="Arial" panose="020B0604020202020204" pitchFamily="34" charset="0"/>
                <a:cs typeface="Arial" panose="020B0604020202020204" pitchFamily="34" charset="0"/>
              </a:rPr>
              <a:t>CARATTERISTICHE COMUNI AGLI IMPIANTI</a:t>
            </a:r>
          </a:p>
        </p:txBody>
      </p:sp>
      <p:grpSp>
        <p:nvGrpSpPr>
          <p:cNvPr id="41986" name="Group 19">
            <a:extLst>
              <a:ext uri="{FF2B5EF4-FFF2-40B4-BE49-F238E27FC236}">
                <a16:creationId xmlns:a16="http://schemas.microsoft.com/office/drawing/2014/main" id="{8314B576-ECE6-C922-08E8-A41EE8E57547}"/>
              </a:ext>
            </a:extLst>
          </p:cNvPr>
          <p:cNvGrpSpPr>
            <a:grpSpLocks/>
          </p:cNvGrpSpPr>
          <p:nvPr/>
        </p:nvGrpSpPr>
        <p:grpSpPr bwMode="auto">
          <a:xfrm>
            <a:off x="3862388" y="1111250"/>
            <a:ext cx="4994275" cy="2946400"/>
            <a:chOff x="2555" y="673"/>
            <a:chExt cx="3205" cy="1929"/>
          </a:xfrm>
        </p:grpSpPr>
        <p:sp>
          <p:nvSpPr>
            <p:cNvPr id="37905" name="Text Box 2">
              <a:extLst>
                <a:ext uri="{FF2B5EF4-FFF2-40B4-BE49-F238E27FC236}">
                  <a16:creationId xmlns:a16="http://schemas.microsoft.com/office/drawing/2014/main" id="{B73BB34B-3355-D744-A8C4-1EDE5A38FE8D}"/>
                </a:ext>
              </a:extLst>
            </p:cNvPr>
            <p:cNvSpPr txBox="1">
              <a:spLocks noChangeArrowheads="1"/>
            </p:cNvSpPr>
            <p:nvPr/>
          </p:nvSpPr>
          <p:spPr bwMode="auto">
            <a:xfrm>
              <a:off x="3472" y="673"/>
              <a:ext cx="1264" cy="384"/>
            </a:xfrm>
            <a:prstGeom prst="rect">
              <a:avLst/>
            </a:prstGeom>
            <a:solidFill>
              <a:schemeClr val="bg2">
                <a:lumMod val="40000"/>
                <a:lumOff val="60000"/>
              </a:schemeClr>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it-IT" altLang="it-IT" sz="1600" b="0" dirty="0">
                  <a:latin typeface="Arial" panose="020B0604020202020204" pitchFamily="34" charset="0"/>
                  <a:cs typeface="Arial" panose="020B0604020202020204" pitchFamily="34" charset="0"/>
                </a:rPr>
                <a:t>area di conferimento</a:t>
              </a:r>
              <a:endParaRPr lang="en-GB" altLang="it-IT" sz="1600" b="0" dirty="0">
                <a:latin typeface="Arial" panose="020B0604020202020204" pitchFamily="34" charset="0"/>
                <a:cs typeface="Arial" panose="020B0604020202020204" pitchFamily="34" charset="0"/>
              </a:endParaRPr>
            </a:p>
          </p:txBody>
        </p:sp>
        <p:sp>
          <p:nvSpPr>
            <p:cNvPr id="41999" name="Text Box 2">
              <a:extLst>
                <a:ext uri="{FF2B5EF4-FFF2-40B4-BE49-F238E27FC236}">
                  <a16:creationId xmlns:a16="http://schemas.microsoft.com/office/drawing/2014/main" id="{0C679541-74C3-0246-DBDA-F79D3DD591B7}"/>
                </a:ext>
              </a:extLst>
            </p:cNvPr>
            <p:cNvSpPr txBox="1">
              <a:spLocks noChangeArrowheads="1"/>
            </p:cNvSpPr>
            <p:nvPr/>
          </p:nvSpPr>
          <p:spPr bwMode="auto">
            <a:xfrm>
              <a:off x="2555" y="1182"/>
              <a:ext cx="1218" cy="222"/>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Pesa Automatica</a:t>
              </a:r>
              <a:endParaRPr lang="en-GB" altLang="it-IT" sz="1600" b="0">
                <a:latin typeface="Arial" panose="020B0604020202020204" pitchFamily="34" charset="0"/>
                <a:cs typeface="Arial" panose="020B0604020202020204" pitchFamily="34" charset="0"/>
              </a:endParaRPr>
            </a:p>
          </p:txBody>
        </p:sp>
        <p:sp>
          <p:nvSpPr>
            <p:cNvPr id="42000" name="Text Box 2">
              <a:extLst>
                <a:ext uri="{FF2B5EF4-FFF2-40B4-BE49-F238E27FC236}">
                  <a16:creationId xmlns:a16="http://schemas.microsoft.com/office/drawing/2014/main" id="{8931A614-A70F-3E43-8619-CF578AD94A55}"/>
                </a:ext>
              </a:extLst>
            </p:cNvPr>
            <p:cNvSpPr txBox="1">
              <a:spLocks noChangeArrowheads="1"/>
            </p:cNvSpPr>
            <p:nvPr/>
          </p:nvSpPr>
          <p:spPr bwMode="auto">
            <a:xfrm>
              <a:off x="2688" y="1461"/>
              <a:ext cx="2587" cy="383"/>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dirty="0">
                  <a:latin typeface="Arial" panose="020B0604020202020204" pitchFamily="34" charset="0"/>
                  <a:cs typeface="Arial" panose="020B0604020202020204" pitchFamily="34" charset="0"/>
                </a:rPr>
                <a:t>Locale di servizio conforme a norme igienico-sanitarie</a:t>
              </a:r>
              <a:endParaRPr lang="en-GB" altLang="it-IT" sz="1600" b="0" dirty="0">
                <a:latin typeface="Arial" panose="020B0604020202020204" pitchFamily="34" charset="0"/>
                <a:cs typeface="Arial" panose="020B0604020202020204" pitchFamily="34" charset="0"/>
              </a:endParaRPr>
            </a:p>
          </p:txBody>
        </p:sp>
        <p:sp>
          <p:nvSpPr>
            <p:cNvPr id="42001" name="Text Box 2">
              <a:extLst>
                <a:ext uri="{FF2B5EF4-FFF2-40B4-BE49-F238E27FC236}">
                  <a16:creationId xmlns:a16="http://schemas.microsoft.com/office/drawing/2014/main" id="{4F635D8E-892A-CB9C-6C8A-4727045E7A99}"/>
                </a:ext>
              </a:extLst>
            </p:cNvPr>
            <p:cNvSpPr txBox="1">
              <a:spLocks noChangeArrowheads="1"/>
            </p:cNvSpPr>
            <p:nvPr/>
          </p:nvSpPr>
          <p:spPr bwMode="auto">
            <a:xfrm>
              <a:off x="3095" y="1916"/>
              <a:ext cx="2519" cy="383"/>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Archivio per i registri di carico e scarico, FIR e altra documentazione rifiuti</a:t>
              </a:r>
              <a:endParaRPr lang="en-GB" altLang="it-IT" sz="1600" b="0">
                <a:latin typeface="Arial" panose="020B0604020202020204" pitchFamily="34" charset="0"/>
                <a:cs typeface="Arial" panose="020B0604020202020204" pitchFamily="34" charset="0"/>
              </a:endParaRPr>
            </a:p>
          </p:txBody>
        </p:sp>
        <p:sp>
          <p:nvSpPr>
            <p:cNvPr id="42002" name="Text Box 2">
              <a:extLst>
                <a:ext uri="{FF2B5EF4-FFF2-40B4-BE49-F238E27FC236}">
                  <a16:creationId xmlns:a16="http://schemas.microsoft.com/office/drawing/2014/main" id="{DA2B431B-C03F-FF3B-0D9A-29D694F0BD7C}"/>
                </a:ext>
              </a:extLst>
            </p:cNvPr>
            <p:cNvSpPr txBox="1">
              <a:spLocks noChangeArrowheads="1"/>
            </p:cNvSpPr>
            <p:nvPr/>
          </p:nvSpPr>
          <p:spPr bwMode="auto">
            <a:xfrm>
              <a:off x="3241" y="2380"/>
              <a:ext cx="2519" cy="222"/>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Archivio/deposito dei campioni di rifiuto</a:t>
              </a:r>
              <a:endParaRPr lang="en-GB" altLang="it-IT" sz="1600" b="0">
                <a:latin typeface="Arial" panose="020B0604020202020204" pitchFamily="34" charset="0"/>
                <a:cs typeface="Arial" panose="020B0604020202020204" pitchFamily="34" charset="0"/>
              </a:endParaRPr>
            </a:p>
          </p:txBody>
        </p:sp>
      </p:grpSp>
      <p:grpSp>
        <p:nvGrpSpPr>
          <p:cNvPr id="41987" name="Group 41">
            <a:extLst>
              <a:ext uri="{FF2B5EF4-FFF2-40B4-BE49-F238E27FC236}">
                <a16:creationId xmlns:a16="http://schemas.microsoft.com/office/drawing/2014/main" id="{1A733FE3-7D0F-F1D0-9E3B-EB8563CBF383}"/>
              </a:ext>
            </a:extLst>
          </p:cNvPr>
          <p:cNvGrpSpPr>
            <a:grpSpLocks/>
          </p:cNvGrpSpPr>
          <p:nvPr/>
        </p:nvGrpSpPr>
        <p:grpSpPr bwMode="auto">
          <a:xfrm>
            <a:off x="468313" y="3913188"/>
            <a:ext cx="8631237" cy="2476500"/>
            <a:chOff x="199" y="2370"/>
            <a:chExt cx="5437" cy="1560"/>
          </a:xfrm>
        </p:grpSpPr>
        <p:sp>
          <p:nvSpPr>
            <p:cNvPr id="37894" name="Text Box 2">
              <a:extLst>
                <a:ext uri="{FF2B5EF4-FFF2-40B4-BE49-F238E27FC236}">
                  <a16:creationId xmlns:a16="http://schemas.microsoft.com/office/drawing/2014/main" id="{6E1D7AE9-5A7B-524B-9FED-AFBC1F24A885}"/>
                </a:ext>
              </a:extLst>
            </p:cNvPr>
            <p:cNvSpPr txBox="1">
              <a:spLocks noChangeArrowheads="1"/>
            </p:cNvSpPr>
            <p:nvPr/>
          </p:nvSpPr>
          <p:spPr bwMode="auto">
            <a:xfrm>
              <a:off x="199" y="2370"/>
              <a:ext cx="1496" cy="368"/>
            </a:xfrm>
            <a:prstGeom prst="rect">
              <a:avLst/>
            </a:prstGeom>
            <a:solidFill>
              <a:schemeClr val="bg2">
                <a:lumMod val="40000"/>
                <a:lumOff val="60000"/>
              </a:schemeClr>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it-IT" altLang="it-IT" sz="1600" b="0" dirty="0">
                  <a:latin typeface="Arial" panose="020B0604020202020204" pitchFamily="34" charset="0"/>
                  <a:cs typeface="Arial" panose="020B0604020202020204" pitchFamily="34" charset="0"/>
                </a:rPr>
                <a:t>area di messa in riserva e trattamento</a:t>
              </a:r>
              <a:endParaRPr lang="en-GB" altLang="it-IT" sz="1600" b="0" dirty="0">
                <a:latin typeface="Arial" panose="020B0604020202020204" pitchFamily="34" charset="0"/>
                <a:cs typeface="Arial" panose="020B0604020202020204" pitchFamily="34" charset="0"/>
              </a:endParaRPr>
            </a:p>
          </p:txBody>
        </p:sp>
        <p:sp>
          <p:nvSpPr>
            <p:cNvPr id="41995" name="Text Box 2">
              <a:extLst>
                <a:ext uri="{FF2B5EF4-FFF2-40B4-BE49-F238E27FC236}">
                  <a16:creationId xmlns:a16="http://schemas.microsoft.com/office/drawing/2014/main" id="{B643B691-1813-2774-A5C6-4E1B04AF130A}"/>
                </a:ext>
              </a:extLst>
            </p:cNvPr>
            <p:cNvSpPr txBox="1">
              <a:spLocks noChangeArrowheads="1"/>
            </p:cNvSpPr>
            <p:nvPr/>
          </p:nvSpPr>
          <p:spPr bwMode="auto">
            <a:xfrm>
              <a:off x="1605" y="2799"/>
              <a:ext cx="3198" cy="368"/>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Per tipologie, se l’impianto di recupero coincide con quello di trattamento, altrimenti per codice CER</a:t>
              </a:r>
              <a:endParaRPr lang="en-GB" altLang="it-IT" sz="1600" b="0">
                <a:latin typeface="Arial" panose="020B0604020202020204" pitchFamily="34" charset="0"/>
                <a:cs typeface="Arial" panose="020B0604020202020204" pitchFamily="34" charset="0"/>
              </a:endParaRPr>
            </a:p>
          </p:txBody>
        </p:sp>
        <p:sp>
          <p:nvSpPr>
            <p:cNvPr id="41996" name="Text Box 2">
              <a:extLst>
                <a:ext uri="{FF2B5EF4-FFF2-40B4-BE49-F238E27FC236}">
                  <a16:creationId xmlns:a16="http://schemas.microsoft.com/office/drawing/2014/main" id="{7689D69D-40A6-48E6-9B20-C86D06A5F887}"/>
                </a:ext>
              </a:extLst>
            </p:cNvPr>
            <p:cNvSpPr txBox="1">
              <a:spLocks noChangeArrowheads="1"/>
            </p:cNvSpPr>
            <p:nvPr/>
          </p:nvSpPr>
          <p:spPr bwMode="auto">
            <a:xfrm>
              <a:off x="2104" y="3254"/>
              <a:ext cx="2903" cy="213"/>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Pavimentazione impermeabile (PTAR Lazio)</a:t>
              </a:r>
              <a:endParaRPr lang="en-GB" altLang="it-IT" sz="1600" b="0">
                <a:latin typeface="Arial" panose="020B0604020202020204" pitchFamily="34" charset="0"/>
                <a:cs typeface="Arial" panose="020B0604020202020204" pitchFamily="34" charset="0"/>
              </a:endParaRPr>
            </a:p>
          </p:txBody>
        </p:sp>
        <p:sp>
          <p:nvSpPr>
            <p:cNvPr id="41997" name="Text Box 2">
              <a:extLst>
                <a:ext uri="{FF2B5EF4-FFF2-40B4-BE49-F238E27FC236}">
                  <a16:creationId xmlns:a16="http://schemas.microsoft.com/office/drawing/2014/main" id="{316C51B4-F6D8-6053-526F-2F3552B28CE6}"/>
                </a:ext>
              </a:extLst>
            </p:cNvPr>
            <p:cNvSpPr txBox="1">
              <a:spLocks noChangeArrowheads="1"/>
            </p:cNvSpPr>
            <p:nvPr/>
          </p:nvSpPr>
          <p:spPr bwMode="auto">
            <a:xfrm>
              <a:off x="2323" y="3562"/>
              <a:ext cx="3313" cy="368"/>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Sistema di raccolta e trattamento acque di prima e seconda pioggia</a:t>
              </a:r>
              <a:endParaRPr lang="en-GB" altLang="it-IT" sz="1600" b="0">
                <a:latin typeface="Arial" panose="020B0604020202020204" pitchFamily="34" charset="0"/>
                <a:cs typeface="Arial" panose="020B0604020202020204" pitchFamily="34" charset="0"/>
              </a:endParaRPr>
            </a:p>
          </p:txBody>
        </p:sp>
      </p:grpSp>
      <p:sp>
        <p:nvSpPr>
          <p:cNvPr id="41988" name="CasellaDiTesto 7">
            <a:extLst>
              <a:ext uri="{FF2B5EF4-FFF2-40B4-BE49-F238E27FC236}">
                <a16:creationId xmlns:a16="http://schemas.microsoft.com/office/drawing/2014/main" id="{27A9C519-E376-5E9A-D592-FF891924B9EF}"/>
              </a:ext>
            </a:extLst>
          </p:cNvPr>
          <p:cNvSpPr txBox="1">
            <a:spLocks noChangeArrowheads="1"/>
          </p:cNvSpPr>
          <p:nvPr/>
        </p:nvSpPr>
        <p:spPr bwMode="auto">
          <a:xfrm>
            <a:off x="932177" y="113006"/>
            <a:ext cx="7164982" cy="461665"/>
          </a:xfrm>
          <a:prstGeom prst="rect">
            <a:avLst/>
          </a:prstGeom>
          <a:solidFill>
            <a:schemeClr val="accent5">
              <a:lumMod val="60000"/>
              <a:lumOff val="40000"/>
            </a:schemeClr>
          </a:solidFill>
          <a:ln w="9525">
            <a:solidFill>
              <a:srgbClr val="00B05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latin typeface="Arial" panose="020B0604020202020204" pitchFamily="34" charset="0"/>
              </a:rPr>
              <a:t>IMPIANTI DI RECUPERO DEI MATERIALI INERTI</a:t>
            </a:r>
          </a:p>
        </p:txBody>
      </p:sp>
      <p:sp>
        <p:nvSpPr>
          <p:cNvPr id="28" name="Rettangolo con angoli arrotondati 9">
            <a:extLst>
              <a:ext uri="{FF2B5EF4-FFF2-40B4-BE49-F238E27FC236}">
                <a16:creationId xmlns:a16="http://schemas.microsoft.com/office/drawing/2014/main" id="{DBD88E69-6053-C04F-9038-8E35769AC36D}"/>
              </a:ext>
            </a:extLst>
          </p:cNvPr>
          <p:cNvSpPr>
            <a:spLocks noChangeArrowheads="1"/>
          </p:cNvSpPr>
          <p:nvPr/>
        </p:nvSpPr>
        <p:spPr bwMode="auto">
          <a:xfrm>
            <a:off x="287338" y="1089025"/>
            <a:ext cx="3095625" cy="511175"/>
          </a:xfrm>
          <a:prstGeom prst="roundRect">
            <a:avLst>
              <a:gd name="adj" fmla="val 16667"/>
            </a:avLst>
          </a:prstGeom>
          <a:solidFill>
            <a:schemeClr val="accent5">
              <a:lumMod val="60000"/>
              <a:lumOff val="40000"/>
            </a:schemeClr>
          </a:solidFill>
          <a:ln w="9525" algn="ctr">
            <a:solidFill>
              <a:srgbClr val="00B050"/>
            </a:solidFill>
            <a:round/>
            <a:headEnd/>
            <a:tailEnd/>
          </a:ln>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spcBef>
                <a:spcPct val="50000"/>
              </a:spcBef>
              <a:defRPr/>
            </a:pPr>
            <a:r>
              <a:rPr lang="it-IT" altLang="it-IT" sz="1200" dirty="0">
                <a:ea typeface="Times New Roman" panose="02020603050405020304" pitchFamily="18" charset="0"/>
                <a:cs typeface="Arial" panose="020B0604020202020204" pitchFamily="34" charset="0"/>
              </a:rPr>
              <a:t>Impianti di riciclaggio di rifiuti inerti per la produzione di aggregati riciclati</a:t>
            </a:r>
          </a:p>
        </p:txBody>
      </p:sp>
      <p:sp>
        <p:nvSpPr>
          <p:cNvPr id="41990" name="Rettangolo con angoli arrotondati 18">
            <a:extLst>
              <a:ext uri="{FF2B5EF4-FFF2-40B4-BE49-F238E27FC236}">
                <a16:creationId xmlns:a16="http://schemas.microsoft.com/office/drawing/2014/main" id="{2DACCC43-359C-76E9-AEAB-81A8C2FACEE4}"/>
              </a:ext>
            </a:extLst>
          </p:cNvPr>
          <p:cNvSpPr>
            <a:spLocks noChangeArrowheads="1"/>
          </p:cNvSpPr>
          <p:nvPr/>
        </p:nvSpPr>
        <p:spPr bwMode="auto">
          <a:xfrm>
            <a:off x="287338" y="1741488"/>
            <a:ext cx="3095625" cy="511175"/>
          </a:xfrm>
          <a:prstGeom prst="roundRect">
            <a:avLst>
              <a:gd name="adj" fmla="val 16667"/>
            </a:avLst>
          </a:prstGeom>
          <a:solidFill>
            <a:srgbClr val="FFC000"/>
          </a:solidFill>
          <a:ln w="9525" algn="ctr">
            <a:solidFill>
              <a:srgbClr val="00B050"/>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200">
                <a:latin typeface="Arial" panose="020B0604020202020204" pitchFamily="34" charset="0"/>
                <a:ea typeface="Times New Roman" panose="02020603050405020304" pitchFamily="18" charset="0"/>
                <a:cs typeface="Arial" panose="020B0604020202020204" pitchFamily="34" charset="0"/>
              </a:rPr>
              <a:t>Impianti di riciclaggio di rifiuti da conglomerati bituminosi</a:t>
            </a:r>
          </a:p>
        </p:txBody>
      </p:sp>
      <p:sp>
        <p:nvSpPr>
          <p:cNvPr id="41991" name="Rettangolo con angoli arrotondati 19">
            <a:extLst>
              <a:ext uri="{FF2B5EF4-FFF2-40B4-BE49-F238E27FC236}">
                <a16:creationId xmlns:a16="http://schemas.microsoft.com/office/drawing/2014/main" id="{0700189F-8996-59C5-2720-ACFFB95F46FA}"/>
              </a:ext>
            </a:extLst>
          </p:cNvPr>
          <p:cNvSpPr>
            <a:spLocks noChangeArrowheads="1"/>
          </p:cNvSpPr>
          <p:nvPr/>
        </p:nvSpPr>
        <p:spPr bwMode="auto">
          <a:xfrm>
            <a:off x="287338" y="2439988"/>
            <a:ext cx="3095625" cy="511175"/>
          </a:xfrm>
          <a:prstGeom prst="roundRect">
            <a:avLst>
              <a:gd name="adj" fmla="val 16667"/>
            </a:avLst>
          </a:prstGeom>
          <a:solidFill>
            <a:srgbClr val="00B0F0"/>
          </a:solidFill>
          <a:ln w="9525" algn="ctr">
            <a:solidFill>
              <a:srgbClr val="00B050"/>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200">
                <a:latin typeface="Arial" panose="020B0604020202020204" pitchFamily="34" charset="0"/>
                <a:ea typeface="Times New Roman" panose="02020603050405020304" pitchFamily="18" charset="0"/>
                <a:cs typeface="Arial" panose="020B0604020202020204" pitchFamily="34" charset="0"/>
              </a:rPr>
              <a:t>Impianti di messa a riserva e recupero di rifiuti inerti</a:t>
            </a:r>
          </a:p>
        </p:txBody>
      </p:sp>
      <p:sp>
        <p:nvSpPr>
          <p:cNvPr id="41992" name="CasellaDiTesto 2">
            <a:extLst>
              <a:ext uri="{FF2B5EF4-FFF2-40B4-BE49-F238E27FC236}">
                <a16:creationId xmlns:a16="http://schemas.microsoft.com/office/drawing/2014/main" id="{7812AEDB-FF55-51D6-657C-0F4E890D3D2F}"/>
              </a:ext>
            </a:extLst>
          </p:cNvPr>
          <p:cNvSpPr txBox="1">
            <a:spLocks noChangeArrowheads="1"/>
          </p:cNvSpPr>
          <p:nvPr/>
        </p:nvSpPr>
        <p:spPr bwMode="auto">
          <a:xfrm>
            <a:off x="287338" y="6169025"/>
            <a:ext cx="3205162"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100" b="0" i="1">
                <a:latin typeface="Arial" panose="020B0604020202020204" pitchFamily="34" charset="0"/>
              </a:rPr>
              <a:t>Elenco dei parametri da controllare allo scarico correlato alla tipologia di materiali lavorati in sito</a:t>
            </a:r>
          </a:p>
        </p:txBody>
      </p:sp>
      <p:cxnSp>
        <p:nvCxnSpPr>
          <p:cNvPr id="41993" name="Connettore 7 4">
            <a:extLst>
              <a:ext uri="{FF2B5EF4-FFF2-40B4-BE49-F238E27FC236}">
                <a16:creationId xmlns:a16="http://schemas.microsoft.com/office/drawing/2014/main" id="{6788D412-6C09-5989-484D-B7B73FD543C6}"/>
              </a:ext>
            </a:extLst>
          </p:cNvPr>
          <p:cNvCxnSpPr>
            <a:cxnSpLocks/>
            <a:stCxn id="41997" idx="1"/>
            <a:endCxn id="41992" idx="3"/>
          </p:cNvCxnSpPr>
          <p:nvPr/>
        </p:nvCxnSpPr>
        <p:spPr bwMode="auto">
          <a:xfrm rot="10800000" flipV="1">
            <a:off x="3492500" y="6097588"/>
            <a:ext cx="347663" cy="287337"/>
          </a:xfrm>
          <a:prstGeom prst="curvedConnector3">
            <a:avLst>
              <a:gd name="adj1" fmla="val 50000"/>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con angoli arrotondati 9">
            <a:extLst>
              <a:ext uri="{FF2B5EF4-FFF2-40B4-BE49-F238E27FC236}">
                <a16:creationId xmlns:a16="http://schemas.microsoft.com/office/drawing/2014/main" id="{CEBFDF9C-A545-584F-AB71-B7FACDD9B38A}"/>
              </a:ext>
            </a:extLst>
          </p:cNvPr>
          <p:cNvSpPr>
            <a:spLocks noChangeArrowheads="1"/>
          </p:cNvSpPr>
          <p:nvPr/>
        </p:nvSpPr>
        <p:spPr bwMode="auto">
          <a:xfrm>
            <a:off x="301625" y="782638"/>
            <a:ext cx="3095625" cy="511175"/>
          </a:xfrm>
          <a:prstGeom prst="roundRect">
            <a:avLst>
              <a:gd name="adj" fmla="val 16667"/>
            </a:avLst>
          </a:prstGeom>
          <a:solidFill>
            <a:schemeClr val="accent5">
              <a:lumMod val="60000"/>
              <a:lumOff val="40000"/>
            </a:schemeClr>
          </a:solidFill>
          <a:ln w="9525" algn="ctr">
            <a:solidFill>
              <a:srgbClr val="00B050"/>
            </a:solidFill>
            <a:round/>
            <a:headEnd/>
            <a:tailEnd/>
          </a:ln>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spcBef>
                <a:spcPct val="50000"/>
              </a:spcBef>
              <a:defRPr/>
            </a:pPr>
            <a:r>
              <a:rPr lang="it-IT" altLang="it-IT" sz="1200" dirty="0">
                <a:ea typeface="Times New Roman" panose="02020603050405020304" pitchFamily="18" charset="0"/>
                <a:cs typeface="Arial" panose="020B0604020202020204" pitchFamily="34" charset="0"/>
              </a:rPr>
              <a:t>Impianti di riciclaggio di rifiuti inerti per la produzione di aggregati riciclati</a:t>
            </a:r>
          </a:p>
        </p:txBody>
      </p:sp>
      <p:sp>
        <p:nvSpPr>
          <p:cNvPr id="43010" name="CasellaDiTesto 7">
            <a:extLst>
              <a:ext uri="{FF2B5EF4-FFF2-40B4-BE49-F238E27FC236}">
                <a16:creationId xmlns:a16="http://schemas.microsoft.com/office/drawing/2014/main" id="{096C77C8-D2D6-8B3E-4916-0B51B10BCC3A}"/>
              </a:ext>
            </a:extLst>
          </p:cNvPr>
          <p:cNvSpPr txBox="1">
            <a:spLocks noChangeArrowheads="1"/>
          </p:cNvSpPr>
          <p:nvPr/>
        </p:nvSpPr>
        <p:spPr bwMode="auto">
          <a:xfrm>
            <a:off x="910134" y="69853"/>
            <a:ext cx="7164982" cy="461665"/>
          </a:xfrm>
          <a:prstGeom prst="rect">
            <a:avLst/>
          </a:prstGeom>
          <a:solidFill>
            <a:schemeClr val="accent5">
              <a:lumMod val="60000"/>
              <a:lumOff val="40000"/>
            </a:schemeClr>
          </a:solidFill>
          <a:ln w="9525">
            <a:solidFill>
              <a:srgbClr val="00B05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latin typeface="Arial" panose="020B0604020202020204" pitchFamily="34" charset="0"/>
              </a:rPr>
              <a:t>IMPIANTI DI RECUPERO DEI MATERIALI INERTI</a:t>
            </a:r>
          </a:p>
        </p:txBody>
      </p:sp>
      <p:sp>
        <p:nvSpPr>
          <p:cNvPr id="29" name="Text Box 2">
            <a:extLst>
              <a:ext uri="{FF2B5EF4-FFF2-40B4-BE49-F238E27FC236}">
                <a16:creationId xmlns:a16="http://schemas.microsoft.com/office/drawing/2014/main" id="{91382C12-4D23-4444-B124-846C8455A823}"/>
              </a:ext>
            </a:extLst>
          </p:cNvPr>
          <p:cNvSpPr txBox="1">
            <a:spLocks noChangeArrowheads="1"/>
          </p:cNvSpPr>
          <p:nvPr/>
        </p:nvSpPr>
        <p:spPr bwMode="auto">
          <a:xfrm>
            <a:off x="4211638" y="747713"/>
            <a:ext cx="4645025" cy="307975"/>
          </a:xfrm>
          <a:prstGeom prst="rect">
            <a:avLst/>
          </a:prstGeom>
          <a:solidFill>
            <a:schemeClr val="accent3">
              <a:lumMod val="85000"/>
            </a:schemeClr>
          </a:solidFill>
          <a:ln>
            <a:solidFill>
              <a:schemeClr val="tx2"/>
            </a:solid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it-IT" altLang="it-IT" sz="1400" dirty="0">
                <a:latin typeface="Arial" panose="020B0604020202020204" pitchFamily="34" charset="0"/>
                <a:cs typeface="Arial" panose="020B0604020202020204" pitchFamily="34" charset="0"/>
              </a:rPr>
              <a:t>CARATTERISTICHE COMUNI AGLI IMPIANTI</a:t>
            </a:r>
          </a:p>
        </p:txBody>
      </p:sp>
      <p:sp>
        <p:nvSpPr>
          <p:cNvPr id="43012" name="CasellaDiTesto 2">
            <a:extLst>
              <a:ext uri="{FF2B5EF4-FFF2-40B4-BE49-F238E27FC236}">
                <a16:creationId xmlns:a16="http://schemas.microsoft.com/office/drawing/2014/main" id="{9BDA0509-A4D6-C21F-CC6E-6FADC1C2A400}"/>
              </a:ext>
            </a:extLst>
          </p:cNvPr>
          <p:cNvSpPr txBox="1">
            <a:spLocks noChangeArrowheads="1"/>
          </p:cNvSpPr>
          <p:nvPr/>
        </p:nvSpPr>
        <p:spPr bwMode="auto">
          <a:xfrm>
            <a:off x="4492625" y="1370013"/>
            <a:ext cx="4349750" cy="585787"/>
          </a:xfrm>
          <a:prstGeom prst="rect">
            <a:avLst/>
          </a:prstGeom>
          <a:solidFill>
            <a:schemeClr val="bg1"/>
          </a:solidFill>
          <a:ln w="9525">
            <a:solidFill>
              <a:schemeClr val="tx2"/>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1600">
                <a:latin typeface="Arial" panose="020B0604020202020204" pitchFamily="34" charset="0"/>
              </a:rPr>
              <a:t>STOCCAGGIO IN CUMULI</a:t>
            </a:r>
          </a:p>
          <a:p>
            <a:pPr algn="ctr">
              <a:spcBef>
                <a:spcPct val="0"/>
              </a:spcBef>
              <a:buFontTx/>
              <a:buNone/>
            </a:pPr>
            <a:r>
              <a:rPr lang="it-IT" altLang="it-IT" sz="1600">
                <a:latin typeface="Arial" panose="020B0604020202020204" pitchFamily="34" charset="0"/>
              </a:rPr>
              <a:t>(</a:t>
            </a:r>
            <a:r>
              <a:rPr lang="it-IT" altLang="it-IT" sz="1600" b="0">
                <a:latin typeface="Arial" panose="020B0604020202020204" pitchFamily="34" charset="0"/>
              </a:rPr>
              <a:t>altezza max 6 mt pendenza 45°)</a:t>
            </a:r>
          </a:p>
        </p:txBody>
      </p:sp>
      <p:grpSp>
        <p:nvGrpSpPr>
          <p:cNvPr id="43013" name="Group 22">
            <a:extLst>
              <a:ext uri="{FF2B5EF4-FFF2-40B4-BE49-F238E27FC236}">
                <a16:creationId xmlns:a16="http://schemas.microsoft.com/office/drawing/2014/main" id="{F1C977F3-CEB5-B0D9-246F-16EC7B2DE1DB}"/>
              </a:ext>
            </a:extLst>
          </p:cNvPr>
          <p:cNvGrpSpPr>
            <a:grpSpLocks/>
          </p:cNvGrpSpPr>
          <p:nvPr/>
        </p:nvGrpSpPr>
        <p:grpSpPr bwMode="auto">
          <a:xfrm>
            <a:off x="301625" y="2109788"/>
            <a:ext cx="8555038" cy="4398962"/>
            <a:chOff x="13" y="381"/>
            <a:chExt cx="6107" cy="3927"/>
          </a:xfrm>
        </p:grpSpPr>
        <p:sp>
          <p:nvSpPr>
            <p:cNvPr id="34" name="Text Box 2">
              <a:extLst>
                <a:ext uri="{FF2B5EF4-FFF2-40B4-BE49-F238E27FC236}">
                  <a16:creationId xmlns:a16="http://schemas.microsoft.com/office/drawing/2014/main" id="{91EA9C99-88DA-0742-926D-94F5C5DF3368}"/>
                </a:ext>
              </a:extLst>
            </p:cNvPr>
            <p:cNvSpPr txBox="1">
              <a:spLocks noChangeArrowheads="1"/>
            </p:cNvSpPr>
            <p:nvPr/>
          </p:nvSpPr>
          <p:spPr bwMode="auto">
            <a:xfrm>
              <a:off x="13" y="938"/>
              <a:ext cx="1220" cy="743"/>
            </a:xfrm>
            <a:prstGeom prst="rect">
              <a:avLst/>
            </a:prstGeom>
            <a:solidFill>
              <a:schemeClr val="bg2">
                <a:lumMod val="40000"/>
                <a:lumOff val="60000"/>
              </a:schemeClr>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defRPr/>
              </a:pPr>
              <a:r>
                <a:rPr lang="it-IT" altLang="it-IT" sz="1600" b="0" dirty="0">
                  <a:latin typeface="Arial" panose="020B0604020202020204" pitchFamily="34" charset="0"/>
                  <a:cs typeface="Arial" panose="020B0604020202020204" pitchFamily="34" charset="0"/>
                </a:rPr>
                <a:t>Caratteristiche strutturali dell’impianto</a:t>
              </a:r>
              <a:endParaRPr lang="en-GB" altLang="it-IT" sz="1600" b="0" dirty="0">
                <a:latin typeface="Arial" panose="020B0604020202020204" pitchFamily="34" charset="0"/>
                <a:cs typeface="Arial" panose="020B0604020202020204" pitchFamily="34" charset="0"/>
              </a:endParaRPr>
            </a:p>
          </p:txBody>
        </p:sp>
        <p:sp>
          <p:nvSpPr>
            <p:cNvPr id="43016" name="Text Box 2">
              <a:extLst>
                <a:ext uri="{FF2B5EF4-FFF2-40B4-BE49-F238E27FC236}">
                  <a16:creationId xmlns:a16="http://schemas.microsoft.com/office/drawing/2014/main" id="{2D45740D-8E8C-E855-EC23-4DC2D0E93376}"/>
                </a:ext>
              </a:extLst>
            </p:cNvPr>
            <p:cNvSpPr txBox="1">
              <a:spLocks noChangeArrowheads="1"/>
            </p:cNvSpPr>
            <p:nvPr/>
          </p:nvSpPr>
          <p:spPr bwMode="auto">
            <a:xfrm>
              <a:off x="1406" y="381"/>
              <a:ext cx="4704" cy="522"/>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Terrapieno o barriera perimetrale (essenze arbustive) opportunamente dimensionati – impatto visivo e acustico e polveri</a:t>
              </a:r>
              <a:endParaRPr lang="en-GB" altLang="it-IT" sz="1600" b="0">
                <a:latin typeface="Arial" panose="020B0604020202020204" pitchFamily="34" charset="0"/>
                <a:cs typeface="Arial" panose="020B0604020202020204" pitchFamily="34" charset="0"/>
              </a:endParaRPr>
            </a:p>
          </p:txBody>
        </p:sp>
        <p:sp>
          <p:nvSpPr>
            <p:cNvPr id="43017" name="Text Box 2">
              <a:extLst>
                <a:ext uri="{FF2B5EF4-FFF2-40B4-BE49-F238E27FC236}">
                  <a16:creationId xmlns:a16="http://schemas.microsoft.com/office/drawing/2014/main" id="{51B0BC38-8B30-F0BA-E88E-A3A76DC2936F}"/>
                </a:ext>
              </a:extLst>
            </p:cNvPr>
            <p:cNvSpPr txBox="1">
              <a:spLocks noChangeArrowheads="1"/>
            </p:cNvSpPr>
            <p:nvPr/>
          </p:nvSpPr>
          <p:spPr bwMode="auto">
            <a:xfrm>
              <a:off x="1416" y="1007"/>
              <a:ext cx="4704" cy="302"/>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Piazzali di lavoro e piste di transito possibilmente pavimentati  (polveri)</a:t>
              </a:r>
              <a:endParaRPr lang="en-GB" altLang="it-IT" sz="1600" b="0">
                <a:latin typeface="Arial" panose="020B0604020202020204" pitchFamily="34" charset="0"/>
                <a:cs typeface="Arial" panose="020B0604020202020204" pitchFamily="34" charset="0"/>
              </a:endParaRPr>
            </a:p>
          </p:txBody>
        </p:sp>
        <p:sp>
          <p:nvSpPr>
            <p:cNvPr id="43018" name="Text Box 2">
              <a:extLst>
                <a:ext uri="{FF2B5EF4-FFF2-40B4-BE49-F238E27FC236}">
                  <a16:creationId xmlns:a16="http://schemas.microsoft.com/office/drawing/2014/main" id="{EFC1C56D-D9B0-795D-5E16-37AAA503F4D0}"/>
                </a:ext>
              </a:extLst>
            </p:cNvPr>
            <p:cNvSpPr txBox="1">
              <a:spLocks noChangeArrowheads="1"/>
            </p:cNvSpPr>
            <p:nvPr/>
          </p:nvSpPr>
          <p:spPr bwMode="auto">
            <a:xfrm>
              <a:off x="2209" y="1471"/>
              <a:ext cx="3901" cy="302"/>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Aree non pavimentate costantemente umidificate  (polveri)</a:t>
              </a:r>
              <a:endParaRPr lang="en-GB" altLang="it-IT" sz="1600" b="0">
                <a:latin typeface="Arial" panose="020B0604020202020204" pitchFamily="34" charset="0"/>
                <a:cs typeface="Arial" panose="020B0604020202020204" pitchFamily="34" charset="0"/>
              </a:endParaRPr>
            </a:p>
          </p:txBody>
        </p:sp>
        <p:sp>
          <p:nvSpPr>
            <p:cNvPr id="43019" name="Text Box 2">
              <a:extLst>
                <a:ext uri="{FF2B5EF4-FFF2-40B4-BE49-F238E27FC236}">
                  <a16:creationId xmlns:a16="http://schemas.microsoft.com/office/drawing/2014/main" id="{544E76CD-8CF9-D7A6-71DB-77E8FFD1576E}"/>
                </a:ext>
              </a:extLst>
            </p:cNvPr>
            <p:cNvSpPr txBox="1">
              <a:spLocks noChangeArrowheads="1"/>
            </p:cNvSpPr>
            <p:nvPr/>
          </p:nvSpPr>
          <p:spPr bwMode="auto">
            <a:xfrm>
              <a:off x="907" y="1966"/>
              <a:ext cx="5203" cy="962"/>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Stoccaggio in cumuli di materiale particolarmente polverulento deve avvenire in aree confinate, mediante sistemi di coperture fisse o mobili, se non è possibile utilizzare un sistema di copertura i cumuli devono essere costantemente umidificati mediante  impianti di nebulizzazione (polveri)</a:t>
              </a:r>
              <a:endParaRPr lang="en-GB" altLang="it-IT" sz="1600" b="0">
                <a:latin typeface="Arial" panose="020B0604020202020204" pitchFamily="34" charset="0"/>
                <a:cs typeface="Arial" panose="020B0604020202020204" pitchFamily="34" charset="0"/>
              </a:endParaRPr>
            </a:p>
          </p:txBody>
        </p:sp>
        <p:sp>
          <p:nvSpPr>
            <p:cNvPr id="43020" name="Text Box 2">
              <a:extLst>
                <a:ext uri="{FF2B5EF4-FFF2-40B4-BE49-F238E27FC236}">
                  <a16:creationId xmlns:a16="http://schemas.microsoft.com/office/drawing/2014/main" id="{0CD36BFF-CAEC-AFE3-B1AF-A96F1F67BD84}"/>
                </a:ext>
              </a:extLst>
            </p:cNvPr>
            <p:cNvSpPr txBox="1">
              <a:spLocks noChangeArrowheads="1"/>
            </p:cNvSpPr>
            <p:nvPr/>
          </p:nvSpPr>
          <p:spPr bwMode="auto">
            <a:xfrm>
              <a:off x="237" y="3096"/>
              <a:ext cx="3559" cy="522"/>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Utilizzo dei teloni per la copertura dei carichi trasportati, sia in ingresso che in uscita  (polveri)</a:t>
              </a:r>
              <a:endParaRPr lang="en-GB" altLang="it-IT" sz="1600" b="0">
                <a:latin typeface="Arial" panose="020B0604020202020204" pitchFamily="34" charset="0"/>
                <a:cs typeface="Arial" panose="020B0604020202020204" pitchFamily="34" charset="0"/>
              </a:endParaRPr>
            </a:p>
          </p:txBody>
        </p:sp>
        <p:sp>
          <p:nvSpPr>
            <p:cNvPr id="43021" name="Text Box 2">
              <a:extLst>
                <a:ext uri="{FF2B5EF4-FFF2-40B4-BE49-F238E27FC236}">
                  <a16:creationId xmlns:a16="http://schemas.microsoft.com/office/drawing/2014/main" id="{FBB7E6F4-E0B8-3585-339F-3D6DD5550976}"/>
                </a:ext>
              </a:extLst>
            </p:cNvPr>
            <p:cNvSpPr txBox="1">
              <a:spLocks noChangeArrowheads="1"/>
            </p:cNvSpPr>
            <p:nvPr/>
          </p:nvSpPr>
          <p:spPr bwMode="auto">
            <a:xfrm>
              <a:off x="239" y="3786"/>
              <a:ext cx="4150" cy="522"/>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dirty="0">
                  <a:latin typeface="Arial" panose="020B0604020202020204" pitchFamily="34" charset="0"/>
                  <a:cs typeface="Arial" panose="020B0604020202020204" pitchFamily="34" charset="0"/>
                </a:rPr>
                <a:t>Mantenimento durante le operazioni di carico e scarico di un’adeguata altezza di caduta (impatto acustico e polveri)</a:t>
              </a:r>
              <a:endParaRPr lang="en-GB" altLang="it-IT" sz="1600" b="0" dirty="0">
                <a:latin typeface="Arial" panose="020B0604020202020204" pitchFamily="34" charset="0"/>
                <a:cs typeface="Arial" panose="020B0604020202020204" pitchFamily="34" charset="0"/>
              </a:endParaRPr>
            </a:p>
          </p:txBody>
        </p:sp>
      </p:grpSp>
      <p:sp>
        <p:nvSpPr>
          <p:cNvPr id="43014" name="Rettangolo con angoli arrotondati 18">
            <a:extLst>
              <a:ext uri="{FF2B5EF4-FFF2-40B4-BE49-F238E27FC236}">
                <a16:creationId xmlns:a16="http://schemas.microsoft.com/office/drawing/2014/main" id="{5149B1E7-7CFB-9739-71C5-426267B23328}"/>
              </a:ext>
            </a:extLst>
          </p:cNvPr>
          <p:cNvSpPr>
            <a:spLocks noChangeArrowheads="1"/>
          </p:cNvSpPr>
          <p:nvPr/>
        </p:nvSpPr>
        <p:spPr bwMode="auto">
          <a:xfrm>
            <a:off x="301625" y="1400175"/>
            <a:ext cx="3095625" cy="511175"/>
          </a:xfrm>
          <a:prstGeom prst="roundRect">
            <a:avLst>
              <a:gd name="adj" fmla="val 16667"/>
            </a:avLst>
          </a:prstGeom>
          <a:solidFill>
            <a:srgbClr val="FFC000"/>
          </a:solidFill>
          <a:ln w="9525" algn="ctr">
            <a:solidFill>
              <a:srgbClr val="00B050"/>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200">
                <a:latin typeface="Arial" panose="020B0604020202020204" pitchFamily="34" charset="0"/>
                <a:ea typeface="Times New Roman" panose="02020603050405020304" pitchFamily="18" charset="0"/>
                <a:cs typeface="Arial" panose="020B0604020202020204" pitchFamily="34" charset="0"/>
              </a:rPr>
              <a:t>Impianti di riciclaggio di rifiuti da conglomerati bituminosi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con angoli arrotondati 9">
            <a:extLst>
              <a:ext uri="{FF2B5EF4-FFF2-40B4-BE49-F238E27FC236}">
                <a16:creationId xmlns:a16="http://schemas.microsoft.com/office/drawing/2014/main" id="{CEBFDF9C-A545-584F-AB71-B7FACDD9B38A}"/>
              </a:ext>
            </a:extLst>
          </p:cNvPr>
          <p:cNvSpPr>
            <a:spLocks noChangeArrowheads="1"/>
          </p:cNvSpPr>
          <p:nvPr/>
        </p:nvSpPr>
        <p:spPr bwMode="auto">
          <a:xfrm>
            <a:off x="301625" y="782638"/>
            <a:ext cx="3700463" cy="578882"/>
          </a:xfrm>
          <a:prstGeom prst="roundRect">
            <a:avLst>
              <a:gd name="adj" fmla="val 16667"/>
            </a:avLst>
          </a:prstGeom>
          <a:solidFill>
            <a:schemeClr val="accent5">
              <a:lumMod val="60000"/>
              <a:lumOff val="40000"/>
            </a:schemeClr>
          </a:solidFill>
          <a:ln w="9525" algn="ctr">
            <a:solidFill>
              <a:srgbClr val="00B050"/>
            </a:solidFill>
            <a:round/>
            <a:headEnd/>
            <a:tailEnd/>
          </a:ln>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spcBef>
                <a:spcPct val="50000"/>
              </a:spcBef>
              <a:defRPr/>
            </a:pPr>
            <a:r>
              <a:rPr lang="it-IT" altLang="it-IT" sz="1400" dirty="0">
                <a:ea typeface="Times New Roman" panose="02020603050405020304" pitchFamily="18" charset="0"/>
                <a:cs typeface="Arial" panose="020B0604020202020204" pitchFamily="34" charset="0"/>
              </a:rPr>
              <a:t>Impianti di riciclaggio di rifiuti inerti per la produzione di aggregati riciclati</a:t>
            </a:r>
          </a:p>
        </p:txBody>
      </p:sp>
      <p:sp>
        <p:nvSpPr>
          <p:cNvPr id="45058" name="CasellaDiTesto 7">
            <a:extLst>
              <a:ext uri="{FF2B5EF4-FFF2-40B4-BE49-F238E27FC236}">
                <a16:creationId xmlns:a16="http://schemas.microsoft.com/office/drawing/2014/main" id="{7692E5F9-EC56-8689-6416-7F16AD3346B6}"/>
              </a:ext>
            </a:extLst>
          </p:cNvPr>
          <p:cNvSpPr txBox="1">
            <a:spLocks noChangeArrowheads="1"/>
          </p:cNvSpPr>
          <p:nvPr/>
        </p:nvSpPr>
        <p:spPr bwMode="auto">
          <a:xfrm>
            <a:off x="989509" y="80224"/>
            <a:ext cx="7164982" cy="461665"/>
          </a:xfrm>
          <a:prstGeom prst="rect">
            <a:avLst/>
          </a:prstGeom>
          <a:solidFill>
            <a:schemeClr val="accent5">
              <a:lumMod val="60000"/>
              <a:lumOff val="40000"/>
            </a:schemeClr>
          </a:solidFill>
          <a:ln w="9525">
            <a:solidFill>
              <a:srgbClr val="00B05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latin typeface="Arial" panose="020B0604020202020204" pitchFamily="34" charset="0"/>
              </a:rPr>
              <a:t>IMPIANTI DI RECUPERO DEI MATERIALI INERTI</a:t>
            </a:r>
          </a:p>
        </p:txBody>
      </p:sp>
      <p:sp>
        <p:nvSpPr>
          <p:cNvPr id="29" name="Text Box 2">
            <a:extLst>
              <a:ext uri="{FF2B5EF4-FFF2-40B4-BE49-F238E27FC236}">
                <a16:creationId xmlns:a16="http://schemas.microsoft.com/office/drawing/2014/main" id="{91382C12-4D23-4444-B124-846C8455A823}"/>
              </a:ext>
            </a:extLst>
          </p:cNvPr>
          <p:cNvSpPr txBox="1">
            <a:spLocks noChangeArrowheads="1"/>
          </p:cNvSpPr>
          <p:nvPr/>
        </p:nvSpPr>
        <p:spPr bwMode="auto">
          <a:xfrm>
            <a:off x="4211638" y="747713"/>
            <a:ext cx="4645025" cy="307975"/>
          </a:xfrm>
          <a:prstGeom prst="rect">
            <a:avLst/>
          </a:prstGeom>
          <a:solidFill>
            <a:schemeClr val="accent3">
              <a:lumMod val="85000"/>
            </a:schemeClr>
          </a:solidFill>
          <a:ln>
            <a:solidFill>
              <a:schemeClr val="tx2"/>
            </a:solid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it-IT" altLang="it-IT" sz="1400" dirty="0">
                <a:latin typeface="Arial" panose="020B0604020202020204" pitchFamily="34" charset="0"/>
                <a:cs typeface="Arial" panose="020B0604020202020204" pitchFamily="34" charset="0"/>
              </a:rPr>
              <a:t>CARATTERISTICHE SPECIFICHE DEGLI IMPIANTI</a:t>
            </a:r>
          </a:p>
        </p:txBody>
      </p:sp>
      <p:grpSp>
        <p:nvGrpSpPr>
          <p:cNvPr id="45060" name="Group 22">
            <a:extLst>
              <a:ext uri="{FF2B5EF4-FFF2-40B4-BE49-F238E27FC236}">
                <a16:creationId xmlns:a16="http://schemas.microsoft.com/office/drawing/2014/main" id="{FEB7D236-F4CC-D9AA-4B6B-7717706E38FA}"/>
              </a:ext>
            </a:extLst>
          </p:cNvPr>
          <p:cNvGrpSpPr>
            <a:grpSpLocks/>
          </p:cNvGrpSpPr>
          <p:nvPr/>
        </p:nvGrpSpPr>
        <p:grpSpPr bwMode="auto">
          <a:xfrm>
            <a:off x="468313" y="1717675"/>
            <a:ext cx="5046662" cy="2030413"/>
            <a:chOff x="13" y="381"/>
            <a:chExt cx="3603" cy="1812"/>
          </a:xfrm>
        </p:grpSpPr>
        <p:sp>
          <p:nvSpPr>
            <p:cNvPr id="34" name="Text Box 2">
              <a:extLst>
                <a:ext uri="{FF2B5EF4-FFF2-40B4-BE49-F238E27FC236}">
                  <a16:creationId xmlns:a16="http://schemas.microsoft.com/office/drawing/2014/main" id="{91EA9C99-88DA-0742-926D-94F5C5DF3368}"/>
                </a:ext>
              </a:extLst>
            </p:cNvPr>
            <p:cNvSpPr txBox="1">
              <a:spLocks noChangeArrowheads="1"/>
            </p:cNvSpPr>
            <p:nvPr/>
          </p:nvSpPr>
          <p:spPr bwMode="auto">
            <a:xfrm>
              <a:off x="13" y="938"/>
              <a:ext cx="1095" cy="742"/>
            </a:xfrm>
            <a:prstGeom prst="rect">
              <a:avLst/>
            </a:prstGeom>
            <a:solidFill>
              <a:schemeClr val="bg2">
                <a:lumMod val="40000"/>
                <a:lumOff val="60000"/>
              </a:schemeClr>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defRPr/>
              </a:pPr>
              <a:r>
                <a:rPr lang="it-IT" altLang="it-IT" sz="1600" b="0" dirty="0">
                  <a:latin typeface="Arial" panose="020B0604020202020204" pitchFamily="34" charset="0"/>
                  <a:cs typeface="Arial" panose="020B0604020202020204" pitchFamily="34" charset="0"/>
                </a:rPr>
                <a:t>Dotazioni impiantistiche minime</a:t>
              </a:r>
              <a:endParaRPr lang="en-GB" altLang="it-IT" sz="1600" b="0" dirty="0">
                <a:latin typeface="Arial" panose="020B0604020202020204" pitchFamily="34" charset="0"/>
                <a:cs typeface="Arial" panose="020B0604020202020204" pitchFamily="34" charset="0"/>
              </a:endParaRPr>
            </a:p>
          </p:txBody>
        </p:sp>
        <p:sp>
          <p:nvSpPr>
            <p:cNvPr id="45066" name="Text Box 2">
              <a:extLst>
                <a:ext uri="{FF2B5EF4-FFF2-40B4-BE49-F238E27FC236}">
                  <a16:creationId xmlns:a16="http://schemas.microsoft.com/office/drawing/2014/main" id="{702595CF-CAF8-6634-70AE-E44149DF18DC}"/>
                </a:ext>
              </a:extLst>
            </p:cNvPr>
            <p:cNvSpPr txBox="1">
              <a:spLocks noChangeArrowheads="1"/>
            </p:cNvSpPr>
            <p:nvPr/>
          </p:nvSpPr>
          <p:spPr bwMode="auto">
            <a:xfrm>
              <a:off x="1406" y="381"/>
              <a:ext cx="2210" cy="302"/>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Cernita manuale grossolana</a:t>
              </a:r>
              <a:endParaRPr lang="en-GB" altLang="it-IT" sz="1600" b="0">
                <a:latin typeface="Arial" panose="020B0604020202020204" pitchFamily="34" charset="0"/>
                <a:cs typeface="Arial" panose="020B0604020202020204" pitchFamily="34" charset="0"/>
              </a:endParaRPr>
            </a:p>
          </p:txBody>
        </p:sp>
        <p:sp>
          <p:nvSpPr>
            <p:cNvPr id="45067" name="Text Box 2">
              <a:extLst>
                <a:ext uri="{FF2B5EF4-FFF2-40B4-BE49-F238E27FC236}">
                  <a16:creationId xmlns:a16="http://schemas.microsoft.com/office/drawing/2014/main" id="{F76855D9-10DC-E5EE-130A-F6D525E875AE}"/>
                </a:ext>
              </a:extLst>
            </p:cNvPr>
            <p:cNvSpPr txBox="1">
              <a:spLocks noChangeArrowheads="1"/>
            </p:cNvSpPr>
            <p:nvPr/>
          </p:nvSpPr>
          <p:spPr bwMode="auto">
            <a:xfrm>
              <a:off x="1406" y="773"/>
              <a:ext cx="1234" cy="302"/>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Frantumazione</a:t>
              </a:r>
              <a:endParaRPr lang="en-GB" altLang="it-IT" sz="1600" b="0">
                <a:latin typeface="Arial" panose="020B0604020202020204" pitchFamily="34" charset="0"/>
                <a:cs typeface="Arial" panose="020B0604020202020204" pitchFamily="34" charset="0"/>
              </a:endParaRPr>
            </a:p>
          </p:txBody>
        </p:sp>
        <p:sp>
          <p:nvSpPr>
            <p:cNvPr id="45068" name="Text Box 2">
              <a:extLst>
                <a:ext uri="{FF2B5EF4-FFF2-40B4-BE49-F238E27FC236}">
                  <a16:creationId xmlns:a16="http://schemas.microsoft.com/office/drawing/2014/main" id="{890A1BDD-8966-39DA-3B03-A743271FBA9F}"/>
                </a:ext>
              </a:extLst>
            </p:cNvPr>
            <p:cNvSpPr txBox="1">
              <a:spLocks noChangeArrowheads="1"/>
            </p:cNvSpPr>
            <p:nvPr/>
          </p:nvSpPr>
          <p:spPr bwMode="auto">
            <a:xfrm>
              <a:off x="1406" y="1136"/>
              <a:ext cx="904" cy="302"/>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Vagliatura</a:t>
              </a:r>
              <a:endParaRPr lang="en-GB" altLang="it-IT" sz="1600" b="0">
                <a:latin typeface="Arial" panose="020B0604020202020204" pitchFamily="34" charset="0"/>
                <a:cs typeface="Arial" panose="020B0604020202020204" pitchFamily="34" charset="0"/>
              </a:endParaRPr>
            </a:p>
          </p:txBody>
        </p:sp>
        <p:sp>
          <p:nvSpPr>
            <p:cNvPr id="45069" name="Text Box 2">
              <a:extLst>
                <a:ext uri="{FF2B5EF4-FFF2-40B4-BE49-F238E27FC236}">
                  <a16:creationId xmlns:a16="http://schemas.microsoft.com/office/drawing/2014/main" id="{ADDE6C0B-439E-BB07-DA27-E59410D482BD}"/>
                </a:ext>
              </a:extLst>
            </p:cNvPr>
            <p:cNvSpPr txBox="1">
              <a:spLocks noChangeArrowheads="1"/>
            </p:cNvSpPr>
            <p:nvPr/>
          </p:nvSpPr>
          <p:spPr bwMode="auto">
            <a:xfrm>
              <a:off x="1406" y="1523"/>
              <a:ext cx="1234" cy="302"/>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Deferrizzazione</a:t>
              </a:r>
              <a:endParaRPr lang="en-GB" altLang="it-IT" sz="1600" b="0">
                <a:latin typeface="Arial" panose="020B0604020202020204" pitchFamily="34" charset="0"/>
                <a:cs typeface="Arial" panose="020B0604020202020204" pitchFamily="34" charset="0"/>
              </a:endParaRPr>
            </a:p>
          </p:txBody>
        </p:sp>
        <p:sp>
          <p:nvSpPr>
            <p:cNvPr id="45070" name="Text Box 2">
              <a:extLst>
                <a:ext uri="{FF2B5EF4-FFF2-40B4-BE49-F238E27FC236}">
                  <a16:creationId xmlns:a16="http://schemas.microsoft.com/office/drawing/2014/main" id="{70A31645-8561-5DA1-973F-A4D8B682CFE1}"/>
                </a:ext>
              </a:extLst>
            </p:cNvPr>
            <p:cNvSpPr txBox="1">
              <a:spLocks noChangeArrowheads="1"/>
            </p:cNvSpPr>
            <p:nvPr/>
          </p:nvSpPr>
          <p:spPr bwMode="auto">
            <a:xfrm>
              <a:off x="1402" y="1891"/>
              <a:ext cx="2156" cy="302"/>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Asportazione frazioni leggere</a:t>
              </a:r>
              <a:endParaRPr lang="en-GB" altLang="it-IT" sz="1600" b="0">
                <a:latin typeface="Arial" panose="020B0604020202020204" pitchFamily="34" charset="0"/>
                <a:cs typeface="Arial" panose="020B0604020202020204" pitchFamily="34" charset="0"/>
              </a:endParaRPr>
            </a:p>
          </p:txBody>
        </p:sp>
      </p:grpSp>
      <p:sp>
        <p:nvSpPr>
          <p:cNvPr id="45061" name="Text Box 2">
            <a:extLst>
              <a:ext uri="{FF2B5EF4-FFF2-40B4-BE49-F238E27FC236}">
                <a16:creationId xmlns:a16="http://schemas.microsoft.com/office/drawing/2014/main" id="{11CCB9BF-57BC-339B-A51E-B3CC92C5E4FE}"/>
              </a:ext>
            </a:extLst>
          </p:cNvPr>
          <p:cNvSpPr txBox="1">
            <a:spLocks noChangeArrowheads="1"/>
          </p:cNvSpPr>
          <p:nvPr/>
        </p:nvSpPr>
        <p:spPr bwMode="auto">
          <a:xfrm>
            <a:off x="4573588" y="4364038"/>
            <a:ext cx="3886200" cy="338137"/>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Incapsulamento dei nastri trasportatori</a:t>
            </a:r>
            <a:endParaRPr lang="en-GB" altLang="it-IT" sz="1600" b="0">
              <a:latin typeface="Arial" panose="020B0604020202020204" pitchFamily="34" charset="0"/>
              <a:cs typeface="Arial" panose="020B0604020202020204" pitchFamily="34" charset="0"/>
            </a:endParaRPr>
          </a:p>
        </p:txBody>
      </p:sp>
      <p:sp>
        <p:nvSpPr>
          <p:cNvPr id="16" name="Text Box 2">
            <a:extLst>
              <a:ext uri="{FF2B5EF4-FFF2-40B4-BE49-F238E27FC236}">
                <a16:creationId xmlns:a16="http://schemas.microsoft.com/office/drawing/2014/main" id="{E5D9BB0D-A80C-C647-B896-0F1A1A8724B9}"/>
              </a:ext>
            </a:extLst>
          </p:cNvPr>
          <p:cNvSpPr txBox="1">
            <a:spLocks noChangeArrowheads="1"/>
          </p:cNvSpPr>
          <p:nvPr/>
        </p:nvSpPr>
        <p:spPr bwMode="auto">
          <a:xfrm>
            <a:off x="2347913" y="4365625"/>
            <a:ext cx="1654175" cy="1076325"/>
          </a:xfrm>
          <a:prstGeom prst="rect">
            <a:avLst/>
          </a:prstGeom>
          <a:solidFill>
            <a:schemeClr val="bg2">
              <a:lumMod val="40000"/>
              <a:lumOff val="60000"/>
            </a:schemeClr>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defRPr/>
            </a:pPr>
            <a:r>
              <a:rPr lang="it-IT" altLang="it-IT" sz="1600" b="0" dirty="0">
                <a:latin typeface="Arial" panose="020B0604020202020204" pitchFamily="34" charset="0"/>
                <a:cs typeface="Arial" panose="020B0604020202020204" pitchFamily="34" charset="0"/>
              </a:rPr>
              <a:t>Dispositivi di contenimento delle emissioni polverulente</a:t>
            </a:r>
            <a:endParaRPr lang="en-GB" altLang="it-IT" sz="1600" b="0" dirty="0">
              <a:latin typeface="Arial" panose="020B0604020202020204" pitchFamily="34" charset="0"/>
              <a:cs typeface="Arial" panose="020B0604020202020204" pitchFamily="34" charset="0"/>
            </a:endParaRPr>
          </a:p>
        </p:txBody>
      </p:sp>
      <p:sp>
        <p:nvSpPr>
          <p:cNvPr id="45063" name="Text Box 2">
            <a:extLst>
              <a:ext uri="{FF2B5EF4-FFF2-40B4-BE49-F238E27FC236}">
                <a16:creationId xmlns:a16="http://schemas.microsoft.com/office/drawing/2014/main" id="{CBAD876E-35C4-D9A7-604C-BCD431E4312B}"/>
              </a:ext>
            </a:extLst>
          </p:cNvPr>
          <p:cNvSpPr txBox="1">
            <a:spLocks noChangeArrowheads="1"/>
          </p:cNvSpPr>
          <p:nvPr/>
        </p:nvSpPr>
        <p:spPr bwMode="auto">
          <a:xfrm>
            <a:off x="4572000" y="4802188"/>
            <a:ext cx="2286000" cy="338137"/>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Sistemi di aspirazione</a:t>
            </a:r>
            <a:endParaRPr lang="en-GB" altLang="it-IT" sz="1600" b="0">
              <a:latin typeface="Arial" panose="020B0604020202020204" pitchFamily="34" charset="0"/>
              <a:cs typeface="Arial" panose="020B0604020202020204" pitchFamily="34" charset="0"/>
            </a:endParaRPr>
          </a:p>
        </p:txBody>
      </p:sp>
      <p:sp>
        <p:nvSpPr>
          <p:cNvPr id="45064" name="Text Box 2">
            <a:extLst>
              <a:ext uri="{FF2B5EF4-FFF2-40B4-BE49-F238E27FC236}">
                <a16:creationId xmlns:a16="http://schemas.microsoft.com/office/drawing/2014/main" id="{2096BE6D-5429-FC26-C006-650666E09035}"/>
              </a:ext>
            </a:extLst>
          </p:cNvPr>
          <p:cNvSpPr txBox="1">
            <a:spLocks noChangeArrowheads="1"/>
          </p:cNvSpPr>
          <p:nvPr/>
        </p:nvSpPr>
        <p:spPr bwMode="auto">
          <a:xfrm>
            <a:off x="4572000" y="5240338"/>
            <a:ext cx="2447925" cy="338137"/>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Impianti di abbattimento</a:t>
            </a:r>
            <a:endParaRPr lang="en-GB" altLang="it-IT" sz="1600" b="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a:extLst>
              <a:ext uri="{FF2B5EF4-FFF2-40B4-BE49-F238E27FC236}">
                <a16:creationId xmlns:a16="http://schemas.microsoft.com/office/drawing/2014/main" id="{696B491E-1BD2-83E9-6B48-A2E275A23D8B}"/>
              </a:ext>
            </a:extLst>
          </p:cNvPr>
          <p:cNvSpPr txBox="1">
            <a:spLocks noChangeArrowheads="1"/>
          </p:cNvSpPr>
          <p:nvPr/>
        </p:nvSpPr>
        <p:spPr bwMode="auto">
          <a:xfrm>
            <a:off x="638175" y="188913"/>
            <a:ext cx="7605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2800" b="0">
                <a:latin typeface="Arial" panose="020B0604020202020204" pitchFamily="34" charset="0"/>
                <a:cs typeface="Arial" panose="020B0604020202020204" pitchFamily="34" charset="0"/>
              </a:rPr>
              <a:t>Due Documenti a Confronto</a:t>
            </a:r>
            <a:endParaRPr lang="en-GB" altLang="it-IT" sz="2800" b="0">
              <a:latin typeface="Arial" panose="020B0604020202020204" pitchFamily="34" charset="0"/>
              <a:cs typeface="Arial" panose="020B0604020202020204" pitchFamily="34" charset="0"/>
            </a:endParaRPr>
          </a:p>
        </p:txBody>
      </p:sp>
      <p:sp>
        <p:nvSpPr>
          <p:cNvPr id="17410" name="Text Box 2">
            <a:extLst>
              <a:ext uri="{FF2B5EF4-FFF2-40B4-BE49-F238E27FC236}">
                <a16:creationId xmlns:a16="http://schemas.microsoft.com/office/drawing/2014/main" id="{71E9E13A-77FE-FD2C-C58D-889DB3606BE4}"/>
              </a:ext>
            </a:extLst>
          </p:cNvPr>
          <p:cNvSpPr txBox="1">
            <a:spLocks noChangeArrowheads="1"/>
          </p:cNvSpPr>
          <p:nvPr/>
        </p:nvSpPr>
        <p:spPr bwMode="auto">
          <a:xfrm>
            <a:off x="290513" y="968375"/>
            <a:ext cx="4543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2400">
                <a:solidFill>
                  <a:srgbClr val="C00000"/>
                </a:solidFill>
              </a:rPr>
              <a:t>DUE DOCUMENTI DIVERSI</a:t>
            </a:r>
            <a:endParaRPr lang="en-GB" altLang="it-IT" sz="2400">
              <a:solidFill>
                <a:srgbClr val="C00000"/>
              </a:solidFill>
              <a:latin typeface="Tahoma" panose="020B0604030504040204" pitchFamily="34" charset="0"/>
            </a:endParaRPr>
          </a:p>
        </p:txBody>
      </p:sp>
      <p:sp>
        <p:nvSpPr>
          <p:cNvPr id="17411" name="Text Box 2">
            <a:extLst>
              <a:ext uri="{FF2B5EF4-FFF2-40B4-BE49-F238E27FC236}">
                <a16:creationId xmlns:a16="http://schemas.microsoft.com/office/drawing/2014/main" id="{63325F46-4B8D-4441-1837-1B14D707A9E8}"/>
              </a:ext>
            </a:extLst>
          </p:cNvPr>
          <p:cNvSpPr txBox="1">
            <a:spLocks noChangeArrowheads="1"/>
          </p:cNvSpPr>
          <p:nvPr/>
        </p:nvSpPr>
        <p:spPr bwMode="auto">
          <a:xfrm>
            <a:off x="317500" y="2468563"/>
            <a:ext cx="41830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800">
                <a:solidFill>
                  <a:srgbClr val="0070C0"/>
                </a:solidFill>
              </a:rPr>
              <a:t>D.G.R</a:t>
            </a:r>
            <a:r>
              <a:rPr lang="en-GB" altLang="it-IT" sz="1800">
                <a:solidFill>
                  <a:srgbClr val="0070C0"/>
                </a:solidFill>
              </a:rPr>
              <a:t>.  Lazio n° 34 del 26 </a:t>
            </a:r>
            <a:r>
              <a:rPr lang="it-IT" altLang="it-IT" sz="1800">
                <a:solidFill>
                  <a:srgbClr val="0070C0"/>
                </a:solidFill>
              </a:rPr>
              <a:t>gennaio</a:t>
            </a:r>
            <a:r>
              <a:rPr lang="en-GB" altLang="it-IT" sz="1800">
                <a:solidFill>
                  <a:srgbClr val="0070C0"/>
                </a:solidFill>
              </a:rPr>
              <a:t> 2</a:t>
            </a:r>
            <a:r>
              <a:rPr lang="it-IT" altLang="it-IT" sz="1800">
                <a:solidFill>
                  <a:srgbClr val="0070C0"/>
                </a:solidFill>
              </a:rPr>
              <a:t>012  Prime linee guida per la gestione della filiera di riciclaggio, recupero e smaltimento dei rifiuti inerti nella Regione Lazio </a:t>
            </a:r>
            <a:endParaRPr lang="en-GB" altLang="it-IT" sz="1800">
              <a:solidFill>
                <a:srgbClr val="0070C0"/>
              </a:solidFill>
              <a:latin typeface="Tahoma" panose="020B0604030504040204" pitchFamily="34" charset="0"/>
            </a:endParaRPr>
          </a:p>
        </p:txBody>
      </p:sp>
      <p:sp>
        <p:nvSpPr>
          <p:cNvPr id="17" name="Text Box 2">
            <a:extLst>
              <a:ext uri="{FF2B5EF4-FFF2-40B4-BE49-F238E27FC236}">
                <a16:creationId xmlns:a16="http://schemas.microsoft.com/office/drawing/2014/main" id="{50F08A00-6682-6F49-9371-1ED3B5626422}"/>
              </a:ext>
            </a:extLst>
          </p:cNvPr>
          <p:cNvSpPr txBox="1">
            <a:spLocks noChangeArrowheads="1"/>
          </p:cNvSpPr>
          <p:nvPr/>
        </p:nvSpPr>
        <p:spPr bwMode="auto">
          <a:xfrm>
            <a:off x="3479800" y="1444625"/>
            <a:ext cx="540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it-IT" altLang="it-IT" sz="2400" dirty="0">
                <a:solidFill>
                  <a:schemeClr val="accent1">
                    <a:lumMod val="75000"/>
                  </a:schemeClr>
                </a:solidFill>
              </a:rPr>
              <a:t>NATI IN MOMENTI DIFFERENTI</a:t>
            </a:r>
            <a:endParaRPr lang="en-GB" altLang="it-IT" sz="2400" dirty="0">
              <a:solidFill>
                <a:schemeClr val="accent1">
                  <a:lumMod val="75000"/>
                </a:schemeClr>
              </a:solidFill>
              <a:latin typeface="Tahoma" panose="020B0604030504040204" pitchFamily="34" charset="0"/>
            </a:endParaRPr>
          </a:p>
        </p:txBody>
      </p:sp>
      <p:sp>
        <p:nvSpPr>
          <p:cNvPr id="17413" name="Text Box 2">
            <a:extLst>
              <a:ext uri="{FF2B5EF4-FFF2-40B4-BE49-F238E27FC236}">
                <a16:creationId xmlns:a16="http://schemas.microsoft.com/office/drawing/2014/main" id="{C9FFF163-B6F9-3287-48F0-D16FC72F7722}"/>
              </a:ext>
            </a:extLst>
          </p:cNvPr>
          <p:cNvSpPr txBox="1">
            <a:spLocks noChangeArrowheads="1"/>
          </p:cNvSpPr>
          <p:nvPr/>
        </p:nvSpPr>
        <p:spPr bwMode="auto">
          <a:xfrm>
            <a:off x="4932363" y="3100388"/>
            <a:ext cx="3741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800">
                <a:solidFill>
                  <a:srgbClr val="FF0000"/>
                </a:solidFill>
              </a:rPr>
              <a:t>Linee Guida sulla GESTIONE DELLE “MACERIE” DERIVANTI DALLA DEMOLIZIONE DI EDIFICI PUBBLICI E PRIVATI</a:t>
            </a:r>
            <a:endParaRPr lang="en-GB" altLang="it-IT" sz="1800">
              <a:solidFill>
                <a:srgbClr val="FF0000"/>
              </a:solidFill>
              <a:latin typeface="Tahoma" panose="020B0604030504040204" pitchFamily="34" charset="0"/>
            </a:endParaRPr>
          </a:p>
        </p:txBody>
      </p:sp>
      <p:pic>
        <p:nvPicPr>
          <p:cNvPr id="17414" name="Immagine 4">
            <a:extLst>
              <a:ext uri="{FF2B5EF4-FFF2-40B4-BE49-F238E27FC236}">
                <a16:creationId xmlns:a16="http://schemas.microsoft.com/office/drawing/2014/main" id="{1019B644-52B0-D427-4931-641E6DEC1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775" y="4465638"/>
            <a:ext cx="143827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a:extLst>
              <a:ext uri="{FF2B5EF4-FFF2-40B4-BE49-F238E27FC236}">
                <a16:creationId xmlns:a16="http://schemas.microsoft.com/office/drawing/2014/main" id="{ED42742D-8217-35C0-F81B-54A5CB478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613" y="1760538"/>
            <a:ext cx="11112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Immagine 6">
            <a:extLst>
              <a:ext uri="{FF2B5EF4-FFF2-40B4-BE49-F238E27FC236}">
                <a16:creationId xmlns:a16="http://schemas.microsoft.com/office/drawing/2014/main" id="{FBDA8A86-A7B4-1231-312C-FC615C901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6425" y="2125663"/>
            <a:ext cx="18256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Immagine 2">
            <a:extLst>
              <a:ext uri="{FF2B5EF4-FFF2-40B4-BE49-F238E27FC236}">
                <a16:creationId xmlns:a16="http://schemas.microsoft.com/office/drawing/2014/main" id="{4AC7CB1A-170C-47B3-77B4-0B7D64EB6E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0" y="4302125"/>
            <a:ext cx="158432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2">
            <a:extLst>
              <a:ext uri="{FF2B5EF4-FFF2-40B4-BE49-F238E27FC236}">
                <a16:creationId xmlns:a16="http://schemas.microsoft.com/office/drawing/2014/main" id="{91382C12-4D23-4444-B124-846C8455A823}"/>
              </a:ext>
            </a:extLst>
          </p:cNvPr>
          <p:cNvSpPr txBox="1">
            <a:spLocks noChangeArrowheads="1"/>
          </p:cNvSpPr>
          <p:nvPr/>
        </p:nvSpPr>
        <p:spPr bwMode="auto">
          <a:xfrm>
            <a:off x="4211638" y="747713"/>
            <a:ext cx="4645025" cy="307975"/>
          </a:xfrm>
          <a:prstGeom prst="rect">
            <a:avLst/>
          </a:prstGeom>
          <a:solidFill>
            <a:schemeClr val="accent3">
              <a:lumMod val="85000"/>
            </a:schemeClr>
          </a:solidFill>
          <a:ln>
            <a:solidFill>
              <a:schemeClr val="tx2"/>
            </a:solid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it-IT" altLang="it-IT" sz="1400" dirty="0">
                <a:latin typeface="Arial" panose="020B0604020202020204" pitchFamily="34" charset="0"/>
                <a:cs typeface="Arial" panose="020B0604020202020204" pitchFamily="34" charset="0"/>
              </a:rPr>
              <a:t>CARATTERISTICHE SPECIFICHE DEGLI IMPIANTI</a:t>
            </a:r>
          </a:p>
        </p:txBody>
      </p:sp>
      <p:grpSp>
        <p:nvGrpSpPr>
          <p:cNvPr id="44035" name="Group 22">
            <a:extLst>
              <a:ext uri="{FF2B5EF4-FFF2-40B4-BE49-F238E27FC236}">
                <a16:creationId xmlns:a16="http://schemas.microsoft.com/office/drawing/2014/main" id="{E0102722-65B4-4359-8450-CE07AD719812}"/>
              </a:ext>
            </a:extLst>
          </p:cNvPr>
          <p:cNvGrpSpPr>
            <a:grpSpLocks/>
          </p:cNvGrpSpPr>
          <p:nvPr/>
        </p:nvGrpSpPr>
        <p:grpSpPr bwMode="auto">
          <a:xfrm>
            <a:off x="674688" y="1735138"/>
            <a:ext cx="7778750" cy="1903412"/>
            <a:chOff x="13" y="326"/>
            <a:chExt cx="3664" cy="1699"/>
          </a:xfrm>
        </p:grpSpPr>
        <p:sp>
          <p:nvSpPr>
            <p:cNvPr id="34" name="Text Box 2">
              <a:extLst>
                <a:ext uri="{FF2B5EF4-FFF2-40B4-BE49-F238E27FC236}">
                  <a16:creationId xmlns:a16="http://schemas.microsoft.com/office/drawing/2014/main" id="{91EA9C99-88DA-0742-926D-94F5C5DF3368}"/>
                </a:ext>
              </a:extLst>
            </p:cNvPr>
            <p:cNvSpPr txBox="1">
              <a:spLocks noChangeArrowheads="1"/>
            </p:cNvSpPr>
            <p:nvPr/>
          </p:nvSpPr>
          <p:spPr bwMode="auto">
            <a:xfrm>
              <a:off x="13" y="938"/>
              <a:ext cx="686" cy="743"/>
            </a:xfrm>
            <a:prstGeom prst="rect">
              <a:avLst/>
            </a:prstGeom>
            <a:solidFill>
              <a:schemeClr val="bg2">
                <a:lumMod val="40000"/>
                <a:lumOff val="60000"/>
              </a:schemeClr>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defRPr/>
              </a:pPr>
              <a:r>
                <a:rPr lang="it-IT" altLang="it-IT" sz="1600" b="0" dirty="0">
                  <a:latin typeface="Arial" panose="020B0604020202020204" pitchFamily="34" charset="0"/>
                  <a:cs typeface="Arial" panose="020B0604020202020204" pitchFamily="34" charset="0"/>
                </a:rPr>
                <a:t>Dotazioni impiantistiche minime</a:t>
              </a:r>
              <a:endParaRPr lang="en-GB" altLang="it-IT" sz="1600" b="0" dirty="0">
                <a:latin typeface="Arial" panose="020B0604020202020204" pitchFamily="34" charset="0"/>
                <a:cs typeface="Arial" panose="020B0604020202020204" pitchFamily="34" charset="0"/>
              </a:endParaRPr>
            </a:p>
          </p:txBody>
        </p:sp>
        <p:sp>
          <p:nvSpPr>
            <p:cNvPr id="44050" name="Text Box 2">
              <a:extLst>
                <a:ext uri="{FF2B5EF4-FFF2-40B4-BE49-F238E27FC236}">
                  <a16:creationId xmlns:a16="http://schemas.microsoft.com/office/drawing/2014/main" id="{DCA29678-6ECF-873D-BD46-E1C9983C8C7D}"/>
                </a:ext>
              </a:extLst>
            </p:cNvPr>
            <p:cNvSpPr txBox="1">
              <a:spLocks noChangeArrowheads="1"/>
            </p:cNvSpPr>
            <p:nvPr/>
          </p:nvSpPr>
          <p:spPr bwMode="auto">
            <a:xfrm>
              <a:off x="849" y="350"/>
              <a:ext cx="904" cy="302"/>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Riciclaggio a Caldo</a:t>
              </a:r>
              <a:endParaRPr lang="en-GB" altLang="it-IT" sz="1600" b="0">
                <a:latin typeface="Arial" panose="020B0604020202020204" pitchFamily="34" charset="0"/>
                <a:cs typeface="Arial" panose="020B0604020202020204" pitchFamily="34" charset="0"/>
              </a:endParaRPr>
            </a:p>
          </p:txBody>
        </p:sp>
        <p:sp>
          <p:nvSpPr>
            <p:cNvPr id="44051" name="Text Box 2">
              <a:extLst>
                <a:ext uri="{FF2B5EF4-FFF2-40B4-BE49-F238E27FC236}">
                  <a16:creationId xmlns:a16="http://schemas.microsoft.com/office/drawing/2014/main" id="{8D9C091F-0D74-178C-5E6F-59C3668B53E5}"/>
                </a:ext>
              </a:extLst>
            </p:cNvPr>
            <p:cNvSpPr txBox="1">
              <a:spLocks noChangeArrowheads="1"/>
            </p:cNvSpPr>
            <p:nvPr/>
          </p:nvSpPr>
          <p:spPr bwMode="auto">
            <a:xfrm>
              <a:off x="1944" y="326"/>
              <a:ext cx="1733" cy="247"/>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200" b="0">
                  <a:latin typeface="Arial" panose="020B0604020202020204" pitchFamily="34" charset="0"/>
                  <a:cs typeface="Arial" panose="020B0604020202020204" pitchFamily="34" charset="0"/>
                </a:rPr>
                <a:t>Sezione di predosaggio e alimentazione aggregati</a:t>
              </a:r>
              <a:endParaRPr lang="en-GB" altLang="it-IT" sz="1200" b="0">
                <a:latin typeface="Arial" panose="020B0604020202020204" pitchFamily="34" charset="0"/>
                <a:cs typeface="Arial" panose="020B0604020202020204" pitchFamily="34" charset="0"/>
              </a:endParaRPr>
            </a:p>
          </p:txBody>
        </p:sp>
        <p:sp>
          <p:nvSpPr>
            <p:cNvPr id="44052" name="Text Box 2">
              <a:extLst>
                <a:ext uri="{FF2B5EF4-FFF2-40B4-BE49-F238E27FC236}">
                  <a16:creationId xmlns:a16="http://schemas.microsoft.com/office/drawing/2014/main" id="{B66C7DA4-0BC0-1C8C-A6FA-1C4E6B239997}"/>
                </a:ext>
              </a:extLst>
            </p:cNvPr>
            <p:cNvSpPr txBox="1">
              <a:spLocks noChangeArrowheads="1"/>
            </p:cNvSpPr>
            <p:nvPr/>
          </p:nvSpPr>
          <p:spPr bwMode="auto">
            <a:xfrm>
              <a:off x="874" y="1723"/>
              <a:ext cx="975" cy="302"/>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a:latin typeface="Arial" panose="020B0604020202020204" pitchFamily="34" charset="0"/>
                  <a:cs typeface="Arial" panose="020B0604020202020204" pitchFamily="34" charset="0"/>
                </a:rPr>
                <a:t>Riciclaggio a Freddo</a:t>
              </a:r>
              <a:endParaRPr lang="en-GB" altLang="it-IT" sz="1600" b="0">
                <a:latin typeface="Arial" panose="020B0604020202020204" pitchFamily="34" charset="0"/>
                <a:cs typeface="Arial" panose="020B0604020202020204" pitchFamily="34" charset="0"/>
              </a:endParaRPr>
            </a:p>
          </p:txBody>
        </p:sp>
      </p:grpSp>
      <p:sp>
        <p:nvSpPr>
          <p:cNvPr id="44036" name="Text Box 2">
            <a:extLst>
              <a:ext uri="{FF2B5EF4-FFF2-40B4-BE49-F238E27FC236}">
                <a16:creationId xmlns:a16="http://schemas.microsoft.com/office/drawing/2014/main" id="{4C24EF5C-C783-DEEC-09B7-A56CCF40531F}"/>
              </a:ext>
            </a:extLst>
          </p:cNvPr>
          <p:cNvSpPr txBox="1">
            <a:spLocks noChangeArrowheads="1"/>
          </p:cNvSpPr>
          <p:nvPr/>
        </p:nvSpPr>
        <p:spPr bwMode="auto">
          <a:xfrm>
            <a:off x="3349625" y="4956175"/>
            <a:ext cx="2886075" cy="276999"/>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200" b="0">
                <a:latin typeface="Arial" panose="020B0604020202020204" pitchFamily="34" charset="0"/>
                <a:cs typeface="Arial" panose="020B0604020202020204" pitchFamily="34" charset="0"/>
              </a:rPr>
              <a:t>Incapsulamento dei nastri trasportatori</a:t>
            </a:r>
            <a:endParaRPr lang="en-GB" altLang="it-IT" sz="1200" b="0">
              <a:latin typeface="Arial" panose="020B0604020202020204" pitchFamily="34" charset="0"/>
              <a:cs typeface="Arial" panose="020B0604020202020204" pitchFamily="34" charset="0"/>
            </a:endParaRPr>
          </a:p>
        </p:txBody>
      </p:sp>
      <p:sp>
        <p:nvSpPr>
          <p:cNvPr id="16" name="Text Box 2">
            <a:extLst>
              <a:ext uri="{FF2B5EF4-FFF2-40B4-BE49-F238E27FC236}">
                <a16:creationId xmlns:a16="http://schemas.microsoft.com/office/drawing/2014/main" id="{E5D9BB0D-A80C-C647-B896-0F1A1A8724B9}"/>
              </a:ext>
            </a:extLst>
          </p:cNvPr>
          <p:cNvSpPr txBox="1">
            <a:spLocks noChangeArrowheads="1"/>
          </p:cNvSpPr>
          <p:nvPr/>
        </p:nvSpPr>
        <p:spPr bwMode="auto">
          <a:xfrm>
            <a:off x="900113" y="4968875"/>
            <a:ext cx="1654175" cy="830263"/>
          </a:xfrm>
          <a:prstGeom prst="rect">
            <a:avLst/>
          </a:prstGeom>
          <a:solidFill>
            <a:schemeClr val="bg2">
              <a:lumMod val="40000"/>
              <a:lumOff val="60000"/>
            </a:schemeClr>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defRPr/>
            </a:pPr>
            <a:r>
              <a:rPr lang="it-IT" altLang="it-IT" sz="1600" b="0" dirty="0">
                <a:latin typeface="Arial" panose="020B0604020202020204" pitchFamily="34" charset="0"/>
                <a:cs typeface="Arial" panose="020B0604020202020204" pitchFamily="34" charset="0"/>
              </a:rPr>
              <a:t>Dispositivi di contenimento delle emissioni</a:t>
            </a:r>
            <a:endParaRPr lang="en-GB" altLang="it-IT" sz="1600" b="0" dirty="0">
              <a:latin typeface="Arial" panose="020B0604020202020204" pitchFamily="34" charset="0"/>
              <a:cs typeface="Arial" panose="020B0604020202020204" pitchFamily="34" charset="0"/>
            </a:endParaRPr>
          </a:p>
        </p:txBody>
      </p:sp>
      <p:sp>
        <p:nvSpPr>
          <p:cNvPr id="44038" name="Text Box 2">
            <a:extLst>
              <a:ext uri="{FF2B5EF4-FFF2-40B4-BE49-F238E27FC236}">
                <a16:creationId xmlns:a16="http://schemas.microsoft.com/office/drawing/2014/main" id="{320A2834-3842-DBAB-8745-566C50BA0B0B}"/>
              </a:ext>
            </a:extLst>
          </p:cNvPr>
          <p:cNvSpPr txBox="1">
            <a:spLocks noChangeArrowheads="1"/>
          </p:cNvSpPr>
          <p:nvPr/>
        </p:nvSpPr>
        <p:spPr bwMode="auto">
          <a:xfrm>
            <a:off x="3348038" y="5394325"/>
            <a:ext cx="1800026" cy="276999"/>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200" b="0">
                <a:latin typeface="Arial" panose="020B0604020202020204" pitchFamily="34" charset="0"/>
                <a:cs typeface="Arial" panose="020B0604020202020204" pitchFamily="34" charset="0"/>
              </a:rPr>
              <a:t>Sistemi di aspirazione</a:t>
            </a:r>
            <a:endParaRPr lang="en-GB" altLang="it-IT" sz="1200" b="0">
              <a:latin typeface="Arial" panose="020B0604020202020204" pitchFamily="34" charset="0"/>
              <a:cs typeface="Arial" panose="020B0604020202020204" pitchFamily="34" charset="0"/>
            </a:endParaRPr>
          </a:p>
        </p:txBody>
      </p:sp>
      <p:sp>
        <p:nvSpPr>
          <p:cNvPr id="44039" name="Text Box 2">
            <a:extLst>
              <a:ext uri="{FF2B5EF4-FFF2-40B4-BE49-F238E27FC236}">
                <a16:creationId xmlns:a16="http://schemas.microsoft.com/office/drawing/2014/main" id="{45BD8C8D-6414-B92C-F25B-9BF0D54EB844}"/>
              </a:ext>
            </a:extLst>
          </p:cNvPr>
          <p:cNvSpPr txBox="1">
            <a:spLocks noChangeArrowheads="1"/>
          </p:cNvSpPr>
          <p:nvPr/>
        </p:nvSpPr>
        <p:spPr bwMode="auto">
          <a:xfrm>
            <a:off x="3348039" y="5832475"/>
            <a:ext cx="2592114" cy="276999"/>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200" b="0" dirty="0">
                <a:latin typeface="Arial" panose="020B0604020202020204" pitchFamily="34" charset="0"/>
                <a:cs typeface="Arial" panose="020B0604020202020204" pitchFamily="34" charset="0"/>
              </a:rPr>
              <a:t>Impianti di abbattimento emissioni</a:t>
            </a:r>
            <a:endParaRPr lang="en-GB" altLang="it-IT" sz="1200" b="0" dirty="0">
              <a:latin typeface="Arial" panose="020B0604020202020204" pitchFamily="34" charset="0"/>
              <a:cs typeface="Arial" panose="020B0604020202020204" pitchFamily="34" charset="0"/>
            </a:endParaRPr>
          </a:p>
        </p:txBody>
      </p:sp>
      <p:sp>
        <p:nvSpPr>
          <p:cNvPr id="44040" name="Rettangolo con angoli arrotondati 18">
            <a:extLst>
              <a:ext uri="{FF2B5EF4-FFF2-40B4-BE49-F238E27FC236}">
                <a16:creationId xmlns:a16="http://schemas.microsoft.com/office/drawing/2014/main" id="{0D43187A-7B8C-8C6B-B81D-E12CEC50C544}"/>
              </a:ext>
            </a:extLst>
          </p:cNvPr>
          <p:cNvSpPr>
            <a:spLocks noChangeArrowheads="1"/>
          </p:cNvSpPr>
          <p:nvPr/>
        </p:nvSpPr>
        <p:spPr bwMode="auto">
          <a:xfrm>
            <a:off x="306388" y="930275"/>
            <a:ext cx="3095625" cy="578882"/>
          </a:xfrm>
          <a:prstGeom prst="roundRect">
            <a:avLst>
              <a:gd name="adj" fmla="val 16667"/>
            </a:avLst>
          </a:prstGeom>
          <a:solidFill>
            <a:srgbClr val="FFC000"/>
          </a:solidFill>
          <a:ln w="9525" algn="ctr">
            <a:solidFill>
              <a:srgbClr val="00B050"/>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400" dirty="0">
                <a:latin typeface="Arial" panose="020B0604020202020204" pitchFamily="34" charset="0"/>
                <a:ea typeface="Times New Roman" panose="02020603050405020304" pitchFamily="18" charset="0"/>
                <a:cs typeface="Arial" panose="020B0604020202020204" pitchFamily="34" charset="0"/>
              </a:rPr>
              <a:t>Impianti di riciclaggio di rifiuti da conglomerati bituminosi</a:t>
            </a:r>
          </a:p>
        </p:txBody>
      </p:sp>
      <p:sp>
        <p:nvSpPr>
          <p:cNvPr id="44041" name="Text Box 2">
            <a:extLst>
              <a:ext uri="{FF2B5EF4-FFF2-40B4-BE49-F238E27FC236}">
                <a16:creationId xmlns:a16="http://schemas.microsoft.com/office/drawing/2014/main" id="{022809B8-C2EF-7CBB-381D-F328C65EDF33}"/>
              </a:ext>
            </a:extLst>
          </p:cNvPr>
          <p:cNvSpPr txBox="1">
            <a:spLocks noChangeArrowheads="1"/>
          </p:cNvSpPr>
          <p:nvPr/>
        </p:nvSpPr>
        <p:spPr bwMode="auto">
          <a:xfrm>
            <a:off x="4775200" y="2092325"/>
            <a:ext cx="2886075" cy="277813"/>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200" b="0">
                <a:latin typeface="Arial" panose="020B0604020202020204" pitchFamily="34" charset="0"/>
                <a:cs typeface="Arial" panose="020B0604020202020204" pitchFamily="34" charset="0"/>
              </a:rPr>
              <a:t>Forno di riscaldamento ed essiccazione</a:t>
            </a:r>
            <a:endParaRPr lang="en-GB" altLang="it-IT" sz="1200" b="0">
              <a:latin typeface="Arial" panose="020B0604020202020204" pitchFamily="34" charset="0"/>
              <a:cs typeface="Arial" panose="020B0604020202020204" pitchFamily="34" charset="0"/>
            </a:endParaRPr>
          </a:p>
        </p:txBody>
      </p:sp>
      <p:sp>
        <p:nvSpPr>
          <p:cNvPr id="44042" name="Text Box 2">
            <a:extLst>
              <a:ext uri="{FF2B5EF4-FFF2-40B4-BE49-F238E27FC236}">
                <a16:creationId xmlns:a16="http://schemas.microsoft.com/office/drawing/2014/main" id="{D2AD27BC-DE1E-D6E7-2A53-DBA7F324F7B8}"/>
              </a:ext>
            </a:extLst>
          </p:cNvPr>
          <p:cNvSpPr txBox="1">
            <a:spLocks noChangeArrowheads="1"/>
          </p:cNvSpPr>
          <p:nvPr/>
        </p:nvSpPr>
        <p:spPr bwMode="auto">
          <a:xfrm>
            <a:off x="4781550" y="2451100"/>
            <a:ext cx="4075113" cy="276225"/>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200" b="0">
                <a:latin typeface="Arial" panose="020B0604020202020204" pitchFamily="34" charset="0"/>
                <a:cs typeface="Arial" panose="020B0604020202020204" pitchFamily="34" charset="0"/>
              </a:rPr>
              <a:t>Riclassificazione granulometrica  e stoccaggio dei caldi</a:t>
            </a:r>
            <a:endParaRPr lang="en-GB" altLang="it-IT" sz="1200" b="0">
              <a:latin typeface="Arial" panose="020B0604020202020204" pitchFamily="34" charset="0"/>
              <a:cs typeface="Arial" panose="020B0604020202020204" pitchFamily="34" charset="0"/>
            </a:endParaRPr>
          </a:p>
        </p:txBody>
      </p:sp>
      <p:sp>
        <p:nvSpPr>
          <p:cNvPr id="44043" name="Text Box 2">
            <a:extLst>
              <a:ext uri="{FF2B5EF4-FFF2-40B4-BE49-F238E27FC236}">
                <a16:creationId xmlns:a16="http://schemas.microsoft.com/office/drawing/2014/main" id="{B6B26406-0194-911E-8AF7-E747033C4AE3}"/>
              </a:ext>
            </a:extLst>
          </p:cNvPr>
          <p:cNvSpPr txBox="1">
            <a:spLocks noChangeArrowheads="1"/>
          </p:cNvSpPr>
          <p:nvPr/>
        </p:nvSpPr>
        <p:spPr bwMode="auto">
          <a:xfrm>
            <a:off x="4775200" y="2805113"/>
            <a:ext cx="3101975" cy="276225"/>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200" b="0">
                <a:latin typeface="Arial" panose="020B0604020202020204" pitchFamily="34" charset="0"/>
                <a:cs typeface="Arial" panose="020B0604020202020204" pitchFamily="34" charset="0"/>
              </a:rPr>
              <a:t>Dosaggio e mescolamento dei componenti</a:t>
            </a:r>
            <a:endParaRPr lang="en-GB" altLang="it-IT" sz="1200" b="0">
              <a:latin typeface="Arial" panose="020B0604020202020204" pitchFamily="34" charset="0"/>
              <a:cs typeface="Arial" panose="020B0604020202020204" pitchFamily="34" charset="0"/>
            </a:endParaRPr>
          </a:p>
        </p:txBody>
      </p:sp>
      <p:sp>
        <p:nvSpPr>
          <p:cNvPr id="2" name="Esagono orizzontale 1">
            <a:extLst>
              <a:ext uri="{FF2B5EF4-FFF2-40B4-BE49-F238E27FC236}">
                <a16:creationId xmlns:a16="http://schemas.microsoft.com/office/drawing/2014/main" id="{6876CD7C-EE3B-864A-AD6F-F0E4F0F3EEAE}"/>
              </a:ext>
            </a:extLst>
          </p:cNvPr>
          <p:cNvSpPr/>
          <p:nvPr/>
        </p:nvSpPr>
        <p:spPr bwMode="auto">
          <a:xfrm>
            <a:off x="2747963" y="2176463"/>
            <a:ext cx="1309687" cy="604837"/>
          </a:xfrm>
          <a:prstGeom prst="hexagon">
            <a:avLst/>
          </a:prstGeom>
          <a:solidFill>
            <a:schemeClr val="accent1">
              <a:lumMod val="20000"/>
              <a:lumOff val="80000"/>
            </a:schemeClr>
          </a:solidFill>
          <a:ln w="9525" cap="flat" cmpd="sng" algn="ctr">
            <a:solidFill>
              <a:srgbClr val="00B0F0"/>
            </a:solidFill>
            <a:prstDash val="solid"/>
            <a:round/>
            <a:headEnd type="none" w="med" len="med"/>
            <a:tailEnd type="none" w="med" len="med"/>
          </a:ln>
          <a:effectLst/>
        </p:spPr>
        <p:txBody>
          <a:bodyPr>
            <a:spAutoFit/>
          </a:bodyPr>
          <a:lstStyle/>
          <a:p>
            <a:pPr algn="ctr">
              <a:spcBef>
                <a:spcPct val="50000"/>
              </a:spcBef>
              <a:defRPr/>
            </a:pPr>
            <a:r>
              <a:rPr lang="it-IT" sz="1200" dirty="0">
                <a:latin typeface="Arial" charset="0"/>
              </a:rPr>
              <a:t>25-35% di fresato</a:t>
            </a:r>
          </a:p>
        </p:txBody>
      </p:sp>
      <p:sp>
        <p:nvSpPr>
          <p:cNvPr id="24" name="Esagono orizzontale 23">
            <a:extLst>
              <a:ext uri="{FF2B5EF4-FFF2-40B4-BE49-F238E27FC236}">
                <a16:creationId xmlns:a16="http://schemas.microsoft.com/office/drawing/2014/main" id="{6876CD7C-EE3B-864A-AD6F-F0E4F0F3EEAE}"/>
              </a:ext>
            </a:extLst>
          </p:cNvPr>
          <p:cNvSpPr/>
          <p:nvPr/>
        </p:nvSpPr>
        <p:spPr bwMode="auto">
          <a:xfrm>
            <a:off x="2754313" y="3775075"/>
            <a:ext cx="1309687" cy="604838"/>
          </a:xfrm>
          <a:prstGeom prst="hexagon">
            <a:avLst/>
          </a:prstGeom>
          <a:solidFill>
            <a:schemeClr val="accent1">
              <a:lumMod val="20000"/>
              <a:lumOff val="80000"/>
            </a:schemeClr>
          </a:solidFill>
          <a:ln w="9525" cap="flat" cmpd="sng" algn="ctr">
            <a:solidFill>
              <a:srgbClr val="00B0F0"/>
            </a:solidFill>
            <a:prstDash val="solid"/>
            <a:round/>
            <a:headEnd type="none" w="med" len="med"/>
            <a:tailEnd type="none" w="med" len="med"/>
          </a:ln>
          <a:effectLst/>
        </p:spPr>
        <p:txBody>
          <a:bodyPr>
            <a:spAutoFit/>
          </a:bodyPr>
          <a:lstStyle>
            <a:defPPr>
              <a:defRPr lang="it-IT"/>
            </a:defPPr>
            <a:lvl1pPr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5pPr>
            <a:lvl6pPr marL="2286000" algn="l" defTabSz="914400" rtl="0" eaLnBrk="1" latinLnBrk="0" hangingPunct="1">
              <a:defRPr sz="2800" b="1" kern="1200">
                <a:solidFill>
                  <a:schemeClr val="tx1"/>
                </a:solidFill>
                <a:latin typeface="Arial" panose="020B0604020202020204" pitchFamily="34" charset="0"/>
                <a:ea typeface="+mn-ea"/>
                <a:cs typeface="+mn-cs"/>
              </a:defRPr>
            </a:lvl6pPr>
            <a:lvl7pPr marL="2743200" algn="l" defTabSz="914400" rtl="0" eaLnBrk="1" latinLnBrk="0" hangingPunct="1">
              <a:defRPr sz="2800" b="1" kern="1200">
                <a:solidFill>
                  <a:schemeClr val="tx1"/>
                </a:solidFill>
                <a:latin typeface="Arial" panose="020B0604020202020204" pitchFamily="34" charset="0"/>
                <a:ea typeface="+mn-ea"/>
                <a:cs typeface="+mn-cs"/>
              </a:defRPr>
            </a:lvl7pPr>
            <a:lvl8pPr marL="3200400" algn="l" defTabSz="914400" rtl="0" eaLnBrk="1" latinLnBrk="0" hangingPunct="1">
              <a:defRPr sz="2800" b="1" kern="1200">
                <a:solidFill>
                  <a:schemeClr val="tx1"/>
                </a:solidFill>
                <a:latin typeface="Arial" panose="020B0604020202020204" pitchFamily="34" charset="0"/>
                <a:ea typeface="+mn-ea"/>
                <a:cs typeface="+mn-cs"/>
              </a:defRPr>
            </a:lvl8pPr>
            <a:lvl9pPr marL="3657600" algn="l" defTabSz="914400" rtl="0" eaLnBrk="1" latinLnBrk="0" hangingPunct="1">
              <a:defRPr sz="2800" b="1" kern="1200">
                <a:solidFill>
                  <a:schemeClr val="tx1"/>
                </a:solidFill>
                <a:latin typeface="Arial" panose="020B0604020202020204" pitchFamily="34" charset="0"/>
                <a:ea typeface="+mn-ea"/>
                <a:cs typeface="+mn-cs"/>
              </a:defRPr>
            </a:lvl9pPr>
          </a:lstStyle>
          <a:p>
            <a:pPr algn="ctr">
              <a:spcBef>
                <a:spcPct val="50000"/>
              </a:spcBef>
              <a:defRPr/>
            </a:pPr>
            <a:r>
              <a:rPr lang="it-IT" sz="1200" dirty="0">
                <a:latin typeface="Arial" charset="0"/>
              </a:rPr>
              <a:t>70-90% di fresato</a:t>
            </a:r>
          </a:p>
        </p:txBody>
      </p:sp>
      <p:sp>
        <p:nvSpPr>
          <p:cNvPr id="44046" name="Text Box 2">
            <a:extLst>
              <a:ext uri="{FF2B5EF4-FFF2-40B4-BE49-F238E27FC236}">
                <a16:creationId xmlns:a16="http://schemas.microsoft.com/office/drawing/2014/main" id="{7A61D7FB-E5A3-E5D6-B09D-098829C69481}"/>
              </a:ext>
            </a:extLst>
          </p:cNvPr>
          <p:cNvSpPr txBox="1">
            <a:spLocks noChangeArrowheads="1"/>
          </p:cNvSpPr>
          <p:nvPr/>
        </p:nvSpPr>
        <p:spPr bwMode="auto">
          <a:xfrm>
            <a:off x="4781550" y="3300413"/>
            <a:ext cx="3103563" cy="276225"/>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200" b="0">
                <a:latin typeface="Arial" panose="020B0604020202020204" pitchFamily="34" charset="0"/>
                <a:cs typeface="Arial" panose="020B0604020202020204" pitchFamily="34" charset="0"/>
              </a:rPr>
              <a:t>Sistema di fresatura e raccolta del fresato</a:t>
            </a:r>
            <a:endParaRPr lang="en-GB" altLang="it-IT" sz="1200" b="0">
              <a:latin typeface="Arial" panose="020B0604020202020204" pitchFamily="34" charset="0"/>
              <a:cs typeface="Arial" panose="020B0604020202020204" pitchFamily="34" charset="0"/>
            </a:endParaRPr>
          </a:p>
        </p:txBody>
      </p:sp>
      <p:sp>
        <p:nvSpPr>
          <p:cNvPr id="44047" name="Text Box 2">
            <a:extLst>
              <a:ext uri="{FF2B5EF4-FFF2-40B4-BE49-F238E27FC236}">
                <a16:creationId xmlns:a16="http://schemas.microsoft.com/office/drawing/2014/main" id="{29172696-E624-8747-A018-0904790801B8}"/>
              </a:ext>
            </a:extLst>
          </p:cNvPr>
          <p:cNvSpPr txBox="1">
            <a:spLocks noChangeArrowheads="1"/>
          </p:cNvSpPr>
          <p:nvPr/>
        </p:nvSpPr>
        <p:spPr bwMode="auto">
          <a:xfrm>
            <a:off x="4775200" y="4183063"/>
            <a:ext cx="2101850" cy="276225"/>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200" b="0">
                <a:latin typeface="Arial" panose="020B0604020202020204" pitchFamily="34" charset="0"/>
                <a:cs typeface="Arial" panose="020B0604020202020204" pitchFamily="34" charset="0"/>
              </a:rPr>
              <a:t>Spandimento e costipazione</a:t>
            </a:r>
            <a:endParaRPr lang="en-GB" altLang="it-IT" sz="1200" b="0">
              <a:latin typeface="Arial" panose="020B0604020202020204" pitchFamily="34" charset="0"/>
              <a:cs typeface="Arial" panose="020B0604020202020204" pitchFamily="34" charset="0"/>
            </a:endParaRPr>
          </a:p>
        </p:txBody>
      </p:sp>
      <p:sp>
        <p:nvSpPr>
          <p:cNvPr id="44048" name="Text Box 2">
            <a:extLst>
              <a:ext uri="{FF2B5EF4-FFF2-40B4-BE49-F238E27FC236}">
                <a16:creationId xmlns:a16="http://schemas.microsoft.com/office/drawing/2014/main" id="{A4D32529-EB87-1B4B-ED6B-6F74C10FFC26}"/>
              </a:ext>
            </a:extLst>
          </p:cNvPr>
          <p:cNvSpPr txBox="1">
            <a:spLocks noChangeArrowheads="1"/>
          </p:cNvSpPr>
          <p:nvPr/>
        </p:nvSpPr>
        <p:spPr bwMode="auto">
          <a:xfrm>
            <a:off x="4781550" y="3656013"/>
            <a:ext cx="4075113" cy="461962"/>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200" b="0">
                <a:latin typeface="Arial" panose="020B0604020202020204" pitchFamily="34" charset="0"/>
                <a:cs typeface="Arial" panose="020B0604020202020204" pitchFamily="34" charset="0"/>
              </a:rPr>
              <a:t>Dosaggio e mescolamento fresato, emulsione bituminosa e cementi</a:t>
            </a:r>
            <a:endParaRPr lang="en-GB" altLang="it-IT" sz="1200" b="0">
              <a:latin typeface="Arial" panose="020B0604020202020204" pitchFamily="34" charset="0"/>
              <a:cs typeface="Arial" panose="020B0604020202020204" pitchFamily="34" charset="0"/>
            </a:endParaRPr>
          </a:p>
        </p:txBody>
      </p:sp>
      <p:sp>
        <p:nvSpPr>
          <p:cNvPr id="22" name="CasellaDiTesto 7">
            <a:extLst>
              <a:ext uri="{FF2B5EF4-FFF2-40B4-BE49-F238E27FC236}">
                <a16:creationId xmlns:a16="http://schemas.microsoft.com/office/drawing/2014/main" id="{824240EA-B8A7-2348-BC62-E411053A8092}"/>
              </a:ext>
            </a:extLst>
          </p:cNvPr>
          <p:cNvSpPr txBox="1">
            <a:spLocks noChangeArrowheads="1"/>
          </p:cNvSpPr>
          <p:nvPr/>
        </p:nvSpPr>
        <p:spPr bwMode="auto">
          <a:xfrm>
            <a:off x="989509" y="80224"/>
            <a:ext cx="7164982" cy="461665"/>
          </a:xfrm>
          <a:prstGeom prst="rect">
            <a:avLst/>
          </a:prstGeom>
          <a:solidFill>
            <a:schemeClr val="accent5">
              <a:lumMod val="60000"/>
              <a:lumOff val="40000"/>
            </a:schemeClr>
          </a:solidFill>
          <a:ln w="9525">
            <a:solidFill>
              <a:srgbClr val="00B05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latin typeface="Arial" panose="020B0604020202020204" pitchFamily="34" charset="0"/>
              </a:rPr>
              <a:t>IMPIANTI DI RECUPERO DEI MATERIALI INERTI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C7711646-FB11-5B4E-B66E-644075CBE9DD}"/>
              </a:ext>
            </a:extLst>
          </p:cNvPr>
          <p:cNvSpPr txBox="1">
            <a:spLocks noChangeArrowheads="1"/>
          </p:cNvSpPr>
          <p:nvPr/>
        </p:nvSpPr>
        <p:spPr bwMode="auto">
          <a:xfrm>
            <a:off x="4211638" y="747713"/>
            <a:ext cx="4645025" cy="307975"/>
          </a:xfrm>
          <a:prstGeom prst="rect">
            <a:avLst/>
          </a:prstGeom>
          <a:solidFill>
            <a:schemeClr val="accent3">
              <a:lumMod val="85000"/>
            </a:schemeClr>
          </a:solidFill>
          <a:ln>
            <a:solidFill>
              <a:schemeClr val="tx2"/>
            </a:solid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it-IT" altLang="it-IT" sz="1400" dirty="0">
                <a:latin typeface="Arial" panose="020B0604020202020204" pitchFamily="34" charset="0"/>
                <a:cs typeface="Arial" panose="020B0604020202020204" pitchFamily="34" charset="0"/>
              </a:rPr>
              <a:t>CARATTERISTICHE SPECIFICHE DEGLI IMPIANTI</a:t>
            </a:r>
          </a:p>
        </p:txBody>
      </p:sp>
      <p:sp>
        <p:nvSpPr>
          <p:cNvPr id="27" name="Rettangolo con angoli arrotondati 19">
            <a:extLst>
              <a:ext uri="{FF2B5EF4-FFF2-40B4-BE49-F238E27FC236}">
                <a16:creationId xmlns:a16="http://schemas.microsoft.com/office/drawing/2014/main" id="{602778F3-9936-7B46-8A9A-19D8AE206AD4}"/>
              </a:ext>
            </a:extLst>
          </p:cNvPr>
          <p:cNvSpPr>
            <a:spLocks noChangeArrowheads="1"/>
          </p:cNvSpPr>
          <p:nvPr/>
        </p:nvSpPr>
        <p:spPr bwMode="auto">
          <a:xfrm>
            <a:off x="311290" y="844550"/>
            <a:ext cx="3095625" cy="646986"/>
          </a:xfrm>
          <a:prstGeom prst="roundRect">
            <a:avLst>
              <a:gd name="adj" fmla="val 16667"/>
            </a:avLst>
          </a:prstGeom>
          <a:solidFill>
            <a:srgbClr val="00B0F0"/>
          </a:solidFill>
          <a:ln w="9525" algn="ctr">
            <a:solidFill>
              <a:srgbClr val="00B050"/>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600" dirty="0">
                <a:latin typeface="Arial" panose="020B0604020202020204" pitchFamily="34" charset="0"/>
                <a:ea typeface="Times New Roman" panose="02020603050405020304" pitchFamily="18" charset="0"/>
                <a:cs typeface="Arial" panose="020B0604020202020204" pitchFamily="34" charset="0"/>
              </a:rPr>
              <a:t>Impianti di messa a riserva per il  recupero di rifiuti inerti</a:t>
            </a:r>
          </a:p>
        </p:txBody>
      </p:sp>
      <p:grpSp>
        <p:nvGrpSpPr>
          <p:cNvPr id="37" name="Group 41">
            <a:extLst>
              <a:ext uri="{FF2B5EF4-FFF2-40B4-BE49-F238E27FC236}">
                <a16:creationId xmlns:a16="http://schemas.microsoft.com/office/drawing/2014/main" id="{754CD7A5-2B0C-D044-A91F-E07205965948}"/>
              </a:ext>
            </a:extLst>
          </p:cNvPr>
          <p:cNvGrpSpPr>
            <a:grpSpLocks/>
          </p:cNvGrpSpPr>
          <p:nvPr/>
        </p:nvGrpSpPr>
        <p:grpSpPr bwMode="auto">
          <a:xfrm>
            <a:off x="287338" y="1804347"/>
            <a:ext cx="8316913" cy="1195721"/>
            <a:chOff x="199" y="2020"/>
            <a:chExt cx="5239" cy="884"/>
          </a:xfrm>
        </p:grpSpPr>
        <p:sp>
          <p:nvSpPr>
            <p:cNvPr id="33" name="Text Box 2">
              <a:extLst>
                <a:ext uri="{FF2B5EF4-FFF2-40B4-BE49-F238E27FC236}">
                  <a16:creationId xmlns:a16="http://schemas.microsoft.com/office/drawing/2014/main" id="{78D49BEF-5180-1649-9085-48AFEA3D5859}"/>
                </a:ext>
              </a:extLst>
            </p:cNvPr>
            <p:cNvSpPr txBox="1">
              <a:spLocks noChangeArrowheads="1"/>
            </p:cNvSpPr>
            <p:nvPr/>
          </p:nvSpPr>
          <p:spPr bwMode="auto">
            <a:xfrm>
              <a:off x="199" y="2225"/>
              <a:ext cx="1550" cy="497"/>
            </a:xfrm>
            <a:prstGeom prst="rect">
              <a:avLst/>
            </a:prstGeom>
            <a:solidFill>
              <a:schemeClr val="bg2">
                <a:lumMod val="40000"/>
                <a:lumOff val="60000"/>
              </a:schemeClr>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it-IT" altLang="it-IT" sz="1600" b="0" dirty="0">
                  <a:latin typeface="Arial" panose="020B0604020202020204" pitchFamily="34" charset="0"/>
                  <a:cs typeface="Arial" panose="020B0604020202020204" pitchFamily="34" charset="0"/>
                </a:rPr>
                <a:t>area di messa in riserva e trattamento</a:t>
              </a:r>
              <a:endParaRPr lang="en-GB" altLang="it-IT" sz="1600" b="0" dirty="0">
                <a:latin typeface="Arial" panose="020B0604020202020204" pitchFamily="34" charset="0"/>
                <a:cs typeface="Arial" panose="020B0604020202020204" pitchFamily="34" charset="0"/>
              </a:endParaRPr>
            </a:p>
          </p:txBody>
        </p:sp>
        <p:sp>
          <p:nvSpPr>
            <p:cNvPr id="34" name="Text Box 2">
              <a:extLst>
                <a:ext uri="{FF2B5EF4-FFF2-40B4-BE49-F238E27FC236}">
                  <a16:creationId xmlns:a16="http://schemas.microsoft.com/office/drawing/2014/main" id="{F587D153-1980-DD4E-A726-7874AF776AA7}"/>
                </a:ext>
              </a:extLst>
            </p:cNvPr>
            <p:cNvSpPr txBox="1">
              <a:spLocks noChangeArrowheads="1"/>
            </p:cNvSpPr>
            <p:nvPr/>
          </p:nvSpPr>
          <p:spPr bwMode="auto">
            <a:xfrm>
              <a:off x="1894" y="2348"/>
              <a:ext cx="2926" cy="228"/>
            </a:xfrm>
            <a:prstGeom prst="rect">
              <a:avLst/>
            </a:prstGeom>
            <a:solidFill>
              <a:srgbClr val="FFFFFF"/>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Stoccaggio dei materiali in aree distinte per codice CER</a:t>
              </a:r>
              <a:endParaRPr lang="en-GB" altLang="it-IT" sz="1400" b="0" dirty="0">
                <a:latin typeface="Arial" panose="020B0604020202020204" pitchFamily="34" charset="0"/>
                <a:cs typeface="Arial" panose="020B0604020202020204" pitchFamily="34" charset="0"/>
              </a:endParaRPr>
            </a:p>
          </p:txBody>
        </p:sp>
        <p:sp>
          <p:nvSpPr>
            <p:cNvPr id="35" name="Text Box 2">
              <a:extLst>
                <a:ext uri="{FF2B5EF4-FFF2-40B4-BE49-F238E27FC236}">
                  <a16:creationId xmlns:a16="http://schemas.microsoft.com/office/drawing/2014/main" id="{A0B3D325-7287-9442-BC8F-38D2A6F8294B}"/>
                </a:ext>
              </a:extLst>
            </p:cNvPr>
            <p:cNvSpPr txBox="1">
              <a:spLocks noChangeArrowheads="1"/>
            </p:cNvSpPr>
            <p:nvPr/>
          </p:nvSpPr>
          <p:spPr bwMode="auto">
            <a:xfrm>
              <a:off x="1897" y="2020"/>
              <a:ext cx="2452" cy="228"/>
            </a:xfrm>
            <a:prstGeom prst="rect">
              <a:avLst/>
            </a:prstGeom>
            <a:solidFill>
              <a:srgbClr val="FFFFFF"/>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Pavimentazione impermeabile (PTAR Lazio)</a:t>
              </a:r>
              <a:endParaRPr lang="en-GB" altLang="it-IT" sz="1400" b="0" dirty="0">
                <a:latin typeface="Arial" panose="020B0604020202020204" pitchFamily="34" charset="0"/>
                <a:cs typeface="Arial" panose="020B0604020202020204" pitchFamily="34" charset="0"/>
              </a:endParaRPr>
            </a:p>
          </p:txBody>
        </p:sp>
        <p:sp>
          <p:nvSpPr>
            <p:cNvPr id="36" name="Text Box 2">
              <a:extLst>
                <a:ext uri="{FF2B5EF4-FFF2-40B4-BE49-F238E27FC236}">
                  <a16:creationId xmlns:a16="http://schemas.microsoft.com/office/drawing/2014/main" id="{DAC2D600-9A74-2F47-BFCB-8F178F5D3489}"/>
                </a:ext>
              </a:extLst>
            </p:cNvPr>
            <p:cNvSpPr txBox="1">
              <a:spLocks noChangeArrowheads="1"/>
            </p:cNvSpPr>
            <p:nvPr/>
          </p:nvSpPr>
          <p:spPr bwMode="auto">
            <a:xfrm>
              <a:off x="1894" y="2676"/>
              <a:ext cx="3544" cy="228"/>
            </a:xfrm>
            <a:prstGeom prst="rect">
              <a:avLst/>
            </a:prstGeom>
            <a:solidFill>
              <a:srgbClr val="FFFFFF"/>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Sistema di raccolta e trattamento acque di prima e seconda pioggia</a:t>
              </a:r>
              <a:endParaRPr lang="en-GB" altLang="it-IT" sz="1400" b="0" dirty="0">
                <a:latin typeface="Arial" panose="020B0604020202020204" pitchFamily="34" charset="0"/>
                <a:cs typeface="Arial" panose="020B0604020202020204" pitchFamily="34" charset="0"/>
              </a:endParaRPr>
            </a:p>
          </p:txBody>
        </p:sp>
      </p:grpSp>
      <p:sp>
        <p:nvSpPr>
          <p:cNvPr id="51" name="Text Box 2">
            <a:extLst>
              <a:ext uri="{FF2B5EF4-FFF2-40B4-BE49-F238E27FC236}">
                <a16:creationId xmlns:a16="http://schemas.microsoft.com/office/drawing/2014/main" id="{2205F3F1-0201-C04F-B5F9-AA200A9C3EC4}"/>
              </a:ext>
            </a:extLst>
          </p:cNvPr>
          <p:cNvSpPr txBox="1">
            <a:spLocks noChangeArrowheads="1"/>
          </p:cNvSpPr>
          <p:nvPr/>
        </p:nvSpPr>
        <p:spPr bwMode="auto">
          <a:xfrm>
            <a:off x="890266" y="5514780"/>
            <a:ext cx="7740625" cy="338554"/>
          </a:xfrm>
          <a:prstGeom prst="rect">
            <a:avLst/>
          </a:prstGeom>
          <a:solidFill>
            <a:srgbClr val="FFFF00"/>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dirty="0">
                <a:latin typeface="Arial" panose="020B0604020202020204" pitchFamily="34" charset="0"/>
                <a:cs typeface="Arial" panose="020B0604020202020204" pitchFamily="34" charset="0"/>
              </a:rPr>
              <a:t>Materiali gestiti anche se destinati a riutilizzo non sono esclusi dal regime dei rifiuti</a:t>
            </a:r>
            <a:endParaRPr lang="en-GB" altLang="it-IT" sz="1600" b="0" dirty="0">
              <a:latin typeface="Arial" panose="020B0604020202020204" pitchFamily="34" charset="0"/>
              <a:cs typeface="Arial" panose="020B0604020202020204" pitchFamily="34" charset="0"/>
            </a:endParaRPr>
          </a:p>
        </p:txBody>
      </p:sp>
      <p:sp>
        <p:nvSpPr>
          <p:cNvPr id="53" name="Text Box 2">
            <a:extLst>
              <a:ext uri="{FF2B5EF4-FFF2-40B4-BE49-F238E27FC236}">
                <a16:creationId xmlns:a16="http://schemas.microsoft.com/office/drawing/2014/main" id="{5C410856-7049-9848-BBEB-B5A6C810809D}"/>
              </a:ext>
            </a:extLst>
          </p:cNvPr>
          <p:cNvSpPr txBox="1">
            <a:spLocks noChangeArrowheads="1"/>
          </p:cNvSpPr>
          <p:nvPr/>
        </p:nvSpPr>
        <p:spPr bwMode="auto">
          <a:xfrm>
            <a:off x="1084157" y="3646173"/>
            <a:ext cx="6480720" cy="584775"/>
          </a:xfrm>
          <a:prstGeom prst="rect">
            <a:avLst/>
          </a:prstGeom>
          <a:solidFill>
            <a:srgbClr val="92D050"/>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600" b="0" dirty="0">
                <a:latin typeface="Arial" panose="020B0604020202020204" pitchFamily="34" charset="0"/>
                <a:cs typeface="Arial" panose="020B0604020202020204" pitchFamily="34" charset="0"/>
              </a:rPr>
              <a:t>sono impianti in cui NON vengono effettuate operazioni tali da consentire la fuoriuscita del materiale dal regime specifico dei rifiuti</a:t>
            </a:r>
            <a:endParaRPr lang="en-GB" altLang="it-IT" sz="1600" b="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C51C4B4E-DFA0-DC44-8184-D7A5CF09FB03}"/>
              </a:ext>
            </a:extLst>
          </p:cNvPr>
          <p:cNvSpPr txBox="1">
            <a:spLocks noChangeArrowheads="1"/>
          </p:cNvSpPr>
          <p:nvPr/>
        </p:nvSpPr>
        <p:spPr bwMode="auto">
          <a:xfrm>
            <a:off x="2330450" y="6024880"/>
            <a:ext cx="5234427" cy="338554"/>
          </a:xfrm>
          <a:prstGeom prst="rect">
            <a:avLst/>
          </a:prstGeom>
          <a:solidFill>
            <a:srgbClr val="FFFF00"/>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dirty="0">
                <a:latin typeface="Arial" panose="020B0604020202020204" pitchFamily="34" charset="0"/>
                <a:cs typeface="Arial" panose="020B0604020202020204" pitchFamily="34" charset="0"/>
              </a:rPr>
              <a:t> rimane la necessità della TRACCIABILITA’ dell’utilizzo</a:t>
            </a:r>
            <a:endParaRPr lang="en-GB" altLang="it-IT" sz="1600" b="0" dirty="0">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EBCEB6AD-E392-BB4C-A8BB-C42603D90294}"/>
              </a:ext>
            </a:extLst>
          </p:cNvPr>
          <p:cNvSpPr txBox="1"/>
          <p:nvPr/>
        </p:nvSpPr>
        <p:spPr>
          <a:xfrm>
            <a:off x="8118132" y="3572855"/>
            <a:ext cx="504056" cy="1569660"/>
          </a:xfrm>
          <a:prstGeom prst="rect">
            <a:avLst/>
          </a:prstGeom>
          <a:noFill/>
        </p:spPr>
        <p:txBody>
          <a:bodyPr wrap="square" rtlCol="0">
            <a:spAutoFit/>
          </a:bodyPr>
          <a:lstStyle/>
          <a:p>
            <a:r>
              <a:rPr lang="it-IT" sz="9600" dirty="0">
                <a:solidFill>
                  <a:srgbClr val="FF0000"/>
                </a:solidFill>
              </a:rPr>
              <a:t>!</a:t>
            </a:r>
          </a:p>
        </p:txBody>
      </p:sp>
      <p:sp>
        <p:nvSpPr>
          <p:cNvPr id="16" name="Text Box 2">
            <a:extLst>
              <a:ext uri="{FF2B5EF4-FFF2-40B4-BE49-F238E27FC236}">
                <a16:creationId xmlns:a16="http://schemas.microsoft.com/office/drawing/2014/main" id="{26EB5319-BC10-514B-BDF9-28E25B9BA175}"/>
              </a:ext>
            </a:extLst>
          </p:cNvPr>
          <p:cNvSpPr txBox="1">
            <a:spLocks noChangeArrowheads="1"/>
          </p:cNvSpPr>
          <p:nvPr/>
        </p:nvSpPr>
        <p:spPr bwMode="auto">
          <a:xfrm>
            <a:off x="2985290" y="5059804"/>
            <a:ext cx="4216743" cy="338554"/>
          </a:xfrm>
          <a:prstGeom prst="rect">
            <a:avLst/>
          </a:prstGeom>
          <a:solidFill>
            <a:srgbClr val="FFFF00"/>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dirty="0">
                <a:latin typeface="Arial" panose="020B0604020202020204" pitchFamily="34" charset="0"/>
                <a:cs typeface="Arial" panose="020B0604020202020204" pitchFamily="34" charset="0"/>
              </a:rPr>
              <a:t>Il Recupero avviene a condizioni specifiche</a:t>
            </a:r>
            <a:endParaRPr lang="en-GB" altLang="it-IT" sz="1600" b="0" dirty="0">
              <a:latin typeface="Arial" panose="020B0604020202020204" pitchFamily="34" charset="0"/>
              <a:cs typeface="Arial" panose="020B0604020202020204" pitchFamily="34" charset="0"/>
            </a:endParaRPr>
          </a:p>
        </p:txBody>
      </p:sp>
      <p:sp>
        <p:nvSpPr>
          <p:cNvPr id="18" name="Text Box 2">
            <a:extLst>
              <a:ext uri="{FF2B5EF4-FFF2-40B4-BE49-F238E27FC236}">
                <a16:creationId xmlns:a16="http://schemas.microsoft.com/office/drawing/2014/main" id="{B45330B8-66CE-104B-B2D6-E3369ED90C8B}"/>
              </a:ext>
            </a:extLst>
          </p:cNvPr>
          <p:cNvSpPr txBox="1">
            <a:spLocks noChangeArrowheads="1"/>
          </p:cNvSpPr>
          <p:nvPr/>
        </p:nvSpPr>
        <p:spPr bwMode="auto">
          <a:xfrm>
            <a:off x="1475657" y="4568989"/>
            <a:ext cx="5184575" cy="338554"/>
          </a:xfrm>
          <a:prstGeom prst="rect">
            <a:avLst/>
          </a:prstGeom>
          <a:solidFill>
            <a:srgbClr val="FFFF00"/>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dirty="0">
                <a:latin typeface="Arial" panose="020B0604020202020204" pitchFamily="34" charset="0"/>
                <a:cs typeface="Arial" panose="020B0604020202020204" pitchFamily="34" charset="0"/>
              </a:rPr>
              <a:t>i materiali sono recuperabili ma non diventano prodotto</a:t>
            </a:r>
            <a:endParaRPr lang="en-GB" altLang="it-IT" sz="1600" b="0" dirty="0">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F27C0E2B-82D3-D242-A1EF-AC6239A8432E}"/>
              </a:ext>
            </a:extLst>
          </p:cNvPr>
          <p:cNvSpPr txBox="1"/>
          <p:nvPr/>
        </p:nvSpPr>
        <p:spPr>
          <a:xfrm>
            <a:off x="7812360" y="5142515"/>
            <a:ext cx="936104" cy="276999"/>
          </a:xfrm>
          <a:prstGeom prst="rect">
            <a:avLst/>
          </a:prstGeom>
          <a:solidFill>
            <a:schemeClr val="accent5">
              <a:lumMod val="60000"/>
              <a:lumOff val="40000"/>
            </a:schemeClr>
          </a:solidFill>
        </p:spPr>
        <p:txBody>
          <a:bodyPr wrap="square" rtlCol="0">
            <a:spAutoFit/>
          </a:bodyPr>
          <a:lstStyle/>
          <a:p>
            <a:r>
              <a:rPr lang="it-IT" sz="1200" dirty="0"/>
              <a:t>DM 5.2.98</a:t>
            </a:r>
          </a:p>
        </p:txBody>
      </p:sp>
      <p:sp>
        <p:nvSpPr>
          <p:cNvPr id="17" name="CasellaDiTesto 7">
            <a:extLst>
              <a:ext uri="{FF2B5EF4-FFF2-40B4-BE49-F238E27FC236}">
                <a16:creationId xmlns:a16="http://schemas.microsoft.com/office/drawing/2014/main" id="{1E11C9C5-DD2E-E340-AE70-162C6DF2451D}"/>
              </a:ext>
            </a:extLst>
          </p:cNvPr>
          <p:cNvSpPr txBox="1">
            <a:spLocks noChangeArrowheads="1"/>
          </p:cNvSpPr>
          <p:nvPr/>
        </p:nvSpPr>
        <p:spPr bwMode="auto">
          <a:xfrm>
            <a:off x="989509" y="100575"/>
            <a:ext cx="7164982" cy="461665"/>
          </a:xfrm>
          <a:prstGeom prst="rect">
            <a:avLst/>
          </a:prstGeom>
          <a:solidFill>
            <a:schemeClr val="accent5">
              <a:lumMod val="60000"/>
              <a:lumOff val="40000"/>
            </a:schemeClr>
          </a:solidFill>
          <a:ln w="9525">
            <a:solidFill>
              <a:srgbClr val="00B05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latin typeface="Arial" panose="020B0604020202020204" pitchFamily="34" charset="0"/>
              </a:rPr>
              <a:t>IMPIANTI DI RECUPERO DEI MATERIALI INERTI</a:t>
            </a:r>
          </a:p>
        </p:txBody>
      </p:sp>
    </p:spTree>
    <p:extLst>
      <p:ext uri="{BB962C8B-B14F-4D97-AF65-F5344CB8AC3E}">
        <p14:creationId xmlns:p14="http://schemas.microsoft.com/office/powerpoint/2010/main" val="236790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BFFBF67E-4DA8-B14C-B7D9-ED093F53E86E}"/>
              </a:ext>
            </a:extLst>
          </p:cNvPr>
          <p:cNvSpPr txBox="1">
            <a:spLocks noChangeArrowheads="1"/>
          </p:cNvSpPr>
          <p:nvPr/>
        </p:nvSpPr>
        <p:spPr bwMode="auto">
          <a:xfrm>
            <a:off x="157288" y="1916832"/>
            <a:ext cx="8640762" cy="3941046"/>
          </a:xfrm>
          <a:prstGeom prst="rect">
            <a:avLst/>
          </a:prstGeom>
          <a:solidFill>
            <a:schemeClr val="accent5">
              <a:lumMod val="60000"/>
              <a:lumOff val="40000"/>
            </a:schemeClr>
          </a:solid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just">
              <a:lnSpc>
                <a:spcPct val="80000"/>
              </a:lnSpc>
              <a:buFontTx/>
              <a:buNone/>
              <a:defRPr/>
            </a:pPr>
            <a:r>
              <a:rPr lang="it-IT" altLang="it-IT" sz="1800" b="0" kern="0" dirty="0">
                <a:latin typeface="Arial" panose="020B0604020202020204" pitchFamily="34" charset="0"/>
                <a:cs typeface="Arial" panose="020B0604020202020204" pitchFamily="34" charset="0"/>
              </a:rPr>
              <a:t>Per i rifiuti in uscita dalla messa in riserva e utilizzati nei cantieri edili, o utilizzati direttamente nei cantieri stessi, è necessario che:</a:t>
            </a:r>
          </a:p>
          <a:p>
            <a:pPr lvl="1" algn="just">
              <a:lnSpc>
                <a:spcPct val="80000"/>
              </a:lnSpc>
              <a:defRPr/>
            </a:pPr>
            <a:r>
              <a:rPr lang="it-IT" altLang="it-IT" sz="1800" b="0" kern="0" dirty="0">
                <a:latin typeface="Arial" panose="020B0604020202020204" pitchFamily="34" charset="0"/>
                <a:cs typeface="Arial" panose="020B0604020202020204" pitchFamily="34" charset="0"/>
              </a:rPr>
              <a:t>l’intervento abbia specifico titolo edilizio relativo all’opera da realizzare (rilevati, sottofondi stradali e ferroviari etc.);</a:t>
            </a:r>
          </a:p>
          <a:p>
            <a:pPr lvl="1" algn="just">
              <a:lnSpc>
                <a:spcPct val="80000"/>
              </a:lnSpc>
              <a:defRPr/>
            </a:pPr>
            <a:r>
              <a:rPr lang="it-IT" altLang="it-IT" sz="1800" b="0" kern="0" dirty="0">
                <a:latin typeface="Arial" panose="020B0604020202020204" pitchFamily="34" charset="0"/>
                <a:cs typeface="Arial" panose="020B0604020202020204" pitchFamily="34" charset="0"/>
              </a:rPr>
              <a:t>le operazioni di recupero dei rifiuti siano autorizzate ai sensi dell’art. 208 del </a:t>
            </a:r>
            <a:r>
              <a:rPr lang="it-IT" altLang="it-IT" sz="1800" b="0" kern="0" dirty="0" err="1">
                <a:latin typeface="Arial" panose="020B0604020202020204" pitchFamily="34" charset="0"/>
                <a:cs typeface="Arial" panose="020B0604020202020204" pitchFamily="34" charset="0"/>
              </a:rPr>
              <a:t>D.Lgs.</a:t>
            </a:r>
            <a:r>
              <a:rPr lang="it-IT" altLang="it-IT" sz="1800" b="0" kern="0" dirty="0">
                <a:latin typeface="Arial" panose="020B0604020202020204" pitchFamily="34" charset="0"/>
                <a:cs typeface="Arial" panose="020B0604020202020204" pitchFamily="34" charset="0"/>
              </a:rPr>
              <a:t> n.152/2006 o che sia stata effettuata comunicazione ai sensi degli artt. 214 e 216 del </a:t>
            </a:r>
            <a:r>
              <a:rPr lang="it-IT" altLang="it-IT" sz="1800" b="0" kern="0" dirty="0" err="1">
                <a:latin typeface="Arial" panose="020B0604020202020204" pitchFamily="34" charset="0"/>
                <a:cs typeface="Arial" panose="020B0604020202020204" pitchFamily="34" charset="0"/>
              </a:rPr>
              <a:t>D.Lgs.</a:t>
            </a:r>
            <a:r>
              <a:rPr lang="it-IT" altLang="it-IT" sz="1800" b="0" kern="0" dirty="0">
                <a:latin typeface="Arial" panose="020B0604020202020204" pitchFamily="34" charset="0"/>
                <a:cs typeface="Arial" panose="020B0604020202020204" pitchFamily="34" charset="0"/>
              </a:rPr>
              <a:t> n.152/2006 e </a:t>
            </a:r>
            <a:r>
              <a:rPr lang="it-IT" altLang="it-IT" sz="1800" b="0" kern="0" dirty="0" err="1">
                <a:latin typeface="Arial" panose="020B0604020202020204" pitchFamily="34" charset="0"/>
                <a:cs typeface="Arial" panose="020B0604020202020204" pitchFamily="34" charset="0"/>
              </a:rPr>
              <a:t>s.m.i.</a:t>
            </a:r>
            <a:r>
              <a:rPr lang="it-IT" altLang="it-IT" sz="1800" b="0" kern="0" dirty="0">
                <a:latin typeface="Arial" panose="020B0604020202020204" pitchFamily="34" charset="0"/>
                <a:cs typeface="Arial" panose="020B0604020202020204" pitchFamily="34" charset="0"/>
              </a:rPr>
              <a:t>;</a:t>
            </a:r>
          </a:p>
          <a:p>
            <a:pPr lvl="1" algn="just">
              <a:lnSpc>
                <a:spcPct val="80000"/>
              </a:lnSpc>
              <a:defRPr/>
            </a:pPr>
            <a:r>
              <a:rPr lang="it-IT" altLang="it-IT" sz="1800" b="0" kern="0" dirty="0">
                <a:latin typeface="Arial" panose="020B0604020202020204" pitchFamily="34" charset="0"/>
                <a:cs typeface="Arial" panose="020B0604020202020204" pitchFamily="34" charset="0"/>
              </a:rPr>
              <a:t>l’intervento abbia ottenuto giudizio di compatibilità ambientale favorevole nel caso l’impianto abbia capacità complessiva superiore a 10 t/giorno come previsto dall’Allegato IV alla Parte II del </a:t>
            </a:r>
            <a:r>
              <a:rPr lang="it-IT" altLang="it-IT" sz="1800" b="0" kern="0" dirty="0" err="1">
                <a:latin typeface="Arial" panose="020B0604020202020204" pitchFamily="34" charset="0"/>
                <a:cs typeface="Arial" panose="020B0604020202020204" pitchFamily="34" charset="0"/>
              </a:rPr>
              <a:t>D.Lgs.</a:t>
            </a:r>
            <a:r>
              <a:rPr lang="it-IT" altLang="it-IT" sz="1800" b="0" kern="0" dirty="0">
                <a:latin typeface="Arial" panose="020B0604020202020204" pitchFamily="34" charset="0"/>
                <a:cs typeface="Arial" panose="020B0604020202020204" pitchFamily="34" charset="0"/>
              </a:rPr>
              <a:t> n.152/2006 e </a:t>
            </a:r>
            <a:r>
              <a:rPr lang="it-IT" altLang="it-IT" sz="1800" b="0" kern="0" dirty="0" err="1">
                <a:latin typeface="Arial" panose="020B0604020202020204" pitchFamily="34" charset="0"/>
                <a:cs typeface="Arial" panose="020B0604020202020204" pitchFamily="34" charset="0"/>
              </a:rPr>
              <a:t>s.m.i.</a:t>
            </a:r>
            <a:r>
              <a:rPr lang="it-IT" altLang="it-IT" sz="1800" b="0" kern="0" dirty="0">
                <a:latin typeface="Arial" panose="020B0604020202020204" pitchFamily="34" charset="0"/>
                <a:cs typeface="Arial" panose="020B0604020202020204" pitchFamily="34" charset="0"/>
              </a:rPr>
              <a:t>.</a:t>
            </a:r>
          </a:p>
          <a:p>
            <a:pPr marL="0" indent="0" algn="just">
              <a:lnSpc>
                <a:spcPct val="80000"/>
              </a:lnSpc>
              <a:buFontTx/>
              <a:buNone/>
              <a:defRPr/>
            </a:pPr>
            <a:endParaRPr lang="it-IT" altLang="it-IT" sz="1800" b="0" kern="0" dirty="0">
              <a:latin typeface="Arial" panose="020B0604020202020204" pitchFamily="34" charset="0"/>
              <a:cs typeface="Arial" panose="020B0604020202020204" pitchFamily="34" charset="0"/>
            </a:endParaRPr>
          </a:p>
          <a:p>
            <a:pPr marL="0" indent="0" algn="just">
              <a:lnSpc>
                <a:spcPct val="80000"/>
              </a:lnSpc>
              <a:buFontTx/>
              <a:buNone/>
              <a:defRPr/>
            </a:pPr>
            <a:r>
              <a:rPr lang="it-IT" altLang="it-IT" sz="1800" b="0" kern="0" dirty="0">
                <a:latin typeface="Arial" panose="020B0604020202020204" pitchFamily="34" charset="0"/>
                <a:cs typeface="Arial" panose="020B0604020202020204" pitchFamily="34" charset="0"/>
              </a:rPr>
              <a:t>Il gestore dell’area di messa in riserva che cede a terzi il rifiuto per la realizzazione dell’opera edilizia deve conservare presso la propria sede copia delle autorizzazioni di cui sopra che il soggetto terzo è obbligato ad avere per ogni sito dove materialmente avviene il recupero dei rifiuti.</a:t>
            </a:r>
          </a:p>
          <a:p>
            <a:pPr marL="0" indent="0" algn="just">
              <a:lnSpc>
                <a:spcPct val="80000"/>
              </a:lnSpc>
              <a:buFontTx/>
              <a:buNone/>
              <a:defRPr/>
            </a:pPr>
            <a:endParaRPr lang="it-IT" altLang="it-IT" sz="1800" b="0" kern="0" dirty="0">
              <a:latin typeface="Arial" panose="020B0604020202020204" pitchFamily="34" charset="0"/>
              <a:cs typeface="Arial" panose="020B0604020202020204" pitchFamily="34" charset="0"/>
            </a:endParaRPr>
          </a:p>
        </p:txBody>
      </p:sp>
      <p:sp>
        <p:nvSpPr>
          <p:cNvPr id="7" name="Rettangolo con angoli arrotondati 19">
            <a:extLst>
              <a:ext uri="{FF2B5EF4-FFF2-40B4-BE49-F238E27FC236}">
                <a16:creationId xmlns:a16="http://schemas.microsoft.com/office/drawing/2014/main" id="{C23D421A-BD6B-C447-AFEC-D7559E9F084C}"/>
              </a:ext>
            </a:extLst>
          </p:cNvPr>
          <p:cNvSpPr>
            <a:spLocks noChangeArrowheads="1"/>
          </p:cNvSpPr>
          <p:nvPr/>
        </p:nvSpPr>
        <p:spPr bwMode="auto">
          <a:xfrm>
            <a:off x="311290" y="844550"/>
            <a:ext cx="3095625" cy="646986"/>
          </a:xfrm>
          <a:prstGeom prst="roundRect">
            <a:avLst>
              <a:gd name="adj" fmla="val 16667"/>
            </a:avLst>
          </a:prstGeom>
          <a:solidFill>
            <a:srgbClr val="00B0F0"/>
          </a:solidFill>
          <a:ln w="9525" algn="ctr">
            <a:solidFill>
              <a:srgbClr val="00B050"/>
            </a:solidFill>
            <a:round/>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600" dirty="0">
                <a:latin typeface="Arial" panose="020B0604020202020204" pitchFamily="34" charset="0"/>
                <a:ea typeface="Times New Roman" panose="02020603050405020304" pitchFamily="18" charset="0"/>
                <a:cs typeface="Arial" panose="020B0604020202020204" pitchFamily="34" charset="0"/>
              </a:rPr>
              <a:t>Impianti di messa a riserva per il  recupero di rifiuti inerti</a:t>
            </a:r>
          </a:p>
        </p:txBody>
      </p:sp>
      <p:sp>
        <p:nvSpPr>
          <p:cNvPr id="8" name="Text Box 2">
            <a:extLst>
              <a:ext uri="{FF2B5EF4-FFF2-40B4-BE49-F238E27FC236}">
                <a16:creationId xmlns:a16="http://schemas.microsoft.com/office/drawing/2014/main" id="{A36FB89D-2F95-E740-B4D8-BD806B8E2506}"/>
              </a:ext>
            </a:extLst>
          </p:cNvPr>
          <p:cNvSpPr txBox="1">
            <a:spLocks noChangeArrowheads="1"/>
          </p:cNvSpPr>
          <p:nvPr/>
        </p:nvSpPr>
        <p:spPr bwMode="auto">
          <a:xfrm>
            <a:off x="3707905" y="899362"/>
            <a:ext cx="5124806" cy="307777"/>
          </a:xfrm>
          <a:prstGeom prst="rect">
            <a:avLst/>
          </a:prstGeom>
          <a:solidFill>
            <a:schemeClr val="accent3">
              <a:lumMod val="85000"/>
            </a:schemeClr>
          </a:solidFill>
          <a:ln>
            <a:solidFill>
              <a:schemeClr val="tx2"/>
            </a:solid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it-IT" altLang="it-IT" sz="1400" dirty="0">
                <a:latin typeface="Arial" panose="020B0604020202020204" pitchFamily="34" charset="0"/>
                <a:cs typeface="Arial" panose="020B0604020202020204" pitchFamily="34" charset="0"/>
              </a:rPr>
              <a:t>REGIME AUTORIZZATIVO e GESTIONE DOCUMENTALE</a:t>
            </a:r>
          </a:p>
        </p:txBody>
      </p:sp>
      <p:sp>
        <p:nvSpPr>
          <p:cNvPr id="2" name="CasellaDiTesto 1">
            <a:extLst>
              <a:ext uri="{FF2B5EF4-FFF2-40B4-BE49-F238E27FC236}">
                <a16:creationId xmlns:a16="http://schemas.microsoft.com/office/drawing/2014/main" id="{79D8EDDE-8BBC-5A49-89FC-82103B117656}"/>
              </a:ext>
            </a:extLst>
          </p:cNvPr>
          <p:cNvSpPr txBox="1"/>
          <p:nvPr/>
        </p:nvSpPr>
        <p:spPr>
          <a:xfrm>
            <a:off x="8028384" y="1412776"/>
            <a:ext cx="576064" cy="307777"/>
          </a:xfrm>
          <a:prstGeom prst="rect">
            <a:avLst/>
          </a:prstGeom>
          <a:solidFill>
            <a:srgbClr val="00B050"/>
          </a:solidFill>
        </p:spPr>
        <p:txBody>
          <a:bodyPr wrap="square" rtlCol="0">
            <a:spAutoFit/>
          </a:bodyPr>
          <a:lstStyle/>
          <a:p>
            <a:pPr algn="ctr"/>
            <a:r>
              <a:rPr lang="it-IT" sz="1400" dirty="0"/>
              <a:t>R13</a:t>
            </a:r>
          </a:p>
        </p:txBody>
      </p:sp>
      <p:sp>
        <p:nvSpPr>
          <p:cNvPr id="9" name="CasellaDiTesto 7">
            <a:extLst>
              <a:ext uri="{FF2B5EF4-FFF2-40B4-BE49-F238E27FC236}">
                <a16:creationId xmlns:a16="http://schemas.microsoft.com/office/drawing/2014/main" id="{CDD172B5-FB80-8A43-8277-E13553AAAF3F}"/>
              </a:ext>
            </a:extLst>
          </p:cNvPr>
          <p:cNvSpPr txBox="1">
            <a:spLocks noChangeArrowheads="1"/>
          </p:cNvSpPr>
          <p:nvPr/>
        </p:nvSpPr>
        <p:spPr bwMode="auto">
          <a:xfrm>
            <a:off x="989509" y="80224"/>
            <a:ext cx="7164982" cy="461665"/>
          </a:xfrm>
          <a:prstGeom prst="rect">
            <a:avLst/>
          </a:prstGeom>
          <a:solidFill>
            <a:schemeClr val="accent5">
              <a:lumMod val="60000"/>
              <a:lumOff val="40000"/>
            </a:schemeClr>
          </a:solidFill>
          <a:ln w="9525">
            <a:solidFill>
              <a:srgbClr val="00B05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400">
                <a:latin typeface="Arial" panose="020B0604020202020204" pitchFamily="34" charset="0"/>
              </a:rPr>
              <a:t>IMPIANTI DI RECUPERO DEI MATERIALI INERTI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a:extLst>
              <a:ext uri="{FF2B5EF4-FFF2-40B4-BE49-F238E27FC236}">
                <a16:creationId xmlns:a16="http://schemas.microsoft.com/office/drawing/2014/main" id="{4A660631-BA8E-600E-1742-73B7F4C1E52F}"/>
              </a:ext>
            </a:extLst>
          </p:cNvPr>
          <p:cNvSpPr txBox="1">
            <a:spLocks noChangeArrowheads="1"/>
          </p:cNvSpPr>
          <p:nvPr/>
        </p:nvSpPr>
        <p:spPr bwMode="auto">
          <a:xfrm>
            <a:off x="611560" y="203099"/>
            <a:ext cx="7620272" cy="400110"/>
          </a:xfrm>
          <a:prstGeom prst="rect">
            <a:avLst/>
          </a:prstGeom>
          <a:solidFill>
            <a:srgbClr val="D0A3CB"/>
          </a:solidFill>
          <a:ln>
            <a:solidFill>
              <a:schemeClr val="tx1"/>
            </a:solidFill>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2000" b="0" dirty="0">
                <a:latin typeface="Arial" panose="020B0604020202020204" pitchFamily="34" charset="0"/>
                <a:cs typeface="Arial" panose="020B0604020202020204" pitchFamily="34" charset="0"/>
              </a:rPr>
              <a:t>RECUPERI AMBIENTALI CON UTILIZZO DI MATERIALI INERTI</a:t>
            </a:r>
            <a:endParaRPr lang="en-GB" altLang="it-IT" sz="2000" b="0" dirty="0">
              <a:latin typeface="Arial" panose="020B0604020202020204" pitchFamily="34" charset="0"/>
              <a:cs typeface="Arial" panose="020B0604020202020204" pitchFamily="34" charset="0"/>
            </a:endParaRPr>
          </a:p>
        </p:txBody>
      </p:sp>
      <p:sp>
        <p:nvSpPr>
          <p:cNvPr id="38918" name="Text Box 2">
            <a:extLst>
              <a:ext uri="{FF2B5EF4-FFF2-40B4-BE49-F238E27FC236}">
                <a16:creationId xmlns:a16="http://schemas.microsoft.com/office/drawing/2014/main" id="{5055FD21-E895-0B41-8B47-24471021FDC5}"/>
              </a:ext>
            </a:extLst>
          </p:cNvPr>
          <p:cNvSpPr txBox="1">
            <a:spLocks noChangeArrowheads="1"/>
          </p:cNvSpPr>
          <p:nvPr/>
        </p:nvSpPr>
        <p:spPr bwMode="auto">
          <a:xfrm>
            <a:off x="179387" y="821372"/>
            <a:ext cx="8785225" cy="1754326"/>
          </a:xfrm>
          <a:prstGeom prst="rect">
            <a:avLst/>
          </a:prstGeom>
          <a:solidFill>
            <a:srgbClr val="FBDDA6"/>
          </a:solidFill>
          <a:ln>
            <a:noFill/>
          </a:ln>
          <a:extLst/>
        </p:spPr>
        <p:txBody>
          <a:bodyPr>
            <a:spAutoFit/>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marL="4763" indent="-4763" algn="just">
              <a:spcBef>
                <a:spcPct val="50000"/>
              </a:spcBef>
              <a:buFontTx/>
              <a:buNone/>
              <a:defRPr/>
            </a:pPr>
            <a:r>
              <a:rPr lang="it-IT" altLang="it-IT" sz="1200" b="0" dirty="0">
                <a:latin typeface="Arial" panose="020B0604020202020204" pitchFamily="34" charset="0"/>
                <a:cs typeface="Arial" panose="020B0604020202020204" pitchFamily="34" charset="0"/>
              </a:rPr>
              <a:t>I recuperi ambientali devono essere volti prioritariamente al risanamento del disordine idraulico ed idrogeologico determinato dalle modifiche apportate alla morfologia naturale di un’area che è stata oggetto di attività di scavo. I recuperi ambientali non hanno necessariamente lo scopo di ricostruire le quote originarie del terreno, ma di raggiungere una conformazione che:</a:t>
            </a:r>
          </a:p>
          <a:p>
            <a:pPr algn="just">
              <a:spcBef>
                <a:spcPct val="50000"/>
              </a:spcBef>
              <a:buFontTx/>
              <a:buAutoNum type="arabicParenR"/>
              <a:defRPr/>
            </a:pPr>
            <a:r>
              <a:rPr lang="it-IT" altLang="it-IT" sz="1200" b="0" dirty="0">
                <a:latin typeface="Arial" panose="020B0604020202020204" pitchFamily="34" charset="0"/>
                <a:cs typeface="Arial" panose="020B0604020202020204" pitchFamily="34" charset="0"/>
              </a:rPr>
              <a:t>Riduca al minimo i fenomeni di dissesto accelerato;</a:t>
            </a:r>
          </a:p>
          <a:p>
            <a:pPr algn="just">
              <a:spcBef>
                <a:spcPct val="50000"/>
              </a:spcBef>
              <a:buFontTx/>
              <a:buAutoNum type="arabicParenR"/>
              <a:defRPr/>
            </a:pPr>
            <a:r>
              <a:rPr lang="it-IT" altLang="it-IT" sz="1200" b="0" dirty="0">
                <a:latin typeface="Arial" panose="020B0604020202020204" pitchFamily="34" charset="0"/>
                <a:cs typeface="Arial" panose="020B0604020202020204" pitchFamily="34" charset="0"/>
              </a:rPr>
              <a:t>Garantisca un efficiente drenaggio delle acque rispettando le vecchie direzioni di deflusso;</a:t>
            </a:r>
          </a:p>
          <a:p>
            <a:pPr algn="just">
              <a:spcBef>
                <a:spcPct val="50000"/>
              </a:spcBef>
              <a:buFontTx/>
              <a:buAutoNum type="arabicParenR"/>
              <a:defRPr/>
            </a:pPr>
            <a:r>
              <a:rPr lang="it-IT" altLang="it-IT" sz="1200" b="0" dirty="0">
                <a:latin typeface="Arial" panose="020B0604020202020204" pitchFamily="34" charset="0"/>
                <a:cs typeface="Arial" panose="020B0604020202020204" pitchFamily="34" charset="0"/>
              </a:rPr>
              <a:t>Ripristini gli acquiferi eventualmente venuti a giorno, ristabilendone la tutela e protezione con terreni idonei;</a:t>
            </a:r>
          </a:p>
          <a:p>
            <a:pPr algn="just">
              <a:spcBef>
                <a:spcPct val="50000"/>
              </a:spcBef>
              <a:buFontTx/>
              <a:buAutoNum type="arabicParenR"/>
              <a:defRPr/>
            </a:pPr>
            <a:r>
              <a:rPr lang="it-IT" altLang="it-IT" sz="1200" b="0" dirty="0">
                <a:latin typeface="Arial" panose="020B0604020202020204" pitchFamily="34" charset="0"/>
                <a:cs typeface="Arial" panose="020B0604020202020204" pitchFamily="34" charset="0"/>
              </a:rPr>
              <a:t>Rispetti le forme naturali del paesaggio, e delle sue caratteristiche ecologiche ed agronomiche. </a:t>
            </a:r>
            <a:endParaRPr lang="en-GB" altLang="it-IT" sz="1200" b="0" dirty="0">
              <a:latin typeface="Arial" panose="020B0604020202020204" pitchFamily="34" charset="0"/>
              <a:cs typeface="Arial" panose="020B0604020202020204" pitchFamily="34" charset="0"/>
            </a:endParaRPr>
          </a:p>
        </p:txBody>
      </p:sp>
      <p:sp>
        <p:nvSpPr>
          <p:cNvPr id="48133" name="Text Box 2">
            <a:extLst>
              <a:ext uri="{FF2B5EF4-FFF2-40B4-BE49-F238E27FC236}">
                <a16:creationId xmlns:a16="http://schemas.microsoft.com/office/drawing/2014/main" id="{345DCB27-0C68-4F51-7C02-E809D863D6EF}"/>
              </a:ext>
            </a:extLst>
          </p:cNvPr>
          <p:cNvSpPr txBox="1">
            <a:spLocks noChangeArrowheads="1"/>
          </p:cNvSpPr>
          <p:nvPr/>
        </p:nvSpPr>
        <p:spPr bwMode="auto">
          <a:xfrm>
            <a:off x="1258888" y="4043486"/>
            <a:ext cx="7705724" cy="954107"/>
          </a:xfrm>
          <a:prstGeom prst="rect">
            <a:avLst/>
          </a:prstGeom>
          <a:noFill/>
          <a:ln w="12700">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it-IT" altLang="it-IT" sz="1400" b="0" dirty="0">
                <a:latin typeface="Arial" panose="020B0604020202020204" pitchFamily="34" charset="0"/>
                <a:cs typeface="Arial" panose="020B0604020202020204" pitchFamily="34" charset="0"/>
              </a:rPr>
              <a:t>Il recupero dei vuoti prodotti da attività estrattiva si fa riferimento a quanto stabilito dal </a:t>
            </a:r>
            <a:r>
              <a:rPr lang="it-IT" altLang="it-IT" sz="1400" b="0" dirty="0" err="1">
                <a:latin typeface="Arial" panose="020B0604020202020204" pitchFamily="34" charset="0"/>
                <a:cs typeface="Arial" panose="020B0604020202020204" pitchFamily="34" charset="0"/>
              </a:rPr>
              <a:t>D.Lgs</a:t>
            </a:r>
            <a:r>
              <a:rPr lang="it-IT" altLang="it-IT" sz="1400" b="0" dirty="0">
                <a:latin typeface="Arial" panose="020B0604020202020204" pitchFamily="34" charset="0"/>
                <a:cs typeface="Arial" panose="020B0604020202020204" pitchFamily="34" charset="0"/>
              </a:rPr>
              <a:t> 117 del 30/05/2008 – art.10 comma 3, ovvero che il recupero dei vuoti e delle volumetrie di cava con rifiuti diversi da quelli di estrazione è sottoposto alle disposizioni di cui al </a:t>
            </a:r>
            <a:r>
              <a:rPr lang="it-IT" altLang="it-IT" sz="1400" b="0" dirty="0" err="1">
                <a:latin typeface="Arial" panose="020B0604020202020204" pitchFamily="34" charset="0"/>
                <a:cs typeface="Arial" panose="020B0604020202020204" pitchFamily="34" charset="0"/>
              </a:rPr>
              <a:t>D.Lgs</a:t>
            </a:r>
            <a:r>
              <a:rPr lang="it-IT" altLang="it-IT" sz="1400" b="0" dirty="0">
                <a:latin typeface="Arial" panose="020B0604020202020204" pitchFamily="34" charset="0"/>
                <a:cs typeface="Arial" panose="020B0604020202020204" pitchFamily="34" charset="0"/>
              </a:rPr>
              <a:t> 36/2003 relativo alle discariche di rifiuti</a:t>
            </a:r>
            <a:endParaRPr lang="en-GB" altLang="it-IT" sz="1400" b="0" dirty="0">
              <a:latin typeface="Arial" panose="020B0604020202020204" pitchFamily="34" charset="0"/>
              <a:cs typeface="Arial" panose="020B0604020202020204" pitchFamily="34" charset="0"/>
            </a:endParaRPr>
          </a:p>
        </p:txBody>
      </p:sp>
      <p:sp>
        <p:nvSpPr>
          <p:cNvPr id="48134" name="AutoShape 9">
            <a:extLst>
              <a:ext uri="{FF2B5EF4-FFF2-40B4-BE49-F238E27FC236}">
                <a16:creationId xmlns:a16="http://schemas.microsoft.com/office/drawing/2014/main" id="{7E5B3E70-0059-DB2E-483A-06A9982F1F17}"/>
              </a:ext>
            </a:extLst>
          </p:cNvPr>
          <p:cNvSpPr>
            <a:spLocks noChangeArrowheads="1"/>
          </p:cNvSpPr>
          <p:nvPr/>
        </p:nvSpPr>
        <p:spPr bwMode="auto">
          <a:xfrm>
            <a:off x="359569" y="4282253"/>
            <a:ext cx="719138" cy="431800"/>
          </a:xfrm>
          <a:prstGeom prst="rightArrow">
            <a:avLst>
              <a:gd name="adj1" fmla="val 50000"/>
              <a:gd name="adj2" fmla="val 41636"/>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2800">
              <a:latin typeface="Arial" panose="020B0604020202020204" pitchFamily="34" charset="0"/>
            </a:endParaRPr>
          </a:p>
        </p:txBody>
      </p:sp>
      <p:sp>
        <p:nvSpPr>
          <p:cNvPr id="8" name="Segnaposto contenuto 2">
            <a:extLst>
              <a:ext uri="{FF2B5EF4-FFF2-40B4-BE49-F238E27FC236}">
                <a16:creationId xmlns:a16="http://schemas.microsoft.com/office/drawing/2014/main" id="{5C65DF2B-D015-B14C-9808-F83BD7FD026A}"/>
              </a:ext>
            </a:extLst>
          </p:cNvPr>
          <p:cNvSpPr>
            <a:spLocks noGrp="1" noChangeArrowheads="1"/>
          </p:cNvSpPr>
          <p:nvPr>
            <p:ph idx="1"/>
          </p:nvPr>
        </p:nvSpPr>
        <p:spPr>
          <a:xfrm>
            <a:off x="213213" y="2708920"/>
            <a:ext cx="8717573" cy="1208336"/>
          </a:xfrm>
        </p:spPr>
        <p:txBody>
          <a:bodyPr/>
          <a:lstStyle/>
          <a:p>
            <a:pPr marL="0" indent="0" algn="just">
              <a:buFontTx/>
              <a:buNone/>
            </a:pPr>
            <a:r>
              <a:rPr lang="it-IT" altLang="it-IT" sz="1400" dirty="0"/>
              <a:t>Rispetto delle condizioni di cui al comma 2 lettere d) e d-bis) dell’art. 5 del D.M. 05/02/1998: “…</a:t>
            </a:r>
            <a:r>
              <a:rPr lang="it-IT" altLang="it-IT" sz="1400" i="1" dirty="0"/>
              <a:t>l’utilizzo dei rifiuti (….) d) sia compatibile con le caratteristiche chimico-fisiche, idrogeologiche e geomorfologiche dell'area da recuperare; d-bis) in ogni caso, il contenuto dei contaminanti sia conforme a quanto previsto dalla legislazione vigente in materia di messa in sicurezza, bonifica e ripristino ambientale dei siti inquinati, in funzione della specifica destinazione d'uso del sito</a:t>
            </a:r>
            <a:r>
              <a:rPr lang="it-IT" altLang="it-IT" sz="1400" dirty="0"/>
              <a:t>”.</a:t>
            </a:r>
          </a:p>
        </p:txBody>
      </p:sp>
      <p:sp>
        <p:nvSpPr>
          <p:cNvPr id="2" name="Rettangolo 1">
            <a:extLst>
              <a:ext uri="{FF2B5EF4-FFF2-40B4-BE49-F238E27FC236}">
                <a16:creationId xmlns:a16="http://schemas.microsoft.com/office/drawing/2014/main" id="{963EA09F-C833-A34A-9044-F5105C410B7D}"/>
              </a:ext>
            </a:extLst>
          </p:cNvPr>
          <p:cNvSpPr/>
          <p:nvPr/>
        </p:nvSpPr>
        <p:spPr>
          <a:xfrm>
            <a:off x="359569" y="5265052"/>
            <a:ext cx="8571216" cy="1200329"/>
          </a:xfrm>
          <a:prstGeom prst="rect">
            <a:avLst/>
          </a:prstGeom>
          <a:ln>
            <a:solidFill>
              <a:schemeClr val="tx1"/>
            </a:solidFill>
            <a:prstDash val="lgDash"/>
          </a:ln>
        </p:spPr>
        <p:txBody>
          <a:bodyPr wrap="square">
            <a:spAutoFit/>
          </a:bodyPr>
          <a:lstStyle/>
          <a:p>
            <a:pPr marL="0" indent="0" algn="just">
              <a:buFontTx/>
              <a:buNone/>
            </a:pPr>
            <a:r>
              <a:rPr lang="it-IT" altLang="it-IT" sz="1200" b="0" dirty="0"/>
              <a:t>Si è scelto dunque, salvo casi specifici valutati di volta in volta, di utilizzare </a:t>
            </a:r>
            <a:r>
              <a:rPr lang="it-IT" altLang="it-IT" sz="1200" dirty="0"/>
              <a:t>solo i rifiuti rappresentati da terre e rocce di scavo - CER 170504 – purché compatibili con il sito da ripristinare.</a:t>
            </a:r>
          </a:p>
          <a:p>
            <a:pPr marL="0" indent="0" algn="just">
              <a:buFontTx/>
              <a:buNone/>
            </a:pPr>
            <a:r>
              <a:rPr lang="it-IT" altLang="it-IT" sz="1200" b="0" dirty="0"/>
              <a:t>Sono stati considerati da evitare  rifiuti diversi  (anche se previsti dal D.M. 05/02/1998 - recuperi ambientali in regime “semplificato”), perché considerati non idonei al raggiungimento degli obiettivi di risanamento e non coerenti con un adeguato livello di tutela ambientale  (art. 177 comma 4 lettera a del </a:t>
            </a:r>
            <a:r>
              <a:rPr lang="it-IT" altLang="it-IT" sz="1200" b="0" dirty="0" err="1"/>
              <a:t>D.Lgs.</a:t>
            </a:r>
            <a:r>
              <a:rPr lang="it-IT" altLang="it-IT" sz="1200" b="0" dirty="0"/>
              <a:t> 152/2006) e più idonei ad altre operazioni di recupero.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93" name="Text Box 2">
            <a:extLst>
              <a:ext uri="{FF2B5EF4-FFF2-40B4-BE49-F238E27FC236}">
                <a16:creationId xmlns:a16="http://schemas.microsoft.com/office/drawing/2014/main" id="{66EF9481-4DC8-E369-650F-E9F1C463DFDD}"/>
              </a:ext>
            </a:extLst>
          </p:cNvPr>
          <p:cNvSpPr txBox="1">
            <a:spLocks noChangeArrowheads="1"/>
          </p:cNvSpPr>
          <p:nvPr/>
        </p:nvSpPr>
        <p:spPr bwMode="auto">
          <a:xfrm>
            <a:off x="238960" y="1158588"/>
            <a:ext cx="1722438" cy="584775"/>
          </a:xfrm>
          <a:prstGeom prst="rect">
            <a:avLst/>
          </a:prstGeom>
          <a:solidFill>
            <a:schemeClr val="bg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dirty="0">
                <a:latin typeface="Arial" panose="020B0604020202020204" pitchFamily="34" charset="0"/>
                <a:cs typeface="Arial" panose="020B0604020202020204" pitchFamily="34" charset="0"/>
              </a:rPr>
              <a:t>Requisiti minimi di progettazione</a:t>
            </a:r>
            <a:endParaRPr lang="en-GB" altLang="it-IT" sz="1600" b="0" dirty="0">
              <a:latin typeface="Arial" panose="020B0604020202020204" pitchFamily="34" charset="0"/>
              <a:cs typeface="Arial" panose="020B0604020202020204" pitchFamily="34" charset="0"/>
            </a:endParaRPr>
          </a:p>
        </p:txBody>
      </p:sp>
      <p:sp>
        <p:nvSpPr>
          <p:cNvPr id="27" name="Text Box 2">
            <a:extLst>
              <a:ext uri="{FF2B5EF4-FFF2-40B4-BE49-F238E27FC236}">
                <a16:creationId xmlns:a16="http://schemas.microsoft.com/office/drawing/2014/main" id="{4404C5CA-E66B-FF46-9862-3C260F463CF0}"/>
              </a:ext>
            </a:extLst>
          </p:cNvPr>
          <p:cNvSpPr txBox="1">
            <a:spLocks noChangeArrowheads="1"/>
          </p:cNvSpPr>
          <p:nvPr/>
        </p:nvSpPr>
        <p:spPr bwMode="auto">
          <a:xfrm>
            <a:off x="251520" y="155907"/>
            <a:ext cx="7620272" cy="400110"/>
          </a:xfrm>
          <a:prstGeom prst="rect">
            <a:avLst/>
          </a:prstGeom>
          <a:solidFill>
            <a:srgbClr val="D0A3CB"/>
          </a:solidFill>
          <a:ln>
            <a:solidFill>
              <a:schemeClr val="tx1"/>
            </a:solidFill>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2000" b="0" dirty="0">
                <a:latin typeface="Arial" panose="020B0604020202020204" pitchFamily="34" charset="0"/>
                <a:cs typeface="Arial" panose="020B0604020202020204" pitchFamily="34" charset="0"/>
              </a:rPr>
              <a:t>RECUPERI AMBIENTALI CON UTILIZZO DI MATERIALI INERTI</a:t>
            </a:r>
            <a:endParaRPr lang="en-GB" altLang="it-IT" sz="2000" b="0" dirty="0">
              <a:latin typeface="Arial" panose="020B0604020202020204" pitchFamily="34" charset="0"/>
              <a:cs typeface="Arial" panose="020B0604020202020204" pitchFamily="34" charset="0"/>
            </a:endParaRPr>
          </a:p>
        </p:txBody>
      </p:sp>
      <p:sp>
        <p:nvSpPr>
          <p:cNvPr id="28" name="Text Box 2">
            <a:extLst>
              <a:ext uri="{FF2B5EF4-FFF2-40B4-BE49-F238E27FC236}">
                <a16:creationId xmlns:a16="http://schemas.microsoft.com/office/drawing/2014/main" id="{034DA6E3-99A5-4445-A8A4-999E84BC2D39}"/>
              </a:ext>
            </a:extLst>
          </p:cNvPr>
          <p:cNvSpPr txBox="1">
            <a:spLocks noChangeArrowheads="1"/>
          </p:cNvSpPr>
          <p:nvPr/>
        </p:nvSpPr>
        <p:spPr bwMode="auto">
          <a:xfrm>
            <a:off x="4061656" y="850613"/>
            <a:ext cx="4645025" cy="307975"/>
          </a:xfrm>
          <a:prstGeom prst="rect">
            <a:avLst/>
          </a:prstGeom>
          <a:solidFill>
            <a:schemeClr val="accent3">
              <a:lumMod val="85000"/>
            </a:schemeClr>
          </a:solidFill>
          <a:ln>
            <a:solidFill>
              <a:schemeClr val="tx2"/>
            </a:solid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it-IT" altLang="it-IT" sz="1400" dirty="0">
                <a:latin typeface="Arial" panose="020B0604020202020204" pitchFamily="34" charset="0"/>
                <a:cs typeface="Arial" panose="020B0604020202020204" pitchFamily="34" charset="0"/>
              </a:rPr>
              <a:t>CARATTERISTICHE SPECIFICHE DEGLI IMPIANTI</a:t>
            </a:r>
          </a:p>
        </p:txBody>
      </p:sp>
      <p:sp>
        <p:nvSpPr>
          <p:cNvPr id="20" name="Text Box 2">
            <a:extLst>
              <a:ext uri="{FF2B5EF4-FFF2-40B4-BE49-F238E27FC236}">
                <a16:creationId xmlns:a16="http://schemas.microsoft.com/office/drawing/2014/main" id="{AAA8F8D7-EDCB-BC48-AF3B-1AEBEEF94EE3}"/>
              </a:ext>
            </a:extLst>
          </p:cNvPr>
          <p:cNvSpPr txBox="1">
            <a:spLocks noChangeArrowheads="1"/>
          </p:cNvSpPr>
          <p:nvPr/>
        </p:nvSpPr>
        <p:spPr bwMode="auto">
          <a:xfrm>
            <a:off x="1584177" y="1846263"/>
            <a:ext cx="727248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 typeface="Wingdings" pitchFamily="2" charset="2"/>
              <a:buChar char="Ø"/>
            </a:pPr>
            <a:r>
              <a:rPr lang="it-IT" altLang="it-IT" sz="1600" i="1" u="sng" dirty="0">
                <a:solidFill>
                  <a:schemeClr val="accent2"/>
                </a:solidFill>
                <a:latin typeface="Arial" panose="020B0604020202020204" pitchFamily="34" charset="0"/>
                <a:cs typeface="Arial" panose="020B0604020202020204" pitchFamily="34" charset="0"/>
              </a:rPr>
              <a:t>Inquadramento territoriale</a:t>
            </a:r>
            <a:r>
              <a:rPr lang="it-IT" altLang="it-IT" sz="1600" b="0" dirty="0">
                <a:latin typeface="Arial" panose="020B0604020202020204" pitchFamily="34" charset="0"/>
                <a:cs typeface="Arial" panose="020B0604020202020204" pitchFamily="34" charset="0"/>
              </a:rPr>
              <a:t> (quadro urbanistico e vincolistico, studio geologico, climatico, ecologico ed agronomico;</a:t>
            </a:r>
          </a:p>
          <a:p>
            <a:pPr>
              <a:spcBef>
                <a:spcPct val="50000"/>
              </a:spcBef>
              <a:buFont typeface="Wingdings" pitchFamily="2" charset="2"/>
              <a:buChar char="Ø"/>
            </a:pPr>
            <a:r>
              <a:rPr lang="it-IT" altLang="it-IT" sz="1600" i="1" u="sng" dirty="0">
                <a:solidFill>
                  <a:schemeClr val="accent2"/>
                </a:solidFill>
                <a:latin typeface="Arial" panose="020B0604020202020204" pitchFamily="34" charset="0"/>
                <a:cs typeface="Arial" panose="020B0604020202020204" pitchFamily="34" charset="0"/>
              </a:rPr>
              <a:t>Relazione Tecnica</a:t>
            </a:r>
            <a:r>
              <a:rPr lang="it-IT" altLang="it-IT" sz="1600" b="0" dirty="0">
                <a:latin typeface="Arial" panose="020B0604020202020204" pitchFamily="34" charset="0"/>
                <a:cs typeface="Arial" panose="020B0604020202020204" pitchFamily="34" charset="0"/>
              </a:rPr>
              <a:t> (descrizione delle caratteristiche progettuali relative al recupero ambientale comprese le opere accessorie mitigatrici dell’impatto;</a:t>
            </a:r>
          </a:p>
          <a:p>
            <a:pPr>
              <a:spcBef>
                <a:spcPct val="50000"/>
              </a:spcBef>
              <a:buFont typeface="Wingdings" pitchFamily="2" charset="2"/>
              <a:buChar char="Ø"/>
            </a:pPr>
            <a:r>
              <a:rPr lang="it-IT" altLang="it-IT" sz="1600" i="1" u="sng" dirty="0">
                <a:solidFill>
                  <a:schemeClr val="accent2"/>
                </a:solidFill>
                <a:latin typeface="Arial" panose="020B0604020202020204" pitchFamily="34" charset="0"/>
                <a:cs typeface="Arial" panose="020B0604020202020204" pitchFamily="34" charset="0"/>
              </a:rPr>
              <a:t>Elaborati cartografici e </a:t>
            </a:r>
            <a:r>
              <a:rPr lang="it-IT" altLang="it-IT" sz="1600" i="1" u="sng" dirty="0" err="1">
                <a:solidFill>
                  <a:schemeClr val="accent2"/>
                </a:solidFill>
                <a:latin typeface="Arial" panose="020B0604020202020204" pitchFamily="34" charset="0"/>
                <a:cs typeface="Arial" panose="020B0604020202020204" pitchFamily="34" charset="0"/>
              </a:rPr>
              <a:t>planoaltimetrici</a:t>
            </a:r>
            <a:r>
              <a:rPr lang="it-IT" altLang="it-IT" sz="1600" b="0" dirty="0">
                <a:latin typeface="Arial" panose="020B0604020202020204" pitchFamily="34" charset="0"/>
                <a:cs typeface="Arial" panose="020B0604020202020204" pitchFamily="34" charset="0"/>
              </a:rPr>
              <a:t> (comprendenti i rilievi dello stato attuale – ante </a:t>
            </a:r>
            <a:r>
              <a:rPr lang="it-IT" altLang="it-IT" sz="1600" b="0" dirty="0" err="1">
                <a:latin typeface="Arial" panose="020B0604020202020204" pitchFamily="34" charset="0"/>
                <a:cs typeface="Arial" panose="020B0604020202020204" pitchFamily="34" charset="0"/>
              </a:rPr>
              <a:t>operam</a:t>
            </a:r>
            <a:r>
              <a:rPr lang="it-IT" altLang="it-IT" sz="1600" b="0" dirty="0">
                <a:latin typeface="Arial" panose="020B0604020202020204" pitchFamily="34" charset="0"/>
                <a:cs typeface="Arial" panose="020B0604020202020204" pitchFamily="34" charset="0"/>
              </a:rPr>
              <a:t> e finale post-</a:t>
            </a:r>
            <a:r>
              <a:rPr lang="it-IT" altLang="it-IT" sz="1600" b="0" dirty="0" err="1">
                <a:latin typeface="Arial" panose="020B0604020202020204" pitchFamily="34" charset="0"/>
                <a:cs typeface="Arial" panose="020B0604020202020204" pitchFamily="34" charset="0"/>
              </a:rPr>
              <a:t>operam</a:t>
            </a:r>
            <a:r>
              <a:rPr lang="it-IT" altLang="it-IT" sz="1600" b="0" dirty="0">
                <a:latin typeface="Arial" panose="020B0604020202020204" pitchFamily="34" charset="0"/>
                <a:cs typeface="Arial" panose="020B0604020202020204" pitchFamily="34" charset="0"/>
              </a:rPr>
              <a:t> corredati da opportune sezioni in scala 1:1000;</a:t>
            </a:r>
          </a:p>
          <a:p>
            <a:pPr>
              <a:spcBef>
                <a:spcPct val="50000"/>
              </a:spcBef>
              <a:buFont typeface="Wingdings" pitchFamily="2" charset="2"/>
              <a:buChar char="Ø"/>
            </a:pPr>
            <a:r>
              <a:rPr lang="it-IT" altLang="it-IT" sz="1600" i="1" u="sng" dirty="0">
                <a:solidFill>
                  <a:schemeClr val="accent2"/>
                </a:solidFill>
                <a:latin typeface="Arial" panose="020B0604020202020204" pitchFamily="34" charset="0"/>
                <a:cs typeface="Arial" panose="020B0604020202020204" pitchFamily="34" charset="0"/>
              </a:rPr>
              <a:t>Piano di gestione del cantiere</a:t>
            </a:r>
            <a:r>
              <a:rPr lang="it-IT" altLang="it-IT" sz="1600" b="0" dirty="0">
                <a:latin typeface="Arial" panose="020B0604020202020204" pitchFamily="34" charset="0"/>
                <a:cs typeface="Arial" panose="020B0604020202020204" pitchFamily="34" charset="0"/>
              </a:rPr>
              <a:t> (che stabilisca le procedure operative che si seguiranno durante i lavori di recupero anche in relazione all’accettazione e al controllo dei rifiuti, nonché le misure tecnico-gestionali da adottarsi per il contenimento della dispersione eolica della frazione polverulenta dei rifiuti inerti;</a:t>
            </a:r>
          </a:p>
          <a:p>
            <a:pPr>
              <a:spcBef>
                <a:spcPct val="50000"/>
              </a:spcBef>
              <a:buFont typeface="Wingdings" pitchFamily="2" charset="2"/>
              <a:buChar char="Ø"/>
            </a:pPr>
            <a:r>
              <a:rPr lang="it-IT" altLang="it-IT" sz="1600" i="1" dirty="0">
                <a:solidFill>
                  <a:schemeClr val="accent2"/>
                </a:solidFill>
                <a:latin typeface="Arial" panose="020B0604020202020204" pitchFamily="34" charset="0"/>
                <a:cs typeface="Arial" panose="020B0604020202020204" pitchFamily="34" charset="0"/>
              </a:rPr>
              <a:t>Piano di monitoraggio dei parametri ambientali</a:t>
            </a:r>
            <a:r>
              <a:rPr lang="it-IT" altLang="it-IT" sz="1600" b="0" dirty="0">
                <a:latin typeface="Arial" panose="020B0604020202020204" pitchFamily="34" charset="0"/>
                <a:cs typeface="Arial" panose="020B0604020202020204" pitchFamily="34" charset="0"/>
              </a:rPr>
              <a:t> (modalità e frequenza dei prelievi, analisi e restituzione dei dati relativi a: parametri meteoclimatici, qualità dell’aria, qualità acque superficiali e sotterranee 8installazione di punti di monitoraggio/piezometri dedicati.</a:t>
            </a:r>
            <a:endParaRPr lang="en-GB" altLang="it-IT" sz="1600" b="0"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9" name="Group 6">
            <a:extLst>
              <a:ext uri="{FF2B5EF4-FFF2-40B4-BE49-F238E27FC236}">
                <a16:creationId xmlns:a16="http://schemas.microsoft.com/office/drawing/2014/main" id="{337BEFF8-91BE-DD99-CD70-224F82E9B406}"/>
              </a:ext>
            </a:extLst>
          </p:cNvPr>
          <p:cNvGrpSpPr>
            <a:grpSpLocks/>
          </p:cNvGrpSpPr>
          <p:nvPr/>
        </p:nvGrpSpPr>
        <p:grpSpPr bwMode="auto">
          <a:xfrm>
            <a:off x="395288" y="1296988"/>
            <a:ext cx="8691563" cy="1654175"/>
            <a:chOff x="249" y="817"/>
            <a:chExt cx="5475" cy="1042"/>
          </a:xfrm>
        </p:grpSpPr>
        <p:sp>
          <p:nvSpPr>
            <p:cNvPr id="50193" name="Text Box 2">
              <a:extLst>
                <a:ext uri="{FF2B5EF4-FFF2-40B4-BE49-F238E27FC236}">
                  <a16:creationId xmlns:a16="http://schemas.microsoft.com/office/drawing/2014/main" id="{66EF9481-4DC8-E369-650F-E9F1C463DFDD}"/>
                </a:ext>
              </a:extLst>
            </p:cNvPr>
            <p:cNvSpPr txBox="1">
              <a:spLocks noChangeArrowheads="1"/>
            </p:cNvSpPr>
            <p:nvPr/>
          </p:nvSpPr>
          <p:spPr bwMode="auto">
            <a:xfrm>
              <a:off x="249" y="955"/>
              <a:ext cx="1085" cy="523"/>
            </a:xfrm>
            <a:prstGeom prst="rect">
              <a:avLst/>
            </a:prstGeom>
            <a:solidFill>
              <a:schemeClr val="bg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600" b="0" dirty="0">
                  <a:latin typeface="Arial" panose="020B0604020202020204" pitchFamily="34" charset="0"/>
                  <a:cs typeface="Arial" panose="020B0604020202020204" pitchFamily="34" charset="0"/>
                </a:rPr>
                <a:t>Caratteristiche dell’area di conferimento</a:t>
              </a:r>
              <a:endParaRPr lang="en-GB" altLang="it-IT" sz="1600" b="0" dirty="0">
                <a:latin typeface="Arial" panose="020B0604020202020204" pitchFamily="34" charset="0"/>
                <a:cs typeface="Arial" panose="020B0604020202020204" pitchFamily="34" charset="0"/>
              </a:endParaRPr>
            </a:p>
          </p:txBody>
        </p:sp>
        <p:sp>
          <p:nvSpPr>
            <p:cNvPr id="50194" name="Text Box 2">
              <a:extLst>
                <a:ext uri="{FF2B5EF4-FFF2-40B4-BE49-F238E27FC236}">
                  <a16:creationId xmlns:a16="http://schemas.microsoft.com/office/drawing/2014/main" id="{D7897861-8BF4-59A2-6A1E-2615E2C5DC85}"/>
                </a:ext>
              </a:extLst>
            </p:cNvPr>
            <p:cNvSpPr txBox="1">
              <a:spLocks noChangeArrowheads="1"/>
            </p:cNvSpPr>
            <p:nvPr/>
          </p:nvSpPr>
          <p:spPr bwMode="auto">
            <a:xfrm>
              <a:off x="1428" y="817"/>
              <a:ext cx="1225" cy="194"/>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Pesa Automatica</a:t>
              </a:r>
              <a:endParaRPr lang="en-GB" altLang="it-IT" sz="1400" b="0" dirty="0">
                <a:latin typeface="Arial" panose="020B0604020202020204" pitchFamily="34" charset="0"/>
                <a:cs typeface="Arial" panose="020B0604020202020204" pitchFamily="34" charset="0"/>
              </a:endParaRPr>
            </a:p>
          </p:txBody>
        </p:sp>
        <p:sp>
          <p:nvSpPr>
            <p:cNvPr id="50195" name="Text Box 2">
              <a:extLst>
                <a:ext uri="{FF2B5EF4-FFF2-40B4-BE49-F238E27FC236}">
                  <a16:creationId xmlns:a16="http://schemas.microsoft.com/office/drawing/2014/main" id="{13CBEC3A-09C7-67E2-CA3D-CE40DDFB280E}"/>
                </a:ext>
              </a:extLst>
            </p:cNvPr>
            <p:cNvSpPr txBox="1">
              <a:spLocks noChangeArrowheads="1"/>
            </p:cNvSpPr>
            <p:nvPr/>
          </p:nvSpPr>
          <p:spPr bwMode="auto">
            <a:xfrm>
              <a:off x="1428" y="1097"/>
              <a:ext cx="2926" cy="194"/>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Locale in regola con le norme igienico-sanitarie</a:t>
              </a:r>
              <a:endParaRPr lang="en-GB" altLang="it-IT" sz="1400" b="0" dirty="0">
                <a:latin typeface="Arial" panose="020B0604020202020204" pitchFamily="34" charset="0"/>
                <a:cs typeface="Arial" panose="020B0604020202020204" pitchFamily="34" charset="0"/>
              </a:endParaRPr>
            </a:p>
          </p:txBody>
        </p:sp>
        <p:sp>
          <p:nvSpPr>
            <p:cNvPr id="50196" name="Text Box 2">
              <a:extLst>
                <a:ext uri="{FF2B5EF4-FFF2-40B4-BE49-F238E27FC236}">
                  <a16:creationId xmlns:a16="http://schemas.microsoft.com/office/drawing/2014/main" id="{BA5A4154-C410-8ED8-DCBF-C32D8DFDD74D}"/>
                </a:ext>
              </a:extLst>
            </p:cNvPr>
            <p:cNvSpPr txBox="1">
              <a:spLocks noChangeArrowheads="1"/>
            </p:cNvSpPr>
            <p:nvPr/>
          </p:nvSpPr>
          <p:spPr bwMode="auto">
            <a:xfrm>
              <a:off x="1428" y="1368"/>
              <a:ext cx="4296" cy="194"/>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Archivio registri di carico e scarico, FIR ed altra documentazione relativa ai rifiuti</a:t>
              </a:r>
              <a:endParaRPr lang="en-GB" altLang="it-IT" sz="1400" b="0" dirty="0">
                <a:latin typeface="Arial" panose="020B0604020202020204" pitchFamily="34" charset="0"/>
                <a:cs typeface="Arial" panose="020B0604020202020204" pitchFamily="34" charset="0"/>
              </a:endParaRPr>
            </a:p>
          </p:txBody>
        </p:sp>
        <p:sp>
          <p:nvSpPr>
            <p:cNvPr id="50197" name="Text Box 2">
              <a:extLst>
                <a:ext uri="{FF2B5EF4-FFF2-40B4-BE49-F238E27FC236}">
                  <a16:creationId xmlns:a16="http://schemas.microsoft.com/office/drawing/2014/main" id="{0A086BB5-E1C8-701E-75CF-8D92B6B6C89B}"/>
                </a:ext>
              </a:extLst>
            </p:cNvPr>
            <p:cNvSpPr txBox="1">
              <a:spLocks noChangeArrowheads="1"/>
            </p:cNvSpPr>
            <p:nvPr/>
          </p:nvSpPr>
          <p:spPr bwMode="auto">
            <a:xfrm>
              <a:off x="1428" y="1665"/>
              <a:ext cx="2405" cy="194"/>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Archivio per il deposito dei campioni di rifiuto</a:t>
              </a:r>
              <a:endParaRPr lang="en-GB" altLang="it-IT" sz="1400" b="0" dirty="0">
                <a:latin typeface="Arial" panose="020B0604020202020204" pitchFamily="34" charset="0"/>
                <a:cs typeface="Arial" panose="020B0604020202020204" pitchFamily="34" charset="0"/>
              </a:endParaRPr>
            </a:p>
          </p:txBody>
        </p:sp>
      </p:grpSp>
      <p:grpSp>
        <p:nvGrpSpPr>
          <p:cNvPr id="50180" name="Gruppo 21">
            <a:extLst>
              <a:ext uri="{FF2B5EF4-FFF2-40B4-BE49-F238E27FC236}">
                <a16:creationId xmlns:a16="http://schemas.microsoft.com/office/drawing/2014/main" id="{3F668D10-9ACB-1C69-A3B6-4D32D7E8955F}"/>
              </a:ext>
            </a:extLst>
          </p:cNvPr>
          <p:cNvGrpSpPr>
            <a:grpSpLocks/>
          </p:cNvGrpSpPr>
          <p:nvPr/>
        </p:nvGrpSpPr>
        <p:grpSpPr bwMode="auto">
          <a:xfrm>
            <a:off x="2266951" y="3429000"/>
            <a:ext cx="6815815" cy="2439859"/>
            <a:chOff x="2642196" y="3740151"/>
            <a:chExt cx="6815380" cy="2422525"/>
          </a:xfrm>
        </p:grpSpPr>
        <p:grpSp>
          <p:nvGrpSpPr>
            <p:cNvPr id="50181" name="Group 30">
              <a:extLst>
                <a:ext uri="{FF2B5EF4-FFF2-40B4-BE49-F238E27FC236}">
                  <a16:creationId xmlns:a16="http://schemas.microsoft.com/office/drawing/2014/main" id="{70AFF189-2137-EFCD-89CF-47338305E4FD}"/>
                </a:ext>
              </a:extLst>
            </p:cNvPr>
            <p:cNvGrpSpPr>
              <a:grpSpLocks/>
            </p:cNvGrpSpPr>
            <p:nvPr/>
          </p:nvGrpSpPr>
          <p:grpSpPr bwMode="auto">
            <a:xfrm>
              <a:off x="2642196" y="3740151"/>
              <a:ext cx="6815380" cy="2422525"/>
              <a:chOff x="1468" y="1585"/>
              <a:chExt cx="4499" cy="1526"/>
            </a:xfrm>
          </p:grpSpPr>
          <p:sp>
            <p:nvSpPr>
              <p:cNvPr id="50185" name="Text Box 2">
                <a:extLst>
                  <a:ext uri="{FF2B5EF4-FFF2-40B4-BE49-F238E27FC236}">
                    <a16:creationId xmlns:a16="http://schemas.microsoft.com/office/drawing/2014/main" id="{AF0E2D7C-3690-C1ED-6ECF-8CB2CA84725E}"/>
                  </a:ext>
                </a:extLst>
              </p:cNvPr>
              <p:cNvSpPr txBox="1">
                <a:spLocks noChangeArrowheads="1"/>
              </p:cNvSpPr>
              <p:nvPr/>
            </p:nvSpPr>
            <p:spPr bwMode="auto">
              <a:xfrm>
                <a:off x="1478" y="1585"/>
                <a:ext cx="3546" cy="194"/>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Barriera perimetrale (essenze arboree e/o arbustive autoctone)</a:t>
                </a:r>
                <a:endParaRPr lang="en-GB" altLang="it-IT" sz="1400" b="0" dirty="0">
                  <a:latin typeface="Arial" panose="020B0604020202020204" pitchFamily="34" charset="0"/>
                  <a:cs typeface="Arial" panose="020B0604020202020204" pitchFamily="34" charset="0"/>
                </a:endParaRPr>
              </a:p>
            </p:txBody>
          </p:sp>
          <p:sp>
            <p:nvSpPr>
              <p:cNvPr id="50186" name="Text Box 2">
                <a:extLst>
                  <a:ext uri="{FF2B5EF4-FFF2-40B4-BE49-F238E27FC236}">
                    <a16:creationId xmlns:a16="http://schemas.microsoft.com/office/drawing/2014/main" id="{5CF2DDC7-E375-8F71-2F3E-2734B995EF1D}"/>
                  </a:ext>
                </a:extLst>
              </p:cNvPr>
              <p:cNvSpPr txBox="1">
                <a:spLocks noChangeArrowheads="1"/>
              </p:cNvSpPr>
              <p:nvPr/>
            </p:nvSpPr>
            <p:spPr bwMode="auto">
              <a:xfrm>
                <a:off x="1478" y="1872"/>
                <a:ext cx="4489" cy="194"/>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Asfaltatura delle piste di accesso e bagnatura periodica delle piste di transito interne</a:t>
                </a:r>
                <a:endParaRPr lang="en-GB" altLang="it-IT" sz="1400" b="0" dirty="0">
                  <a:latin typeface="Arial" panose="020B0604020202020204" pitchFamily="34" charset="0"/>
                  <a:cs typeface="Arial" panose="020B0604020202020204" pitchFamily="34" charset="0"/>
                </a:endParaRPr>
              </a:p>
            </p:txBody>
          </p:sp>
          <p:sp>
            <p:nvSpPr>
              <p:cNvPr id="50187" name="Text Box 2">
                <a:extLst>
                  <a:ext uri="{FF2B5EF4-FFF2-40B4-BE49-F238E27FC236}">
                    <a16:creationId xmlns:a16="http://schemas.microsoft.com/office/drawing/2014/main" id="{9E45ABB2-D3BE-9C7C-1ACA-8DF8ED828FA0}"/>
                  </a:ext>
                </a:extLst>
              </p:cNvPr>
              <p:cNvSpPr txBox="1">
                <a:spLocks noChangeArrowheads="1"/>
              </p:cNvSpPr>
              <p:nvPr/>
            </p:nvSpPr>
            <p:spPr bwMode="auto">
              <a:xfrm>
                <a:off x="1468" y="2409"/>
                <a:ext cx="3993" cy="194"/>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Utilizzo dei teloni di copertura dei carichi trasportati, in ingresso e in uscita </a:t>
                </a:r>
                <a:endParaRPr lang="en-GB" altLang="it-IT" sz="1400" b="0" dirty="0">
                  <a:latin typeface="Arial" panose="020B0604020202020204" pitchFamily="34" charset="0"/>
                  <a:cs typeface="Arial" panose="020B0604020202020204" pitchFamily="34" charset="0"/>
                </a:endParaRPr>
              </a:p>
            </p:txBody>
          </p:sp>
          <p:sp>
            <p:nvSpPr>
              <p:cNvPr id="50188" name="Text Box 2">
                <a:extLst>
                  <a:ext uri="{FF2B5EF4-FFF2-40B4-BE49-F238E27FC236}">
                    <a16:creationId xmlns:a16="http://schemas.microsoft.com/office/drawing/2014/main" id="{29B69F2A-C38E-A9E2-B03F-39223229C61D}"/>
                  </a:ext>
                </a:extLst>
              </p:cNvPr>
              <p:cNvSpPr txBox="1">
                <a:spLocks noChangeArrowheads="1"/>
              </p:cNvSpPr>
              <p:nvPr/>
            </p:nvSpPr>
            <p:spPr bwMode="auto">
              <a:xfrm>
                <a:off x="1468" y="2917"/>
                <a:ext cx="2805" cy="194"/>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Monitoraggio a monte e a valle delle acque di falda</a:t>
                </a:r>
                <a:endParaRPr lang="en-GB" altLang="it-IT" sz="1400" b="0" dirty="0">
                  <a:latin typeface="Arial" panose="020B0604020202020204" pitchFamily="34" charset="0"/>
                  <a:cs typeface="Arial" panose="020B0604020202020204" pitchFamily="34" charset="0"/>
                </a:endParaRPr>
              </a:p>
            </p:txBody>
          </p:sp>
        </p:grpSp>
        <p:sp>
          <p:nvSpPr>
            <p:cNvPr id="50183" name="Text Box 2">
              <a:extLst>
                <a:ext uri="{FF2B5EF4-FFF2-40B4-BE49-F238E27FC236}">
                  <a16:creationId xmlns:a16="http://schemas.microsoft.com/office/drawing/2014/main" id="{4CEECBAF-CB66-D1F4-A705-AEEDD3A5C62B}"/>
                </a:ext>
              </a:extLst>
            </p:cNvPr>
            <p:cNvSpPr txBox="1">
              <a:spLocks noChangeArrowheads="1"/>
            </p:cNvSpPr>
            <p:nvPr/>
          </p:nvSpPr>
          <p:spPr bwMode="auto">
            <a:xfrm>
              <a:off x="2654315" y="4616203"/>
              <a:ext cx="4679777" cy="307777"/>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Lavaggio delle ruote dei mezzi pesanti in uscita dal sito</a:t>
              </a:r>
              <a:endParaRPr lang="en-GB" altLang="it-IT" sz="1400" b="0" dirty="0">
                <a:latin typeface="Arial" panose="020B0604020202020204" pitchFamily="34" charset="0"/>
                <a:cs typeface="Arial" panose="020B0604020202020204" pitchFamily="34" charset="0"/>
              </a:endParaRPr>
            </a:p>
          </p:txBody>
        </p:sp>
      </p:grpSp>
      <p:sp>
        <p:nvSpPr>
          <p:cNvPr id="27" name="Text Box 2">
            <a:extLst>
              <a:ext uri="{FF2B5EF4-FFF2-40B4-BE49-F238E27FC236}">
                <a16:creationId xmlns:a16="http://schemas.microsoft.com/office/drawing/2014/main" id="{4404C5CA-E66B-FF46-9862-3C260F463CF0}"/>
              </a:ext>
            </a:extLst>
          </p:cNvPr>
          <p:cNvSpPr txBox="1">
            <a:spLocks noChangeArrowheads="1"/>
          </p:cNvSpPr>
          <p:nvPr/>
        </p:nvSpPr>
        <p:spPr bwMode="auto">
          <a:xfrm>
            <a:off x="251520" y="155907"/>
            <a:ext cx="7620272" cy="400110"/>
          </a:xfrm>
          <a:prstGeom prst="rect">
            <a:avLst/>
          </a:prstGeom>
          <a:solidFill>
            <a:srgbClr val="D0A3CB"/>
          </a:solidFill>
          <a:ln>
            <a:solidFill>
              <a:schemeClr val="tx1"/>
            </a:solidFill>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2000" b="0" dirty="0">
                <a:latin typeface="Arial" panose="020B0604020202020204" pitchFamily="34" charset="0"/>
                <a:cs typeface="Arial" panose="020B0604020202020204" pitchFamily="34" charset="0"/>
              </a:rPr>
              <a:t>RECUPERI AMBIENTALI CON UTILIZZO DI MATERIALI INERTI</a:t>
            </a:r>
            <a:endParaRPr lang="en-GB" altLang="it-IT" sz="2000" b="0" dirty="0">
              <a:latin typeface="Arial" panose="020B0604020202020204" pitchFamily="34" charset="0"/>
              <a:cs typeface="Arial" panose="020B0604020202020204" pitchFamily="34" charset="0"/>
            </a:endParaRPr>
          </a:p>
        </p:txBody>
      </p:sp>
      <p:sp>
        <p:nvSpPr>
          <p:cNvPr id="28" name="Text Box 2">
            <a:extLst>
              <a:ext uri="{FF2B5EF4-FFF2-40B4-BE49-F238E27FC236}">
                <a16:creationId xmlns:a16="http://schemas.microsoft.com/office/drawing/2014/main" id="{034DA6E3-99A5-4445-A8A4-999E84BC2D39}"/>
              </a:ext>
            </a:extLst>
          </p:cNvPr>
          <p:cNvSpPr txBox="1">
            <a:spLocks noChangeArrowheads="1"/>
          </p:cNvSpPr>
          <p:nvPr/>
        </p:nvSpPr>
        <p:spPr bwMode="auto">
          <a:xfrm>
            <a:off x="4211638" y="747713"/>
            <a:ext cx="4645025" cy="307975"/>
          </a:xfrm>
          <a:prstGeom prst="rect">
            <a:avLst/>
          </a:prstGeom>
          <a:solidFill>
            <a:schemeClr val="accent3">
              <a:lumMod val="85000"/>
            </a:schemeClr>
          </a:solidFill>
          <a:ln>
            <a:solidFill>
              <a:schemeClr val="tx2"/>
            </a:solid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it-IT" altLang="it-IT" sz="1400" dirty="0">
                <a:latin typeface="Arial" panose="020B0604020202020204" pitchFamily="34" charset="0"/>
                <a:cs typeface="Arial" panose="020B0604020202020204" pitchFamily="34" charset="0"/>
              </a:rPr>
              <a:t>CARATTERISTICHE SPECIFICHE DEGLI IMPIANTI</a:t>
            </a:r>
          </a:p>
        </p:txBody>
      </p:sp>
      <p:sp>
        <p:nvSpPr>
          <p:cNvPr id="41" name="Text Box 2">
            <a:extLst>
              <a:ext uri="{FF2B5EF4-FFF2-40B4-BE49-F238E27FC236}">
                <a16:creationId xmlns:a16="http://schemas.microsoft.com/office/drawing/2014/main" id="{62B72AA3-29F0-FD46-804C-D25F32378708}"/>
              </a:ext>
            </a:extLst>
          </p:cNvPr>
          <p:cNvSpPr txBox="1">
            <a:spLocks noChangeArrowheads="1"/>
          </p:cNvSpPr>
          <p:nvPr/>
        </p:nvSpPr>
        <p:spPr bwMode="auto">
          <a:xfrm>
            <a:off x="395288" y="3881561"/>
            <a:ext cx="1654175" cy="1077218"/>
          </a:xfrm>
          <a:prstGeom prst="rect">
            <a:avLst/>
          </a:prstGeom>
          <a:solidFill>
            <a:schemeClr val="bg2">
              <a:lumMod val="40000"/>
              <a:lumOff val="60000"/>
            </a:schemeClr>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defRPr/>
            </a:pPr>
            <a:r>
              <a:rPr lang="it-IT" altLang="it-IT" sz="1600" b="0" dirty="0">
                <a:latin typeface="Arial" panose="020B0604020202020204" pitchFamily="34" charset="0"/>
                <a:cs typeface="Arial" panose="020B0604020202020204" pitchFamily="34" charset="0"/>
              </a:rPr>
              <a:t>Dispositivi di contenimento e monitoraggio  delle emissioni</a:t>
            </a:r>
            <a:endParaRPr lang="en-GB" altLang="it-IT" sz="1600" b="0" dirty="0">
              <a:latin typeface="Arial" panose="020B0604020202020204" pitchFamily="34" charset="0"/>
              <a:cs typeface="Arial" panose="020B0604020202020204" pitchFamily="34" charset="0"/>
            </a:endParaRPr>
          </a:p>
        </p:txBody>
      </p:sp>
      <p:sp>
        <p:nvSpPr>
          <p:cNvPr id="44" name="Text Box 2">
            <a:extLst>
              <a:ext uri="{FF2B5EF4-FFF2-40B4-BE49-F238E27FC236}">
                <a16:creationId xmlns:a16="http://schemas.microsoft.com/office/drawing/2014/main" id="{A537C5EE-2185-3A41-8B82-96CEC2CA1F3F}"/>
              </a:ext>
            </a:extLst>
          </p:cNvPr>
          <p:cNvSpPr txBox="1">
            <a:spLocks noChangeArrowheads="1"/>
          </p:cNvSpPr>
          <p:nvPr/>
        </p:nvSpPr>
        <p:spPr bwMode="auto">
          <a:xfrm>
            <a:off x="2266951" y="5147907"/>
            <a:ext cx="6697537" cy="307777"/>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Mantenimento nelle operazioni di carico e scarico di un’adeguata altezza di caduta</a:t>
            </a:r>
            <a:endParaRPr lang="en-GB" altLang="it-IT"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844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6" name="Gruppo 1">
            <a:extLst>
              <a:ext uri="{FF2B5EF4-FFF2-40B4-BE49-F238E27FC236}">
                <a16:creationId xmlns:a16="http://schemas.microsoft.com/office/drawing/2014/main" id="{CC7A2FED-5BE5-F796-DCA4-AB2E21589C9C}"/>
              </a:ext>
            </a:extLst>
          </p:cNvPr>
          <p:cNvGrpSpPr>
            <a:grpSpLocks/>
          </p:cNvGrpSpPr>
          <p:nvPr/>
        </p:nvGrpSpPr>
        <p:grpSpPr bwMode="auto">
          <a:xfrm>
            <a:off x="250825" y="943525"/>
            <a:ext cx="4935917" cy="1424084"/>
            <a:chOff x="250825" y="1081466"/>
            <a:chExt cx="4935917" cy="1424318"/>
          </a:xfrm>
        </p:grpSpPr>
        <p:sp>
          <p:nvSpPr>
            <p:cNvPr id="54286" name="Text Box 2">
              <a:extLst>
                <a:ext uri="{FF2B5EF4-FFF2-40B4-BE49-F238E27FC236}">
                  <a16:creationId xmlns:a16="http://schemas.microsoft.com/office/drawing/2014/main" id="{0F5FD818-2E5B-740C-61CD-3DA8046DA10C}"/>
                </a:ext>
              </a:extLst>
            </p:cNvPr>
            <p:cNvSpPr txBox="1">
              <a:spLocks noChangeArrowheads="1"/>
            </p:cNvSpPr>
            <p:nvPr/>
          </p:nvSpPr>
          <p:spPr bwMode="auto">
            <a:xfrm>
              <a:off x="250825" y="1660543"/>
              <a:ext cx="1079500" cy="307828"/>
            </a:xfrm>
            <a:prstGeom prst="rect">
              <a:avLst/>
            </a:prstGeom>
            <a:solidFill>
              <a:srgbClr val="FFFFFF"/>
            </a:solidFill>
            <a:ln w="9525">
              <a:solidFill>
                <a:srgbClr val="000000"/>
              </a:solidFill>
              <a:miter lim="800000"/>
              <a:headEnd/>
              <a:tailEnd/>
            </a:ln>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Tipologia</a:t>
              </a:r>
              <a:endParaRPr lang="en-GB" altLang="it-IT" sz="1400" b="0" dirty="0">
                <a:latin typeface="Arial" panose="020B0604020202020204" pitchFamily="34" charset="0"/>
                <a:cs typeface="Arial" panose="020B0604020202020204" pitchFamily="34" charset="0"/>
              </a:endParaRPr>
            </a:p>
          </p:txBody>
        </p:sp>
        <p:sp>
          <p:nvSpPr>
            <p:cNvPr id="54287" name="Text Box 2">
              <a:extLst>
                <a:ext uri="{FF2B5EF4-FFF2-40B4-BE49-F238E27FC236}">
                  <a16:creationId xmlns:a16="http://schemas.microsoft.com/office/drawing/2014/main" id="{BA206BE0-DAF0-D9D5-8B7E-138860C4400F}"/>
                </a:ext>
              </a:extLst>
            </p:cNvPr>
            <p:cNvSpPr txBox="1">
              <a:spLocks noChangeArrowheads="1"/>
            </p:cNvSpPr>
            <p:nvPr/>
          </p:nvSpPr>
          <p:spPr bwMode="auto">
            <a:xfrm>
              <a:off x="1475657" y="1081466"/>
              <a:ext cx="3711084" cy="738786"/>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Discariche che ricevono rifiuti inerti esclusivamente ricompresi nella </a:t>
              </a:r>
              <a:r>
                <a:rPr lang="it-IT" altLang="it-IT" sz="1400" b="0" dirty="0" err="1">
                  <a:latin typeface="Arial" panose="020B0604020202020204" pitchFamily="34" charset="0"/>
                  <a:cs typeface="Arial" panose="020B0604020202020204" pitchFamily="34" charset="0"/>
                </a:rPr>
                <a:t>tab</a:t>
              </a:r>
              <a:r>
                <a:rPr lang="it-IT" altLang="it-IT" sz="1400" b="0" dirty="0">
                  <a:latin typeface="Arial" panose="020B0604020202020204" pitchFamily="34" charset="0"/>
                  <a:cs typeface="Arial" panose="020B0604020202020204" pitchFamily="34" charset="0"/>
                </a:rPr>
                <a:t>. 1 del D.M. 27 settembre 2010</a:t>
              </a:r>
              <a:endParaRPr lang="en-GB" altLang="it-IT" sz="1400" b="0" dirty="0">
                <a:latin typeface="Arial" panose="020B0604020202020204" pitchFamily="34" charset="0"/>
                <a:cs typeface="Arial" panose="020B0604020202020204" pitchFamily="34" charset="0"/>
              </a:endParaRPr>
            </a:p>
          </p:txBody>
        </p:sp>
        <p:sp>
          <p:nvSpPr>
            <p:cNvPr id="54288" name="Text Box 2">
              <a:extLst>
                <a:ext uri="{FF2B5EF4-FFF2-40B4-BE49-F238E27FC236}">
                  <a16:creationId xmlns:a16="http://schemas.microsoft.com/office/drawing/2014/main" id="{966077A9-15D4-27B7-7FAE-B5A06CEB60D3}"/>
                </a:ext>
              </a:extLst>
            </p:cNvPr>
            <p:cNvSpPr txBox="1">
              <a:spLocks noChangeArrowheads="1"/>
            </p:cNvSpPr>
            <p:nvPr/>
          </p:nvSpPr>
          <p:spPr bwMode="auto">
            <a:xfrm>
              <a:off x="1486140" y="1982478"/>
              <a:ext cx="3700602" cy="523306"/>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Discariche che ricevono anche altre tipologie di rifiuti inerti</a:t>
              </a:r>
              <a:endParaRPr lang="en-GB" altLang="it-IT" sz="1400" b="0" dirty="0">
                <a:latin typeface="Arial" panose="020B0604020202020204" pitchFamily="34" charset="0"/>
                <a:cs typeface="Arial" panose="020B0604020202020204" pitchFamily="34" charset="0"/>
              </a:endParaRPr>
            </a:p>
          </p:txBody>
        </p:sp>
      </p:grpSp>
      <p:grpSp>
        <p:nvGrpSpPr>
          <p:cNvPr id="54277" name="Gruppo 3">
            <a:extLst>
              <a:ext uri="{FF2B5EF4-FFF2-40B4-BE49-F238E27FC236}">
                <a16:creationId xmlns:a16="http://schemas.microsoft.com/office/drawing/2014/main" id="{3E26AC4C-2927-8256-349B-B89B37DB4C4B}"/>
              </a:ext>
            </a:extLst>
          </p:cNvPr>
          <p:cNvGrpSpPr>
            <a:grpSpLocks/>
          </p:cNvGrpSpPr>
          <p:nvPr/>
        </p:nvGrpSpPr>
        <p:grpSpPr bwMode="auto">
          <a:xfrm>
            <a:off x="250825" y="2959112"/>
            <a:ext cx="4595277" cy="533400"/>
            <a:chOff x="288232" y="2844800"/>
            <a:chExt cx="5898256" cy="533400"/>
          </a:xfrm>
        </p:grpSpPr>
        <p:sp>
          <p:nvSpPr>
            <p:cNvPr id="54283" name="Text Box 2">
              <a:extLst>
                <a:ext uri="{FF2B5EF4-FFF2-40B4-BE49-F238E27FC236}">
                  <a16:creationId xmlns:a16="http://schemas.microsoft.com/office/drawing/2014/main" id="{0E5796DC-CBDE-584F-D6CC-4860D18B41B6}"/>
                </a:ext>
              </a:extLst>
            </p:cNvPr>
            <p:cNvSpPr txBox="1">
              <a:spLocks noChangeArrowheads="1"/>
            </p:cNvSpPr>
            <p:nvPr/>
          </p:nvSpPr>
          <p:spPr bwMode="auto">
            <a:xfrm>
              <a:off x="288232" y="2935380"/>
              <a:ext cx="2568606" cy="369332"/>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800" b="0" dirty="0"/>
                <a:t>Criteri costruttivi</a:t>
              </a:r>
              <a:endParaRPr lang="en-GB" altLang="it-IT" sz="1800" b="0" dirty="0">
                <a:latin typeface="Tahoma" panose="020B0604030504040204" pitchFamily="34" charset="0"/>
              </a:endParaRPr>
            </a:p>
          </p:txBody>
        </p:sp>
        <p:sp>
          <p:nvSpPr>
            <p:cNvPr id="54284" name="Oval 10">
              <a:extLst>
                <a:ext uri="{FF2B5EF4-FFF2-40B4-BE49-F238E27FC236}">
                  <a16:creationId xmlns:a16="http://schemas.microsoft.com/office/drawing/2014/main" id="{77ED5A60-C90A-840C-7BB0-FD99FEDB4580}"/>
                </a:ext>
              </a:extLst>
            </p:cNvPr>
            <p:cNvSpPr>
              <a:spLocks noChangeArrowheads="1"/>
            </p:cNvSpPr>
            <p:nvPr/>
          </p:nvSpPr>
          <p:spPr bwMode="auto">
            <a:xfrm>
              <a:off x="3597275" y="2844800"/>
              <a:ext cx="2589213" cy="533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000">
                  <a:latin typeface="Arial" panose="020B0604020202020204" pitchFamily="34" charset="0"/>
                </a:rPr>
                <a:t>D.Lgs 36/2003</a:t>
              </a:r>
            </a:p>
          </p:txBody>
        </p:sp>
        <p:cxnSp>
          <p:nvCxnSpPr>
            <p:cNvPr id="54285" name="AutoShape 24">
              <a:extLst>
                <a:ext uri="{FF2B5EF4-FFF2-40B4-BE49-F238E27FC236}">
                  <a16:creationId xmlns:a16="http://schemas.microsoft.com/office/drawing/2014/main" id="{87551E62-662B-EC44-6092-AC1B0746638D}"/>
                </a:ext>
              </a:extLst>
            </p:cNvPr>
            <p:cNvCxnSpPr>
              <a:cxnSpLocks noChangeShapeType="1"/>
              <a:stCxn id="54283" idx="3"/>
              <a:endCxn id="54284" idx="2"/>
            </p:cNvCxnSpPr>
            <p:nvPr/>
          </p:nvCxnSpPr>
          <p:spPr bwMode="auto">
            <a:xfrm flipV="1">
              <a:off x="2856838" y="3111500"/>
              <a:ext cx="740437" cy="8546"/>
            </a:xfrm>
            <a:prstGeom prst="bentConnector3">
              <a:avLst>
                <a:gd name="adj1" fmla="val 50000"/>
              </a:avLst>
            </a:prstGeom>
            <a:noFill/>
            <a:ln w="9525">
              <a:solidFill>
                <a:srgbClr val="3399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Text Box 2">
            <a:extLst>
              <a:ext uri="{FF2B5EF4-FFF2-40B4-BE49-F238E27FC236}">
                <a16:creationId xmlns:a16="http://schemas.microsoft.com/office/drawing/2014/main" id="{A6683B45-B2BE-1649-9B20-3D1F227F8612}"/>
              </a:ext>
            </a:extLst>
          </p:cNvPr>
          <p:cNvSpPr txBox="1">
            <a:spLocks noChangeArrowheads="1"/>
          </p:cNvSpPr>
          <p:nvPr/>
        </p:nvSpPr>
        <p:spPr bwMode="auto">
          <a:xfrm>
            <a:off x="926007" y="155390"/>
            <a:ext cx="4320480" cy="400110"/>
          </a:xfrm>
          <a:prstGeom prst="rect">
            <a:avLst/>
          </a:prstGeom>
          <a:solidFill>
            <a:srgbClr val="D0A3CB"/>
          </a:solidFill>
          <a:ln>
            <a:solidFill>
              <a:schemeClr val="tx1"/>
            </a:solidFill>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2000" b="0" dirty="0">
                <a:latin typeface="Arial" panose="020B0604020202020204" pitchFamily="34" charset="0"/>
                <a:cs typeface="Arial" panose="020B0604020202020204" pitchFamily="34" charset="0"/>
              </a:rPr>
              <a:t>DISCARICHE PER RIFIUTI INERTI</a:t>
            </a:r>
            <a:endParaRPr lang="en-GB" altLang="it-IT" sz="2000" b="0" dirty="0">
              <a:latin typeface="Arial" panose="020B0604020202020204" pitchFamily="34" charset="0"/>
              <a:cs typeface="Arial" panose="020B0604020202020204" pitchFamily="34" charset="0"/>
            </a:endParaRPr>
          </a:p>
        </p:txBody>
      </p:sp>
      <p:sp>
        <p:nvSpPr>
          <p:cNvPr id="4" name="Rettangolo con angoli arrotondati 3">
            <a:extLst>
              <a:ext uri="{FF2B5EF4-FFF2-40B4-BE49-F238E27FC236}">
                <a16:creationId xmlns:a16="http://schemas.microsoft.com/office/drawing/2014/main" id="{CCCFAE09-6A4B-4242-AC78-F0E61B8DAD67}"/>
              </a:ext>
            </a:extLst>
          </p:cNvPr>
          <p:cNvSpPr/>
          <p:nvPr/>
        </p:nvSpPr>
        <p:spPr bwMode="auto">
          <a:xfrm>
            <a:off x="5186741" y="2721832"/>
            <a:ext cx="2467416" cy="95345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spcBef>
                <a:spcPts val="0"/>
              </a:spcBef>
            </a:pPr>
            <a:r>
              <a:rPr lang="it-IT" sz="1000" b="0" dirty="0">
                <a:latin typeface="Arial" charset="0"/>
              </a:rPr>
              <a:t>BARRIERA DI FONDO </a:t>
            </a:r>
          </a:p>
          <a:p>
            <a:pPr algn="ctr">
              <a:spcBef>
                <a:spcPts val="0"/>
              </a:spcBef>
            </a:pPr>
            <a:r>
              <a:rPr lang="it-IT" sz="1000" b="0" dirty="0">
                <a:latin typeface="Arial" charset="0"/>
              </a:rPr>
              <a:t>Conducibilità idraulica K</a:t>
            </a:r>
            <a:r>
              <a:rPr lang="it-IT" altLang="it-IT" sz="1000" b="0" dirty="0">
                <a:cs typeface="Times New Roman" panose="02020603050405020304" pitchFamily="18" charset="0"/>
              </a:rPr>
              <a:t> ≤ 1x10 </a:t>
            </a:r>
            <a:r>
              <a:rPr lang="it-IT" altLang="it-IT" sz="1000" b="0" baseline="30000" dirty="0">
                <a:cs typeface="Times New Roman" panose="02020603050405020304" pitchFamily="18" charset="0"/>
              </a:rPr>
              <a:t>-7</a:t>
            </a:r>
            <a:r>
              <a:rPr lang="it-IT" altLang="it-IT" sz="1000" b="0" dirty="0">
                <a:cs typeface="Times New Roman" panose="02020603050405020304" pitchFamily="18" charset="0"/>
              </a:rPr>
              <a:t> m/</a:t>
            </a:r>
            <a:r>
              <a:rPr lang="it-IT" altLang="it-IT" sz="1000" b="0" dirty="0" err="1">
                <a:cs typeface="Times New Roman" panose="02020603050405020304" pitchFamily="18" charset="0"/>
              </a:rPr>
              <a:t>s</a:t>
            </a:r>
            <a:endParaRPr lang="it-IT" altLang="it-IT" sz="1000" b="0" dirty="0">
              <a:cs typeface="Times New Roman" panose="02020603050405020304" pitchFamily="18" charset="0"/>
            </a:endParaRPr>
          </a:p>
          <a:p>
            <a:pPr algn="ctr">
              <a:spcBef>
                <a:spcPts val="0"/>
              </a:spcBef>
            </a:pPr>
            <a:r>
              <a:rPr kumimoji="0" lang="it-IT" sz="1000" b="0" u="none" strike="noStrike" cap="none" normalizeH="0" baseline="0" dirty="0">
                <a:ln>
                  <a:noFill/>
                </a:ln>
                <a:solidFill>
                  <a:schemeClr val="tx1"/>
                </a:solidFill>
                <a:effectLst/>
                <a:latin typeface="Arial" charset="0"/>
                <a:cs typeface="Times New Roman" panose="02020603050405020304" pitchFamily="18" charset="0"/>
              </a:rPr>
              <a:t>Spessore </a:t>
            </a:r>
            <a:r>
              <a:rPr lang="it-IT" sz="1000" b="0" dirty="0">
                <a:latin typeface="Arial" charset="0"/>
                <a:cs typeface="Times New Roman" panose="02020603050405020304" pitchFamily="18" charset="0"/>
              </a:rPr>
              <a:t>1mt</a:t>
            </a:r>
          </a:p>
          <a:p>
            <a:pPr algn="ctr">
              <a:spcBef>
                <a:spcPts val="0"/>
              </a:spcBef>
            </a:pPr>
            <a:r>
              <a:rPr lang="it-IT" sz="1000" b="0" dirty="0">
                <a:latin typeface="Arial" charset="0"/>
                <a:cs typeface="Times New Roman" panose="02020603050405020304" pitchFamily="18" charset="0"/>
              </a:rPr>
              <a:t>Franco minimo sulla falda</a:t>
            </a:r>
          </a:p>
          <a:p>
            <a:pPr algn="ctr">
              <a:spcBef>
                <a:spcPts val="0"/>
              </a:spcBef>
            </a:pPr>
            <a:r>
              <a:rPr kumimoji="0" lang="it-IT" sz="1000" b="0" u="none" strike="noStrike" cap="none" normalizeH="0" baseline="0" dirty="0">
                <a:ln>
                  <a:noFill/>
                </a:ln>
                <a:solidFill>
                  <a:schemeClr val="tx1"/>
                </a:solidFill>
                <a:effectLst/>
                <a:latin typeface="Arial" charset="0"/>
                <a:cs typeface="Times New Roman" panose="02020603050405020304" pitchFamily="18" charset="0"/>
              </a:rPr>
              <a:t>Sistema di raccolta del percolato</a:t>
            </a:r>
            <a:endParaRPr kumimoji="0" lang="it-IT" sz="1000" b="0" u="none" strike="noStrike" cap="none" normalizeH="0" baseline="0" dirty="0">
              <a:ln>
                <a:noFill/>
              </a:ln>
              <a:solidFill>
                <a:schemeClr val="tx1"/>
              </a:solidFill>
              <a:effectLst/>
              <a:latin typeface="Arial" charset="0"/>
            </a:endParaRPr>
          </a:p>
        </p:txBody>
      </p:sp>
      <p:grpSp>
        <p:nvGrpSpPr>
          <p:cNvPr id="36" name="Gruppo 21">
            <a:extLst>
              <a:ext uri="{FF2B5EF4-FFF2-40B4-BE49-F238E27FC236}">
                <a16:creationId xmlns:a16="http://schemas.microsoft.com/office/drawing/2014/main" id="{B763B0D3-17D1-B84A-9F9A-3E49C1AF2EA4}"/>
              </a:ext>
            </a:extLst>
          </p:cNvPr>
          <p:cNvGrpSpPr>
            <a:grpSpLocks/>
          </p:cNvGrpSpPr>
          <p:nvPr/>
        </p:nvGrpSpPr>
        <p:grpSpPr bwMode="auto">
          <a:xfrm>
            <a:off x="2266951" y="3807263"/>
            <a:ext cx="6815815" cy="2681287"/>
            <a:chOff x="2642196" y="3740151"/>
            <a:chExt cx="6815380" cy="2662238"/>
          </a:xfrm>
        </p:grpSpPr>
        <p:grpSp>
          <p:nvGrpSpPr>
            <p:cNvPr id="37" name="Group 30">
              <a:extLst>
                <a:ext uri="{FF2B5EF4-FFF2-40B4-BE49-F238E27FC236}">
                  <a16:creationId xmlns:a16="http://schemas.microsoft.com/office/drawing/2014/main" id="{8500314D-6EC2-A14D-8E51-C616DCAEE503}"/>
                </a:ext>
              </a:extLst>
            </p:cNvPr>
            <p:cNvGrpSpPr>
              <a:grpSpLocks/>
            </p:cNvGrpSpPr>
            <p:nvPr/>
          </p:nvGrpSpPr>
          <p:grpSpPr bwMode="auto">
            <a:xfrm>
              <a:off x="2642196" y="3740151"/>
              <a:ext cx="6815380" cy="2662238"/>
              <a:chOff x="1468" y="1585"/>
              <a:chExt cx="4499" cy="1677"/>
            </a:xfrm>
          </p:grpSpPr>
          <p:sp>
            <p:nvSpPr>
              <p:cNvPr id="39" name="Text Box 2">
                <a:extLst>
                  <a:ext uri="{FF2B5EF4-FFF2-40B4-BE49-F238E27FC236}">
                    <a16:creationId xmlns:a16="http://schemas.microsoft.com/office/drawing/2014/main" id="{AC014951-B582-A841-9AB2-7A9D75C80B3B}"/>
                  </a:ext>
                </a:extLst>
              </p:cNvPr>
              <p:cNvSpPr txBox="1">
                <a:spLocks noChangeArrowheads="1"/>
              </p:cNvSpPr>
              <p:nvPr/>
            </p:nvSpPr>
            <p:spPr bwMode="auto">
              <a:xfrm>
                <a:off x="1478" y="1585"/>
                <a:ext cx="3546" cy="194"/>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Barriera perimetrale (essenze arboree e/o arbustive autoctone)</a:t>
                </a:r>
                <a:endParaRPr lang="en-GB" altLang="it-IT" sz="1400" b="0" dirty="0">
                  <a:latin typeface="Arial" panose="020B0604020202020204" pitchFamily="34" charset="0"/>
                  <a:cs typeface="Arial" panose="020B0604020202020204" pitchFamily="34" charset="0"/>
                </a:endParaRPr>
              </a:p>
            </p:txBody>
          </p:sp>
          <p:sp>
            <p:nvSpPr>
              <p:cNvPr id="40" name="Text Box 2">
                <a:extLst>
                  <a:ext uri="{FF2B5EF4-FFF2-40B4-BE49-F238E27FC236}">
                    <a16:creationId xmlns:a16="http://schemas.microsoft.com/office/drawing/2014/main" id="{09E49B53-9D8A-BC4D-90D8-DDFFC4F545E1}"/>
                  </a:ext>
                </a:extLst>
              </p:cNvPr>
              <p:cNvSpPr txBox="1">
                <a:spLocks noChangeArrowheads="1"/>
              </p:cNvSpPr>
              <p:nvPr/>
            </p:nvSpPr>
            <p:spPr bwMode="auto">
              <a:xfrm>
                <a:off x="1478" y="1872"/>
                <a:ext cx="4489" cy="194"/>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Asfaltatura delle piste di accesso e bagnatura periodica delle piste di transito interne</a:t>
                </a:r>
                <a:endParaRPr lang="en-GB" altLang="it-IT" sz="1400" b="0" dirty="0">
                  <a:latin typeface="Arial" panose="020B0604020202020204" pitchFamily="34" charset="0"/>
                  <a:cs typeface="Arial" panose="020B0604020202020204" pitchFamily="34" charset="0"/>
                </a:endParaRPr>
              </a:p>
            </p:txBody>
          </p:sp>
          <p:sp>
            <p:nvSpPr>
              <p:cNvPr id="41" name="Text Box 2">
                <a:extLst>
                  <a:ext uri="{FF2B5EF4-FFF2-40B4-BE49-F238E27FC236}">
                    <a16:creationId xmlns:a16="http://schemas.microsoft.com/office/drawing/2014/main" id="{0B468BC3-8CAA-F14F-99AC-40BD03A83BA8}"/>
                  </a:ext>
                </a:extLst>
              </p:cNvPr>
              <p:cNvSpPr txBox="1">
                <a:spLocks noChangeArrowheads="1"/>
              </p:cNvSpPr>
              <p:nvPr/>
            </p:nvSpPr>
            <p:spPr bwMode="auto">
              <a:xfrm>
                <a:off x="1468" y="2409"/>
                <a:ext cx="4275" cy="194"/>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Utilizzo dei teloni di copertura dei carichi trasportati, in ingresso che in uscita </a:t>
                </a:r>
                <a:endParaRPr lang="en-GB" altLang="it-IT" sz="1400" b="0" dirty="0">
                  <a:latin typeface="Arial" panose="020B0604020202020204" pitchFamily="34" charset="0"/>
                  <a:cs typeface="Arial" panose="020B0604020202020204" pitchFamily="34" charset="0"/>
                </a:endParaRPr>
              </a:p>
            </p:txBody>
          </p:sp>
          <p:sp>
            <p:nvSpPr>
              <p:cNvPr id="42" name="Text Box 2">
                <a:extLst>
                  <a:ext uri="{FF2B5EF4-FFF2-40B4-BE49-F238E27FC236}">
                    <a16:creationId xmlns:a16="http://schemas.microsoft.com/office/drawing/2014/main" id="{8D7CD732-9A92-B746-9D7B-36160175F2FC}"/>
                  </a:ext>
                </a:extLst>
              </p:cNvPr>
              <p:cNvSpPr txBox="1">
                <a:spLocks noChangeArrowheads="1"/>
              </p:cNvSpPr>
              <p:nvPr/>
            </p:nvSpPr>
            <p:spPr bwMode="auto">
              <a:xfrm>
                <a:off x="1468" y="3068"/>
                <a:ext cx="2805" cy="194"/>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Monitoraggio a monte e a valle delle acque di falda</a:t>
                </a:r>
                <a:endParaRPr lang="en-GB" altLang="it-IT" sz="1400" b="0" dirty="0">
                  <a:latin typeface="Arial" panose="020B0604020202020204" pitchFamily="34" charset="0"/>
                  <a:cs typeface="Arial" panose="020B0604020202020204" pitchFamily="34" charset="0"/>
                </a:endParaRPr>
              </a:p>
            </p:txBody>
          </p:sp>
        </p:grpSp>
        <p:sp>
          <p:nvSpPr>
            <p:cNvPr id="38" name="Text Box 2">
              <a:extLst>
                <a:ext uri="{FF2B5EF4-FFF2-40B4-BE49-F238E27FC236}">
                  <a16:creationId xmlns:a16="http://schemas.microsoft.com/office/drawing/2014/main" id="{56237DCC-7054-CF49-8D8D-DF0DD5AADABA}"/>
                </a:ext>
              </a:extLst>
            </p:cNvPr>
            <p:cNvSpPr txBox="1">
              <a:spLocks noChangeArrowheads="1"/>
            </p:cNvSpPr>
            <p:nvPr/>
          </p:nvSpPr>
          <p:spPr bwMode="auto">
            <a:xfrm>
              <a:off x="2654315" y="4616203"/>
              <a:ext cx="4679777" cy="307777"/>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Lavaggio delle ruote dei mezzi pesanti in uscita dal sito</a:t>
              </a:r>
              <a:endParaRPr lang="en-GB" altLang="it-IT" sz="1400" b="0" dirty="0">
                <a:latin typeface="Arial" panose="020B0604020202020204" pitchFamily="34" charset="0"/>
                <a:cs typeface="Arial" panose="020B0604020202020204" pitchFamily="34" charset="0"/>
              </a:endParaRPr>
            </a:p>
          </p:txBody>
        </p:sp>
      </p:grpSp>
      <p:sp>
        <p:nvSpPr>
          <p:cNvPr id="43" name="Text Box 2">
            <a:extLst>
              <a:ext uri="{FF2B5EF4-FFF2-40B4-BE49-F238E27FC236}">
                <a16:creationId xmlns:a16="http://schemas.microsoft.com/office/drawing/2014/main" id="{28D6B30B-19BE-884D-A460-9F4F164CA133}"/>
              </a:ext>
            </a:extLst>
          </p:cNvPr>
          <p:cNvSpPr txBox="1">
            <a:spLocks noChangeArrowheads="1"/>
          </p:cNvSpPr>
          <p:nvPr/>
        </p:nvSpPr>
        <p:spPr bwMode="auto">
          <a:xfrm>
            <a:off x="400586" y="4833318"/>
            <a:ext cx="1654175" cy="1077218"/>
          </a:xfrm>
          <a:prstGeom prst="rect">
            <a:avLst/>
          </a:prstGeom>
          <a:solidFill>
            <a:schemeClr val="bg2">
              <a:lumMod val="40000"/>
              <a:lumOff val="60000"/>
            </a:schemeClr>
          </a:solidFill>
          <a:ln w="9525">
            <a:solidFill>
              <a:srgbClr val="00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defRPr/>
            </a:pPr>
            <a:r>
              <a:rPr lang="it-IT" altLang="it-IT" sz="1600" b="0" dirty="0">
                <a:latin typeface="Arial" panose="020B0604020202020204" pitchFamily="34" charset="0"/>
                <a:cs typeface="Arial" panose="020B0604020202020204" pitchFamily="34" charset="0"/>
              </a:rPr>
              <a:t>Dispositivi di contenimento e monitoraggio  delle emissioni</a:t>
            </a:r>
            <a:endParaRPr lang="en-GB" altLang="it-IT" sz="1600" b="0" dirty="0">
              <a:latin typeface="Arial" panose="020B0604020202020204" pitchFamily="34" charset="0"/>
              <a:cs typeface="Arial" panose="020B0604020202020204" pitchFamily="34" charset="0"/>
            </a:endParaRPr>
          </a:p>
        </p:txBody>
      </p:sp>
      <p:sp>
        <p:nvSpPr>
          <p:cNvPr id="44" name="Text Box 2">
            <a:extLst>
              <a:ext uri="{FF2B5EF4-FFF2-40B4-BE49-F238E27FC236}">
                <a16:creationId xmlns:a16="http://schemas.microsoft.com/office/drawing/2014/main" id="{F47F0941-958E-8C46-B2C9-541BFCF27490}"/>
              </a:ext>
            </a:extLst>
          </p:cNvPr>
          <p:cNvSpPr txBox="1">
            <a:spLocks noChangeArrowheads="1"/>
          </p:cNvSpPr>
          <p:nvPr/>
        </p:nvSpPr>
        <p:spPr bwMode="auto">
          <a:xfrm>
            <a:off x="2279071" y="5557797"/>
            <a:ext cx="6476463" cy="523875"/>
          </a:xfrm>
          <a:prstGeom prst="rect">
            <a:avLst/>
          </a:prstGeom>
          <a:solidFill>
            <a:srgbClr val="FFFFFF"/>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1400" b="0" dirty="0">
                <a:latin typeface="Arial" panose="020B0604020202020204" pitchFamily="34" charset="0"/>
                <a:cs typeface="Arial" panose="020B0604020202020204" pitchFamily="34" charset="0"/>
              </a:rPr>
              <a:t>Mantenimento durante le operazioni di carico e scarico di un’adeguata altezza di caduta</a:t>
            </a:r>
            <a:endParaRPr lang="en-GB" altLang="it-IT" sz="1400" b="0" dirty="0">
              <a:latin typeface="Arial" panose="020B0604020202020204" pitchFamily="34" charset="0"/>
              <a:cs typeface="Arial" panose="020B0604020202020204" pitchFamily="34" charset="0"/>
            </a:endParaRPr>
          </a:p>
        </p:txBody>
      </p:sp>
      <p:pic>
        <p:nvPicPr>
          <p:cNvPr id="24" name="Immagine 23">
            <a:extLst>
              <a:ext uri="{FF2B5EF4-FFF2-40B4-BE49-F238E27FC236}">
                <a16:creationId xmlns:a16="http://schemas.microsoft.com/office/drawing/2014/main" id="{62F65F13-80DC-3446-9A85-5F0C28613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759" y="881982"/>
            <a:ext cx="3492007" cy="1633167"/>
          </a:xfrm>
          <a:prstGeom prst="rect">
            <a:avLst/>
          </a:prstGeom>
        </p:spPr>
      </p:pic>
      <p:sp>
        <p:nvSpPr>
          <p:cNvPr id="6" name="Rettangolo 5">
            <a:extLst>
              <a:ext uri="{FF2B5EF4-FFF2-40B4-BE49-F238E27FC236}">
                <a16:creationId xmlns:a16="http://schemas.microsoft.com/office/drawing/2014/main" id="{A490FD1E-71A1-4045-A700-4C144CA8FDF6}"/>
              </a:ext>
            </a:extLst>
          </p:cNvPr>
          <p:cNvSpPr/>
          <p:nvPr/>
        </p:nvSpPr>
        <p:spPr bwMode="auto">
          <a:xfrm>
            <a:off x="5927914" y="48752"/>
            <a:ext cx="3036573" cy="55399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it-IT" sz="1000" b="0" i="1" u="none" strike="noStrike" cap="none" normalizeH="0" baseline="0" dirty="0">
                <a:ln>
                  <a:noFill/>
                </a:ln>
                <a:solidFill>
                  <a:srgbClr val="FF0000"/>
                </a:solidFill>
                <a:effectLst/>
                <a:latin typeface="Arial" charset="0"/>
              </a:rPr>
              <a:t>Abrogato da </a:t>
            </a:r>
            <a:r>
              <a:rPr kumimoji="0" lang="it-IT" sz="1000" b="0" i="1" u="none" strike="noStrike" cap="none" normalizeH="0" baseline="0" dirty="0" err="1">
                <a:ln>
                  <a:noFill/>
                </a:ln>
                <a:solidFill>
                  <a:srgbClr val="FF0000"/>
                </a:solidFill>
                <a:effectLst/>
                <a:latin typeface="Arial" charset="0"/>
              </a:rPr>
              <a:t>D.Lgs</a:t>
            </a:r>
            <a:r>
              <a:rPr kumimoji="0" lang="it-IT" sz="1000" b="0" i="1" u="none" strike="noStrike" cap="none" normalizeH="0" baseline="0" dirty="0">
                <a:ln>
                  <a:noFill/>
                </a:ln>
                <a:solidFill>
                  <a:srgbClr val="FF0000"/>
                </a:solidFill>
                <a:effectLst/>
                <a:latin typeface="Arial" charset="0"/>
              </a:rPr>
              <a:t> 3 settembre 2020 n. 121 – Norme in materia di discariche di rifiuti – Modifiche al </a:t>
            </a:r>
            <a:r>
              <a:rPr kumimoji="0" lang="it-IT" sz="1000" b="0" i="1" u="none" strike="noStrike" cap="none" normalizeH="0" baseline="0" dirty="0" err="1">
                <a:ln>
                  <a:noFill/>
                </a:ln>
                <a:solidFill>
                  <a:srgbClr val="FF0000"/>
                </a:solidFill>
                <a:effectLst/>
                <a:latin typeface="Arial" charset="0"/>
              </a:rPr>
              <a:t>D.Lgs.</a:t>
            </a:r>
            <a:r>
              <a:rPr kumimoji="0" lang="it-IT" sz="1000" b="0" i="1" u="none" strike="noStrike" cap="none" normalizeH="0" baseline="0" dirty="0">
                <a:ln>
                  <a:noFill/>
                </a:ln>
                <a:solidFill>
                  <a:srgbClr val="FF0000"/>
                </a:solidFill>
                <a:effectLst/>
                <a:latin typeface="Arial" charset="0"/>
              </a:rPr>
              <a:t> 36/03</a:t>
            </a:r>
          </a:p>
        </p:txBody>
      </p:sp>
      <p:sp>
        <p:nvSpPr>
          <p:cNvPr id="11" name="Freccia giù 10">
            <a:extLst>
              <a:ext uri="{FF2B5EF4-FFF2-40B4-BE49-F238E27FC236}">
                <a16:creationId xmlns:a16="http://schemas.microsoft.com/office/drawing/2014/main" id="{0BC9857B-8067-C143-B154-20FDF23017B9}"/>
              </a:ext>
            </a:extLst>
          </p:cNvPr>
          <p:cNvSpPr/>
          <p:nvPr/>
        </p:nvSpPr>
        <p:spPr bwMode="auto">
          <a:xfrm rot="14314838">
            <a:off x="5440479" y="446471"/>
            <a:ext cx="177251" cy="569244"/>
          </a:xfrm>
          <a:prstGeom prst="downArrow">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800" b="1" i="0" u="none" strike="noStrike" cap="none" normalizeH="0" baseline="0">
              <a:ln>
                <a:noFill/>
              </a:ln>
              <a:solidFill>
                <a:schemeClr val="tx1"/>
              </a:solidFill>
              <a:effectLst/>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a:extLst>
              <a:ext uri="{FF2B5EF4-FFF2-40B4-BE49-F238E27FC236}">
                <a16:creationId xmlns:a16="http://schemas.microsoft.com/office/drawing/2014/main" id="{79A0CDAC-DBE5-EFF6-075C-A42A4AA50DB1}"/>
              </a:ext>
            </a:extLst>
          </p:cNvPr>
          <p:cNvSpPr txBox="1">
            <a:spLocks noChangeArrowheads="1"/>
          </p:cNvSpPr>
          <p:nvPr/>
        </p:nvSpPr>
        <p:spPr bwMode="auto">
          <a:xfrm>
            <a:off x="251520" y="729347"/>
            <a:ext cx="4464496" cy="369332"/>
          </a:xfrm>
          <a:prstGeom prst="rect">
            <a:avLst/>
          </a:prstGeom>
          <a:solidFill>
            <a:srgbClr val="D0A3CB"/>
          </a:solidFill>
          <a:ln>
            <a:noFill/>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800" b="0" dirty="0">
                <a:latin typeface="Arial" panose="020B0604020202020204" pitchFamily="34" charset="0"/>
                <a:cs typeface="Arial" panose="020B0604020202020204" pitchFamily="34" charset="0"/>
              </a:rPr>
              <a:t>Caratteristiche del materiale recuperato</a:t>
            </a:r>
            <a:endParaRPr lang="en-GB" altLang="it-IT" sz="1800" b="0" dirty="0">
              <a:latin typeface="Arial" panose="020B0604020202020204" pitchFamily="34" charset="0"/>
              <a:cs typeface="Arial" panose="020B0604020202020204" pitchFamily="34" charset="0"/>
            </a:endParaRPr>
          </a:p>
        </p:txBody>
      </p:sp>
      <p:sp>
        <p:nvSpPr>
          <p:cNvPr id="46085" name="Text Box 2">
            <a:extLst>
              <a:ext uri="{FF2B5EF4-FFF2-40B4-BE49-F238E27FC236}">
                <a16:creationId xmlns:a16="http://schemas.microsoft.com/office/drawing/2014/main" id="{A39FD139-4E01-54B8-5053-187E590211C6}"/>
              </a:ext>
            </a:extLst>
          </p:cNvPr>
          <p:cNvSpPr txBox="1">
            <a:spLocks noChangeArrowheads="1"/>
          </p:cNvSpPr>
          <p:nvPr/>
        </p:nvSpPr>
        <p:spPr bwMode="auto">
          <a:xfrm>
            <a:off x="179388" y="1235158"/>
            <a:ext cx="8785224" cy="738664"/>
          </a:xfrm>
          <a:prstGeom prst="rect">
            <a:avLst/>
          </a:prstGeom>
          <a:solidFill>
            <a:schemeClr val="accent3">
              <a:lumMod val="85000"/>
            </a:schemeClr>
          </a:solidFill>
          <a:ln>
            <a:noFill/>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it-IT" altLang="it-IT" sz="1400" b="0" dirty="0">
                <a:latin typeface="Arial" panose="020B0604020202020204" pitchFamily="34" charset="0"/>
                <a:cs typeface="Arial" panose="020B0604020202020204" pitchFamily="34" charset="0"/>
              </a:rPr>
              <a:t>L’immissione sul mercato di aggregati riciclati deve essere accompagnata da una dichiarazione di conformità alle norme armonizzate di settore, rilasciata dal produttore, tale dichiarazione dovrà anche far riferimento al sistema di attestazione di conformità utilizzato in funzione del tipo di uso previsto dagli aggregati</a:t>
            </a:r>
            <a:endParaRPr lang="en-GB" altLang="it-IT" sz="1400" b="0" dirty="0">
              <a:latin typeface="Arial" panose="020B0604020202020204" pitchFamily="34" charset="0"/>
              <a:cs typeface="Arial" panose="020B0604020202020204" pitchFamily="34" charset="0"/>
            </a:endParaRPr>
          </a:p>
        </p:txBody>
      </p:sp>
      <p:sp>
        <p:nvSpPr>
          <p:cNvPr id="10" name="Text Box 2">
            <a:extLst>
              <a:ext uri="{FF2B5EF4-FFF2-40B4-BE49-F238E27FC236}">
                <a16:creationId xmlns:a16="http://schemas.microsoft.com/office/drawing/2014/main" id="{671523FF-15DB-9148-BC6E-7BEB7B0903D8}"/>
              </a:ext>
            </a:extLst>
          </p:cNvPr>
          <p:cNvSpPr txBox="1">
            <a:spLocks noChangeArrowheads="1"/>
          </p:cNvSpPr>
          <p:nvPr/>
        </p:nvSpPr>
        <p:spPr bwMode="auto">
          <a:xfrm>
            <a:off x="251520" y="2085711"/>
            <a:ext cx="8713092" cy="738664"/>
          </a:xfrm>
          <a:prstGeom prst="rect">
            <a:avLst/>
          </a:prstGeom>
          <a:solidFill>
            <a:schemeClr val="accent5">
              <a:lumMod val="75000"/>
            </a:schemeClr>
          </a:solidFill>
          <a:ln>
            <a:noFill/>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it-IT" altLang="it-IT" sz="1400" b="0" dirty="0">
                <a:latin typeface="Arial" panose="020B0604020202020204" pitchFamily="34" charset="0"/>
                <a:cs typeface="Arial" panose="020B0604020202020204" pitchFamily="34" charset="0"/>
              </a:rPr>
              <a:t>Al momento della approvazione delle linee guida non si disponeva di indirizzi nazionali  sulle caratteristiche dei materiali recuperati  e quindi si faceva riferimento ad indirizzi di buona prassi tecnica e affinità con le direttive di prodotto sia nelle caratteristiche dei materiali finali che nelle modalità di certificazione degli stessi</a:t>
            </a:r>
            <a:endParaRPr lang="en-GB" altLang="it-IT" sz="1400" b="0" dirty="0">
              <a:latin typeface="Arial" panose="020B0604020202020204" pitchFamily="34" charset="0"/>
              <a:cs typeface="Arial" panose="020B0604020202020204" pitchFamily="34" charset="0"/>
            </a:endParaRPr>
          </a:p>
        </p:txBody>
      </p:sp>
      <p:sp>
        <p:nvSpPr>
          <p:cNvPr id="2" name="Rettangolo con angoli arrotondati 1">
            <a:extLst>
              <a:ext uri="{FF2B5EF4-FFF2-40B4-BE49-F238E27FC236}">
                <a16:creationId xmlns:a16="http://schemas.microsoft.com/office/drawing/2014/main" id="{1C93BF49-30AD-7842-9E0F-98A7EC1E5560}"/>
              </a:ext>
            </a:extLst>
          </p:cNvPr>
          <p:cNvSpPr/>
          <p:nvPr/>
        </p:nvSpPr>
        <p:spPr bwMode="auto">
          <a:xfrm>
            <a:off x="395536" y="3086348"/>
            <a:ext cx="7393358" cy="476726"/>
          </a:xfrm>
          <a:prstGeom prst="round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spcBef>
                <a:spcPct val="50000"/>
              </a:spcBef>
            </a:pPr>
            <a:r>
              <a:rPr lang="it-IT" sz="1100" dirty="0">
                <a:latin typeface="Arial" charset="0"/>
              </a:rPr>
              <a:t>DECRETO 28 marzo 2018, n. 69</a:t>
            </a:r>
            <a:r>
              <a:rPr lang="it-IT" sz="1100" b="0" dirty="0">
                <a:latin typeface="Arial" charset="0"/>
              </a:rPr>
              <a:t>. - Regolamento recante la  disciplina della cessazione della qualifica di rifiuto di conglomerato bituminoso ai sensi dell’articolo 184-ter, comma 2, del decreto legislativo 3 aprile 2006, n. 152.</a:t>
            </a:r>
          </a:p>
        </p:txBody>
      </p:sp>
      <p:sp>
        <p:nvSpPr>
          <p:cNvPr id="12" name="Rettangolo con angoli arrotondati 11">
            <a:extLst>
              <a:ext uri="{FF2B5EF4-FFF2-40B4-BE49-F238E27FC236}">
                <a16:creationId xmlns:a16="http://schemas.microsoft.com/office/drawing/2014/main" id="{7B6EF8F5-3E28-2443-8667-56321F2603F0}"/>
              </a:ext>
            </a:extLst>
          </p:cNvPr>
          <p:cNvSpPr/>
          <p:nvPr/>
        </p:nvSpPr>
        <p:spPr bwMode="auto">
          <a:xfrm>
            <a:off x="398665" y="4862023"/>
            <a:ext cx="7393358" cy="664012"/>
          </a:xfrm>
          <a:prstGeom prst="round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spcBef>
                <a:spcPct val="50000"/>
              </a:spcBef>
            </a:pPr>
            <a:r>
              <a:rPr lang="it-IT" sz="1100" dirty="0">
                <a:latin typeface="Arial" charset="0"/>
              </a:rPr>
              <a:t>DECRETO 27 settembre 2022, n. 152</a:t>
            </a:r>
            <a:r>
              <a:rPr lang="it-IT" sz="1100" b="0" dirty="0">
                <a:latin typeface="Arial" charset="0"/>
              </a:rPr>
              <a:t>. - Regolamento che disciplina la cessazione della qualifica di rifiuto dei rifiuti inerti da costruzione e demolizione e di altri rifiuti inerti di origine minerale, ai sensi dell’articolo 184-ter, comma 2, del decreto legislativo 3 aprile 2006, n. 152.</a:t>
            </a:r>
            <a:endParaRPr kumimoji="0" lang="it-IT" sz="1100" b="0" i="0" u="none" strike="noStrike" cap="none" normalizeH="0" baseline="0" dirty="0">
              <a:ln>
                <a:noFill/>
              </a:ln>
              <a:solidFill>
                <a:schemeClr val="tx1"/>
              </a:solidFill>
              <a:effectLst/>
              <a:latin typeface="Arial" charset="0"/>
            </a:endParaRPr>
          </a:p>
        </p:txBody>
      </p:sp>
      <p:pic>
        <p:nvPicPr>
          <p:cNvPr id="6" name="Immagine 5">
            <a:extLst>
              <a:ext uri="{FF2B5EF4-FFF2-40B4-BE49-F238E27FC236}">
                <a16:creationId xmlns:a16="http://schemas.microsoft.com/office/drawing/2014/main" id="{8DB8BC5D-B7FD-C246-A39B-BABA0D8FE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051" y="5552552"/>
            <a:ext cx="3652912" cy="1116793"/>
          </a:xfrm>
          <a:prstGeom prst="rect">
            <a:avLst/>
          </a:prstGeom>
        </p:spPr>
      </p:pic>
      <p:sp>
        <p:nvSpPr>
          <p:cNvPr id="7" name="Rettangolo con angoli arrotondati 6">
            <a:extLst>
              <a:ext uri="{FF2B5EF4-FFF2-40B4-BE49-F238E27FC236}">
                <a16:creationId xmlns:a16="http://schemas.microsoft.com/office/drawing/2014/main" id="{9C539025-781C-484C-B416-520C014B4D69}"/>
              </a:ext>
            </a:extLst>
          </p:cNvPr>
          <p:cNvSpPr/>
          <p:nvPr/>
        </p:nvSpPr>
        <p:spPr bwMode="auto">
          <a:xfrm>
            <a:off x="358070" y="5637911"/>
            <a:ext cx="2117515" cy="1038582"/>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spcBef>
                <a:spcPct val="50000"/>
              </a:spcBef>
              <a:spcAft>
                <a:spcPct val="0"/>
              </a:spcAft>
              <a:buClrTx/>
              <a:buSzTx/>
              <a:buFontTx/>
              <a:buNone/>
              <a:tabLst/>
            </a:pPr>
            <a:r>
              <a:rPr kumimoji="0" lang="it-IT" sz="1000" b="0" i="0" u="none" strike="noStrike" cap="none" normalizeH="0" baseline="0" dirty="0">
                <a:ln>
                  <a:noFill/>
                </a:ln>
                <a:solidFill>
                  <a:schemeClr val="tx1"/>
                </a:solidFill>
                <a:effectLst/>
                <a:latin typeface="Arial" charset="0"/>
              </a:rPr>
              <a:t>Verifiche in ingresso</a:t>
            </a:r>
          </a:p>
          <a:p>
            <a:pPr marL="0" marR="0" indent="0" algn="ctr" defTabSz="914400" rtl="0" eaLnBrk="0" fontAlgn="base" latinLnBrk="0" hangingPunct="0">
              <a:spcBef>
                <a:spcPct val="50000"/>
              </a:spcBef>
              <a:spcAft>
                <a:spcPct val="0"/>
              </a:spcAft>
              <a:buClrTx/>
              <a:buSzTx/>
              <a:buFontTx/>
              <a:buNone/>
              <a:tabLst/>
            </a:pPr>
            <a:r>
              <a:rPr kumimoji="0" lang="it-IT" sz="1000" b="0" i="0" u="none" strike="noStrike" cap="none" normalizeH="0" baseline="0" dirty="0">
                <a:ln>
                  <a:noFill/>
                </a:ln>
                <a:solidFill>
                  <a:schemeClr val="tx1"/>
                </a:solidFill>
                <a:effectLst/>
                <a:latin typeface="Arial" charset="0"/>
              </a:rPr>
              <a:t>Processo di lavorazione minimo</a:t>
            </a:r>
          </a:p>
          <a:p>
            <a:pPr marL="0" marR="0" indent="0" algn="ctr" defTabSz="914400" rtl="0" eaLnBrk="0" fontAlgn="base" latinLnBrk="0" hangingPunct="0">
              <a:spcBef>
                <a:spcPct val="50000"/>
              </a:spcBef>
              <a:spcAft>
                <a:spcPct val="0"/>
              </a:spcAft>
              <a:buClrTx/>
              <a:buSzTx/>
              <a:buFontTx/>
              <a:buNone/>
              <a:tabLst/>
            </a:pPr>
            <a:r>
              <a:rPr kumimoji="0" lang="it-IT" sz="1000" b="0" i="0" u="none" strike="noStrike" cap="none" normalizeH="0" baseline="0" dirty="0">
                <a:ln>
                  <a:noFill/>
                </a:ln>
                <a:solidFill>
                  <a:schemeClr val="tx1"/>
                </a:solidFill>
                <a:effectLst/>
                <a:latin typeface="Arial" charset="0"/>
              </a:rPr>
              <a:t>Controllo analitico per lotti</a:t>
            </a:r>
          </a:p>
          <a:p>
            <a:pPr marL="0" marR="0" indent="0" algn="ctr" defTabSz="914400" rtl="0" eaLnBrk="0" fontAlgn="base" latinLnBrk="0" hangingPunct="0">
              <a:spcBef>
                <a:spcPct val="50000"/>
              </a:spcBef>
              <a:spcAft>
                <a:spcPct val="0"/>
              </a:spcAft>
              <a:buClrTx/>
              <a:buSzTx/>
              <a:buFontTx/>
              <a:buNone/>
              <a:tabLst/>
            </a:pPr>
            <a:r>
              <a:rPr lang="it-IT" sz="1000" b="0" dirty="0">
                <a:latin typeface="Arial" charset="0"/>
              </a:rPr>
              <a:t>Test di cessione</a:t>
            </a:r>
            <a:endParaRPr kumimoji="0" lang="it-IT" sz="1000" b="0" i="0" u="none" strike="noStrike" cap="none" normalizeH="0" baseline="0" dirty="0">
              <a:ln>
                <a:noFill/>
              </a:ln>
              <a:solidFill>
                <a:schemeClr val="tx1"/>
              </a:solidFill>
              <a:effectLst/>
              <a:latin typeface="Arial" charset="0"/>
            </a:endParaRPr>
          </a:p>
        </p:txBody>
      </p:sp>
      <p:pic>
        <p:nvPicPr>
          <p:cNvPr id="13" name="Immagine 12">
            <a:extLst>
              <a:ext uri="{FF2B5EF4-FFF2-40B4-BE49-F238E27FC236}">
                <a16:creationId xmlns:a16="http://schemas.microsoft.com/office/drawing/2014/main" id="{292F0B17-1204-F54E-9056-304D1C5A3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842" y="5546374"/>
            <a:ext cx="2906052" cy="1116793"/>
          </a:xfrm>
          <a:prstGeom prst="rect">
            <a:avLst/>
          </a:prstGeom>
        </p:spPr>
      </p:pic>
      <p:sp>
        <p:nvSpPr>
          <p:cNvPr id="19" name="Rettangolo con angoli arrotondati 18">
            <a:extLst>
              <a:ext uri="{FF2B5EF4-FFF2-40B4-BE49-F238E27FC236}">
                <a16:creationId xmlns:a16="http://schemas.microsoft.com/office/drawing/2014/main" id="{91F84954-A041-C741-B966-3D8C441CA9F7}"/>
              </a:ext>
            </a:extLst>
          </p:cNvPr>
          <p:cNvSpPr/>
          <p:nvPr/>
        </p:nvSpPr>
        <p:spPr bwMode="auto">
          <a:xfrm>
            <a:off x="441588" y="3793778"/>
            <a:ext cx="2355324" cy="783193"/>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spcBef>
                <a:spcPct val="50000"/>
              </a:spcBef>
              <a:spcAft>
                <a:spcPct val="0"/>
              </a:spcAft>
              <a:buClrTx/>
              <a:buSzTx/>
              <a:buFontTx/>
              <a:buNone/>
              <a:tabLst/>
            </a:pPr>
            <a:r>
              <a:rPr kumimoji="0" lang="it-IT" sz="1000" b="0" i="0" u="none" strike="noStrike" cap="none" normalizeH="0" baseline="0" dirty="0">
                <a:ln>
                  <a:noFill/>
                </a:ln>
                <a:solidFill>
                  <a:schemeClr val="tx1"/>
                </a:solidFill>
                <a:effectLst/>
                <a:latin typeface="Arial" charset="0"/>
              </a:rPr>
              <a:t>Verifiche in ingresso</a:t>
            </a:r>
          </a:p>
          <a:p>
            <a:pPr marL="0" marR="0" indent="0" algn="ctr" defTabSz="914400" rtl="0" eaLnBrk="0" fontAlgn="base" latinLnBrk="0" hangingPunct="0">
              <a:spcBef>
                <a:spcPct val="50000"/>
              </a:spcBef>
              <a:spcAft>
                <a:spcPct val="0"/>
              </a:spcAft>
              <a:buClrTx/>
              <a:buSzTx/>
              <a:buFontTx/>
              <a:buNone/>
              <a:tabLst/>
            </a:pPr>
            <a:r>
              <a:rPr kumimoji="0" lang="it-IT" sz="1000" b="0" i="0" u="none" strike="noStrike" cap="none" normalizeH="0" baseline="0" dirty="0">
                <a:ln>
                  <a:noFill/>
                </a:ln>
                <a:solidFill>
                  <a:schemeClr val="tx1"/>
                </a:solidFill>
                <a:effectLst/>
                <a:latin typeface="Arial" charset="0"/>
              </a:rPr>
              <a:t>Controllo analitico  su IPA e Amianto </a:t>
            </a:r>
          </a:p>
          <a:p>
            <a:pPr marL="0" marR="0" indent="0" algn="ctr" defTabSz="914400" rtl="0" eaLnBrk="0" fontAlgn="base" latinLnBrk="0" hangingPunct="0">
              <a:spcBef>
                <a:spcPct val="50000"/>
              </a:spcBef>
              <a:spcAft>
                <a:spcPct val="0"/>
              </a:spcAft>
              <a:buClrTx/>
              <a:buSzTx/>
              <a:buFontTx/>
              <a:buNone/>
              <a:tabLst/>
            </a:pPr>
            <a:r>
              <a:rPr lang="it-IT" sz="1000" b="0" dirty="0">
                <a:latin typeface="Arial" charset="0"/>
              </a:rPr>
              <a:t>Test di cessione</a:t>
            </a:r>
            <a:endParaRPr kumimoji="0" lang="it-IT" sz="1000" b="0" i="0" u="none" strike="noStrike" cap="none" normalizeH="0" baseline="0" dirty="0">
              <a:ln>
                <a:noFill/>
              </a:ln>
              <a:solidFill>
                <a:schemeClr val="tx1"/>
              </a:solidFill>
              <a:effectLst/>
              <a:latin typeface="Arial" charset="0"/>
            </a:endParaRPr>
          </a:p>
        </p:txBody>
      </p:sp>
      <p:pic>
        <p:nvPicPr>
          <p:cNvPr id="15" name="Immagine 14">
            <a:extLst>
              <a:ext uri="{FF2B5EF4-FFF2-40B4-BE49-F238E27FC236}">
                <a16:creationId xmlns:a16="http://schemas.microsoft.com/office/drawing/2014/main" id="{3C1683E9-7413-3048-A41D-E95F055D3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991" y="3717032"/>
            <a:ext cx="2599556" cy="1033115"/>
          </a:xfrm>
          <a:prstGeom prst="rect">
            <a:avLst/>
          </a:prstGeom>
        </p:spPr>
      </p:pic>
      <p:sp>
        <p:nvSpPr>
          <p:cNvPr id="22" name="CasellaDiTesto 21">
            <a:extLst>
              <a:ext uri="{FF2B5EF4-FFF2-40B4-BE49-F238E27FC236}">
                <a16:creationId xmlns:a16="http://schemas.microsoft.com/office/drawing/2014/main" id="{EE7D4ACD-126A-0A4B-892E-D8D6F2AF5CCD}"/>
              </a:ext>
            </a:extLst>
          </p:cNvPr>
          <p:cNvSpPr txBox="1">
            <a:spLocks noChangeArrowheads="1"/>
          </p:cNvSpPr>
          <p:nvPr/>
        </p:nvSpPr>
        <p:spPr bwMode="auto">
          <a:xfrm>
            <a:off x="287337" y="130081"/>
            <a:ext cx="8569325" cy="522287"/>
          </a:xfrm>
          <a:prstGeom prst="rect">
            <a:avLst/>
          </a:prstGeom>
          <a:solidFill>
            <a:schemeClr val="bg1"/>
          </a:solidFill>
          <a:ln w="9525">
            <a:solidFill>
              <a:srgbClr val="00B05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800">
                <a:latin typeface="Arial" panose="020B0604020202020204" pitchFamily="34" charset="0"/>
              </a:rPr>
              <a:t>IMPIANTI DI RECUPERO DEI MATERIALI INERTI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
            <a:extLst>
              <a:ext uri="{FF2B5EF4-FFF2-40B4-BE49-F238E27FC236}">
                <a16:creationId xmlns:a16="http://schemas.microsoft.com/office/drawing/2014/main" id="{6E22647B-68A3-592B-B2D1-5F770CD96601}"/>
              </a:ext>
            </a:extLst>
          </p:cNvPr>
          <p:cNvSpPr txBox="1">
            <a:spLocks noChangeArrowheads="1"/>
          </p:cNvSpPr>
          <p:nvPr/>
        </p:nvSpPr>
        <p:spPr bwMode="auto">
          <a:xfrm>
            <a:off x="3419475" y="0"/>
            <a:ext cx="1944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it-IT" altLang="it-IT" sz="2400" dirty="0">
                <a:latin typeface="Arial" panose="020B0604020202020204" pitchFamily="34" charset="0"/>
                <a:cs typeface="Arial" panose="020B0604020202020204" pitchFamily="34" charset="0"/>
              </a:rPr>
              <a:t>Conclusioni</a:t>
            </a:r>
            <a:endParaRPr lang="en-GB" altLang="it-IT" sz="2400" dirty="0">
              <a:latin typeface="Arial" panose="020B0604020202020204" pitchFamily="34" charset="0"/>
              <a:cs typeface="Arial" panose="020B0604020202020204" pitchFamily="34" charset="0"/>
            </a:endParaRPr>
          </a:p>
        </p:txBody>
      </p:sp>
      <p:sp>
        <p:nvSpPr>
          <p:cNvPr id="58370" name="Line 5">
            <a:extLst>
              <a:ext uri="{FF2B5EF4-FFF2-40B4-BE49-F238E27FC236}">
                <a16:creationId xmlns:a16="http://schemas.microsoft.com/office/drawing/2014/main" id="{D6765E57-1A67-DD2A-52B3-94E9E1D619B5}"/>
              </a:ext>
            </a:extLst>
          </p:cNvPr>
          <p:cNvSpPr>
            <a:spLocks noChangeShapeType="1"/>
          </p:cNvSpPr>
          <p:nvPr/>
        </p:nvSpPr>
        <p:spPr bwMode="auto">
          <a:xfrm>
            <a:off x="192088" y="506413"/>
            <a:ext cx="8701087" cy="4762"/>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8371" name="Segnaposto contenuto 2">
            <a:extLst>
              <a:ext uri="{FF2B5EF4-FFF2-40B4-BE49-F238E27FC236}">
                <a16:creationId xmlns:a16="http://schemas.microsoft.com/office/drawing/2014/main" id="{D15A4D99-5D2C-7F64-A1F0-0684A9506A28}"/>
              </a:ext>
            </a:extLst>
          </p:cNvPr>
          <p:cNvSpPr>
            <a:spLocks noGrp="1" noChangeArrowheads="1"/>
          </p:cNvSpPr>
          <p:nvPr>
            <p:ph idx="1"/>
          </p:nvPr>
        </p:nvSpPr>
        <p:spPr>
          <a:xfrm>
            <a:off x="395536" y="555625"/>
            <a:ext cx="8615114" cy="5878662"/>
          </a:xfrm>
        </p:spPr>
        <p:txBody>
          <a:bodyPr/>
          <a:lstStyle/>
          <a:p>
            <a:pPr marL="0" indent="0" algn="just">
              <a:buNone/>
            </a:pPr>
            <a:r>
              <a:rPr lang="it-IT" altLang="it-IT" sz="1600" dirty="0">
                <a:latin typeface="Arial" panose="020B0604020202020204" pitchFamily="34" charset="0"/>
                <a:cs typeface="Arial" panose="020B0604020202020204" pitchFamily="34" charset="0"/>
              </a:rPr>
              <a:t>Il settore del reimpiego dei rifiuti inerti, offre grandi potenzialità in quanto gli aggregati riciclati, nel rispetto dei criteri di marcatura CE, possono essere utilizzati alla stregua di inerti naturali o artificiali nella corretta applicazione dei principi dell’economia circolare, riducendo la produzione di rifiuti e salvaguardando la risorsa naturale.</a:t>
            </a:r>
          </a:p>
          <a:p>
            <a:pPr marL="0" indent="0" algn="just">
              <a:buFontTx/>
              <a:buNone/>
            </a:pPr>
            <a:r>
              <a:rPr lang="it-IT" altLang="it-IT" sz="1600" dirty="0">
                <a:latin typeface="Arial" panose="020B0604020202020204" pitchFamily="34" charset="0"/>
                <a:cs typeface="Arial" panose="020B0604020202020204" pitchFamily="34" charset="0"/>
              </a:rPr>
              <a:t>Prima tra le regioni italiane, la Regione Lazio ha prodotto le “</a:t>
            </a:r>
            <a:r>
              <a:rPr lang="it-IT" altLang="it-IT" sz="1600" b="1" i="1" dirty="0">
                <a:latin typeface="Arial" panose="020B0604020202020204" pitchFamily="34" charset="0"/>
                <a:cs typeface="Arial" panose="020B0604020202020204" pitchFamily="34" charset="0"/>
              </a:rPr>
              <a:t>Prime Linee Guida per la gestione della filiera di riciclaggio, recupero e smaltimento di rifiuti inerti</a:t>
            </a:r>
            <a:r>
              <a:rPr lang="it-IT" altLang="it-IT" sz="1600" dirty="0">
                <a:latin typeface="Arial" panose="020B0604020202020204" pitchFamily="34" charset="0"/>
                <a:cs typeface="Arial" panose="020B0604020202020204" pitchFamily="34" charset="0"/>
              </a:rPr>
              <a:t>”, con l’obiettivo di costituire un quadro certo di riferimento per il riutilizzo dei  rifiuti  e porre regole chiare per il recupero  agli operatori del settore indicando i corretti comportamenti di  gestione; in esse infatti sono stati definiti i possibili rifiuti prodotti, è stato inserito per la prima volta l’obbligo di redazione e approvazione del </a:t>
            </a:r>
            <a:r>
              <a:rPr lang="it-IT" altLang="it-IT" sz="1600" b="1" dirty="0">
                <a:latin typeface="Arial" panose="020B0604020202020204" pitchFamily="34" charset="0"/>
                <a:cs typeface="Arial" panose="020B0604020202020204" pitchFamily="34" charset="0"/>
              </a:rPr>
              <a:t>“</a:t>
            </a:r>
            <a:r>
              <a:rPr lang="it-IT" altLang="it-IT" sz="1600" b="1" i="1" dirty="0">
                <a:latin typeface="Arial" panose="020B0604020202020204" pitchFamily="34" charset="0"/>
                <a:cs typeface="Arial" panose="020B0604020202020204" pitchFamily="34" charset="0"/>
              </a:rPr>
              <a:t>Piano di Gestione dei rifiuti di cantiere</a:t>
            </a:r>
            <a:r>
              <a:rPr lang="it-IT" altLang="it-IT" sz="1600" b="1" dirty="0">
                <a:latin typeface="Arial" panose="020B0604020202020204" pitchFamily="34" charset="0"/>
                <a:cs typeface="Arial" panose="020B0604020202020204" pitchFamily="34" charset="0"/>
              </a:rPr>
              <a:t>” </a:t>
            </a:r>
            <a:r>
              <a:rPr lang="it-IT" altLang="it-IT" sz="1600" dirty="0">
                <a:latin typeface="Arial" panose="020B0604020202020204" pitchFamily="34" charset="0"/>
                <a:cs typeface="Arial" panose="020B0604020202020204" pitchFamily="34" charset="0"/>
              </a:rPr>
              <a:t>e sono stati indicati criteri specifici per la corretta gestione della filiera del rifiuto inerte.</a:t>
            </a:r>
          </a:p>
          <a:p>
            <a:pPr marL="0" indent="0" algn="just">
              <a:buFontTx/>
              <a:buNone/>
            </a:pPr>
            <a:r>
              <a:rPr lang="it-IT" altLang="it-IT" sz="1600" dirty="0">
                <a:latin typeface="Arial" panose="020B0604020202020204" pitchFamily="34" charset="0"/>
                <a:cs typeface="Arial" panose="020B0604020202020204" pitchFamily="34" charset="0"/>
              </a:rPr>
              <a:t>La validità dei principi generali delineati nel Lazio è stata confermata dalle Linee guida prodotte diversi anni dopo nella regione Marche  e tese anche a semplificare e uniformare i comportamenti nella gestione delle macerie, conseguenti al terremoto che aveva investito il centro Italia,  nelle fasi successive di demolizione e ricostruzione degli immobili danneggiati. </a:t>
            </a:r>
          </a:p>
          <a:p>
            <a:pPr marL="0" indent="0" algn="just">
              <a:buFontTx/>
              <a:buNone/>
            </a:pPr>
            <a:r>
              <a:rPr lang="it-IT" altLang="it-IT" sz="1600">
                <a:latin typeface="Arial" panose="020B0604020202020204" pitchFamily="34" charset="0"/>
                <a:cs typeface="Arial" panose="020B0604020202020204" pitchFamily="34" charset="0"/>
              </a:rPr>
              <a:t>Nella realtà, </a:t>
            </a:r>
            <a:r>
              <a:rPr lang="it-IT" altLang="it-IT" sz="1600" dirty="0">
                <a:latin typeface="Arial" panose="020B0604020202020204" pitchFamily="34" charset="0"/>
                <a:cs typeface="Arial" panose="020B0604020202020204" pitchFamily="34" charset="0"/>
              </a:rPr>
              <a:t>non sempre nella gestione della filiera degli inerti, sono state portate avanti le pratiche virtuose suggerite e non è stato possibile attuare un capillare sistema di controlli sulla effettiva rispondenza sia nella fase di produzione che nella fase di recupero.  </a:t>
            </a:r>
          </a:p>
          <a:p>
            <a:pPr marL="0" indent="0" algn="just">
              <a:buFontTx/>
              <a:buNone/>
            </a:pPr>
            <a:r>
              <a:rPr lang="it-IT" altLang="it-IT" sz="1600" dirty="0">
                <a:latin typeface="Arial" panose="020B0604020202020204" pitchFamily="34" charset="0"/>
                <a:cs typeface="Arial" panose="020B0604020202020204" pitchFamily="34" charset="0"/>
              </a:rPr>
              <a:t>I materiali prodotti sono spesso destinati ad un utilizzo povero perché non certificabili con conseguente mantenimento dello status di rifiuti con tutto quello che ne consegue dal punto di vista degli adempimenti amministrativi.</a:t>
            </a:r>
          </a:p>
          <a:p>
            <a:pPr marL="0" indent="0" algn="just">
              <a:buFontTx/>
              <a:buNone/>
            </a:pPr>
            <a:r>
              <a:rPr lang="it-IT" altLang="it-IT" sz="1600" dirty="0">
                <a:latin typeface="Arial" panose="020B0604020202020204" pitchFamily="34" charset="0"/>
                <a:cs typeface="Arial" panose="020B0604020202020204" pitchFamily="34" charset="0"/>
              </a:rPr>
              <a:t>le normative recentemente introdotte a livello nazionale sul recupero di materiali inerti  ribadiscono la necessità di un miglioramento della performance del settore .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a:extLst>
              <a:ext uri="{FF2B5EF4-FFF2-40B4-BE49-F238E27FC236}">
                <a16:creationId xmlns:a16="http://schemas.microsoft.com/office/drawing/2014/main" id="{E93E8DE6-5026-9B99-2ED9-03485F635352}"/>
              </a:ext>
            </a:extLst>
          </p:cNvPr>
          <p:cNvSpPr txBox="1">
            <a:spLocks noChangeArrowheads="1"/>
          </p:cNvSpPr>
          <p:nvPr/>
        </p:nvSpPr>
        <p:spPr bwMode="auto">
          <a:xfrm>
            <a:off x="638175" y="188913"/>
            <a:ext cx="7605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2800" b="0" dirty="0">
                <a:latin typeface="Arial" panose="020B0604020202020204" pitchFamily="34" charset="0"/>
                <a:cs typeface="Arial" panose="020B0604020202020204" pitchFamily="34" charset="0"/>
              </a:rPr>
              <a:t>Due Documenti a Confronto</a:t>
            </a:r>
            <a:endParaRPr lang="en-GB" altLang="it-IT" sz="2800" b="0" dirty="0">
              <a:latin typeface="Arial" panose="020B0604020202020204" pitchFamily="34" charset="0"/>
              <a:cs typeface="Arial" panose="020B0604020202020204" pitchFamily="34" charset="0"/>
            </a:endParaRPr>
          </a:p>
        </p:txBody>
      </p:sp>
      <p:sp>
        <p:nvSpPr>
          <p:cNvPr id="19458" name="Text Box 2">
            <a:extLst>
              <a:ext uri="{FF2B5EF4-FFF2-40B4-BE49-F238E27FC236}">
                <a16:creationId xmlns:a16="http://schemas.microsoft.com/office/drawing/2014/main" id="{E498321E-7C6D-B00A-30D4-F13C46F84F52}"/>
              </a:ext>
            </a:extLst>
          </p:cNvPr>
          <p:cNvSpPr txBox="1">
            <a:spLocks noChangeArrowheads="1"/>
          </p:cNvSpPr>
          <p:nvPr/>
        </p:nvSpPr>
        <p:spPr bwMode="auto">
          <a:xfrm>
            <a:off x="1895475" y="995363"/>
            <a:ext cx="5043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800">
                <a:solidFill>
                  <a:srgbClr val="FF0000"/>
                </a:solidFill>
              </a:rPr>
              <a:t>UN OBIETTIVO COMUNE</a:t>
            </a:r>
            <a:endParaRPr lang="en-GB" altLang="it-IT" sz="1800">
              <a:solidFill>
                <a:srgbClr val="FF0000"/>
              </a:solidFill>
              <a:latin typeface="Tahoma" panose="020B0604030504040204" pitchFamily="34" charset="0"/>
            </a:endParaRPr>
          </a:p>
        </p:txBody>
      </p:sp>
      <p:pic>
        <p:nvPicPr>
          <p:cNvPr id="4" name="Diagramma 3">
            <a:extLst>
              <a:ext uri="{FF2B5EF4-FFF2-40B4-BE49-F238E27FC236}">
                <a16:creationId xmlns:a16="http://schemas.microsoft.com/office/drawing/2014/main" id="{89937FCE-17DA-2A18-0C5B-BCCA50655DC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36700"/>
            <a:ext cx="5829300" cy="4508500"/>
          </a:xfrm>
          <a:prstGeom prst="rect">
            <a:avLst/>
          </a:prstGeom>
          <a:noFill/>
          <a:extLst>
            <a:ext uri="{909E8E84-426E-40DD-AFC4-6F175D3DCCD1}">
              <a14:hiddenFill xmlns:a14="http://schemas.microsoft.com/office/drawing/2010/main">
                <a:solidFill>
                  <a:srgbClr val="FFFFFF"/>
                </a:solidFill>
              </a14:hiddenFill>
            </a:ext>
          </a:extLst>
        </p:spPr>
      </p:pic>
      <p:sp>
        <p:nvSpPr>
          <p:cNvPr id="19460" name="Text Box 2">
            <a:extLst>
              <a:ext uri="{FF2B5EF4-FFF2-40B4-BE49-F238E27FC236}">
                <a16:creationId xmlns:a16="http://schemas.microsoft.com/office/drawing/2014/main" id="{9D2554CD-3344-0529-B74F-6BCCBFC5E9F9}"/>
              </a:ext>
            </a:extLst>
          </p:cNvPr>
          <p:cNvSpPr txBox="1">
            <a:spLocks noChangeArrowheads="1"/>
          </p:cNvSpPr>
          <p:nvPr/>
        </p:nvSpPr>
        <p:spPr bwMode="auto">
          <a:xfrm>
            <a:off x="947738" y="1397000"/>
            <a:ext cx="698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it-IT" altLang="it-IT" sz="1800" b="0"/>
              <a:t>Massimizzare il  recupero di materia, finalizzata alla produzione di </a:t>
            </a:r>
            <a:r>
              <a:rPr lang="it-IT" altLang="it-IT" sz="1800" i="1">
                <a:solidFill>
                  <a:schemeClr val="accent2"/>
                </a:solidFill>
              </a:rPr>
              <a:t>“Prodotti” di qualità</a:t>
            </a:r>
            <a:r>
              <a:rPr lang="it-IT" altLang="it-IT" sz="1800" b="0"/>
              <a:t> da rimettere sul mercato in sostituzione dei materiali di cava</a:t>
            </a:r>
            <a:endParaRPr lang="en-GB" altLang="it-IT" sz="1800" b="0">
              <a:latin typeface="Tahoma" panose="020B0604030504040204" pitchFamily="34" charset="0"/>
            </a:endParaRPr>
          </a:p>
        </p:txBody>
      </p:sp>
      <p:pic>
        <p:nvPicPr>
          <p:cNvPr id="22" name="Diagramma 21">
            <a:extLst>
              <a:ext uri="{FF2B5EF4-FFF2-40B4-BE49-F238E27FC236}">
                <a16:creationId xmlns:a16="http://schemas.microsoft.com/office/drawing/2014/main" id="{14D51982-24E3-4F57-1CEA-75D7DC13B5D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3175000"/>
            <a:ext cx="48006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6" name="Freccia ad arco 25">
            <a:extLst>
              <a:ext uri="{FF2B5EF4-FFF2-40B4-BE49-F238E27FC236}">
                <a16:creationId xmlns:a16="http://schemas.microsoft.com/office/drawing/2014/main" id="{4E391918-EC4A-C049-BDA4-07FD2A9D50E7}"/>
              </a:ext>
            </a:extLst>
          </p:cNvPr>
          <p:cNvSpPr/>
          <p:nvPr/>
        </p:nvSpPr>
        <p:spPr>
          <a:xfrm rot="16200000">
            <a:off x="2987675" y="3359150"/>
            <a:ext cx="1746250" cy="1746250"/>
          </a:xfrm>
          <a:prstGeom prst="circularArrow">
            <a:avLst>
              <a:gd name="adj1" fmla="val 5984"/>
              <a:gd name="adj2" fmla="val 394124"/>
              <a:gd name="adj3" fmla="val 13313824"/>
              <a:gd name="adj4" fmla="val 10508221"/>
              <a:gd name="adj5" fmla="val 6981"/>
            </a:avLst>
          </a:prstGeom>
          <a:solidFill>
            <a:srgbClr val="00B0F0"/>
          </a:solidFill>
          <a:ln>
            <a:solidFill>
              <a:srgbClr val="00B0F0"/>
            </a:solidFill>
          </a:ln>
        </p:spPr>
        <p:style>
          <a:lnRef idx="0">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a:extLst>
              <a:ext uri="{FF2B5EF4-FFF2-40B4-BE49-F238E27FC236}">
                <a16:creationId xmlns:a16="http://schemas.microsoft.com/office/drawing/2014/main" id="{8A245B01-FFA9-2F83-DC47-3678995396F4}"/>
              </a:ext>
            </a:extLst>
          </p:cNvPr>
          <p:cNvSpPr txBox="1">
            <a:spLocks noChangeArrowheads="1"/>
          </p:cNvSpPr>
          <p:nvPr/>
        </p:nvSpPr>
        <p:spPr bwMode="auto">
          <a:xfrm>
            <a:off x="638175" y="188913"/>
            <a:ext cx="7605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2800" b="0" dirty="0">
                <a:latin typeface="Arial" panose="020B0604020202020204" pitchFamily="34" charset="0"/>
                <a:cs typeface="Arial" panose="020B0604020202020204" pitchFamily="34" charset="0"/>
              </a:rPr>
              <a:t>Il Contesto e le Cifre</a:t>
            </a:r>
            <a:endParaRPr lang="en-GB" altLang="it-IT" sz="2800" b="0" dirty="0">
              <a:latin typeface="Arial" panose="020B0604020202020204" pitchFamily="34" charset="0"/>
              <a:cs typeface="Arial" panose="020B0604020202020204" pitchFamily="34" charset="0"/>
            </a:endParaRPr>
          </a:p>
        </p:txBody>
      </p:sp>
      <p:sp>
        <p:nvSpPr>
          <p:cNvPr id="21506" name="Line 7">
            <a:extLst>
              <a:ext uri="{FF2B5EF4-FFF2-40B4-BE49-F238E27FC236}">
                <a16:creationId xmlns:a16="http://schemas.microsoft.com/office/drawing/2014/main" id="{7B74B5CA-CF23-B397-946C-FC9F192C90E6}"/>
              </a:ext>
            </a:extLst>
          </p:cNvPr>
          <p:cNvSpPr>
            <a:spLocks noChangeShapeType="1"/>
          </p:cNvSpPr>
          <p:nvPr/>
        </p:nvSpPr>
        <p:spPr bwMode="auto">
          <a:xfrm>
            <a:off x="420688" y="900113"/>
            <a:ext cx="7993062"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CasellaDiTesto 1">
            <a:extLst>
              <a:ext uri="{FF2B5EF4-FFF2-40B4-BE49-F238E27FC236}">
                <a16:creationId xmlns:a16="http://schemas.microsoft.com/office/drawing/2014/main" id="{EF69F6E6-2B77-E440-A407-DCE6B37B871C}"/>
              </a:ext>
            </a:extLst>
          </p:cNvPr>
          <p:cNvSpPr txBox="1"/>
          <p:nvPr/>
        </p:nvSpPr>
        <p:spPr>
          <a:xfrm>
            <a:off x="436773" y="1372740"/>
            <a:ext cx="2263019" cy="369332"/>
          </a:xfrm>
          <a:prstGeom prst="rect">
            <a:avLst/>
          </a:prstGeom>
          <a:solidFill>
            <a:schemeClr val="accent5"/>
          </a:solidFill>
          <a:ln>
            <a:solidFill>
              <a:srgbClr val="0070C0"/>
            </a:solidFill>
          </a:ln>
        </p:spPr>
        <p:txBody>
          <a:bodyPr wrap="square" rtlCol="0">
            <a:spAutoFit/>
          </a:bodyPr>
          <a:lstStyle/>
          <a:p>
            <a:r>
              <a:rPr lang="it-IT" sz="1800" dirty="0">
                <a:solidFill>
                  <a:srgbClr val="0070C0"/>
                </a:solidFill>
              </a:rPr>
              <a:t>LA PRODUZIONE </a:t>
            </a:r>
          </a:p>
        </p:txBody>
      </p:sp>
      <p:pic>
        <p:nvPicPr>
          <p:cNvPr id="4" name="Immagine 3">
            <a:extLst>
              <a:ext uri="{FF2B5EF4-FFF2-40B4-BE49-F238E27FC236}">
                <a16:creationId xmlns:a16="http://schemas.microsoft.com/office/drawing/2014/main" id="{2E5D7F9A-A114-8748-B102-FA39ED6A4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688" y="1413427"/>
            <a:ext cx="4971648" cy="2984435"/>
          </a:xfrm>
          <a:prstGeom prst="rect">
            <a:avLst/>
          </a:prstGeom>
        </p:spPr>
      </p:pic>
      <p:sp>
        <p:nvSpPr>
          <p:cNvPr id="5" name="Rettangolo 4">
            <a:extLst>
              <a:ext uri="{FF2B5EF4-FFF2-40B4-BE49-F238E27FC236}">
                <a16:creationId xmlns:a16="http://schemas.microsoft.com/office/drawing/2014/main" id="{F43AC040-9D7F-E440-B4B1-6EC3CD346A86}"/>
              </a:ext>
            </a:extLst>
          </p:cNvPr>
          <p:cNvSpPr/>
          <p:nvPr/>
        </p:nvSpPr>
        <p:spPr>
          <a:xfrm>
            <a:off x="4716016" y="991426"/>
            <a:ext cx="4223320" cy="261610"/>
          </a:xfrm>
          <a:prstGeom prst="rect">
            <a:avLst/>
          </a:prstGeom>
        </p:spPr>
        <p:txBody>
          <a:bodyPr wrap="square">
            <a:spAutoFit/>
          </a:bodyPr>
          <a:lstStyle/>
          <a:p>
            <a:r>
              <a:rPr lang="it-IT" sz="1100" dirty="0"/>
              <a:t>Dal Rapporto </a:t>
            </a:r>
            <a:r>
              <a:rPr lang="it-IT" sz="1100" dirty="0" err="1"/>
              <a:t>Riﬁuti</a:t>
            </a:r>
            <a:r>
              <a:rPr lang="it-IT" sz="1100" dirty="0"/>
              <a:t> Speciali Edizione 2022 – SNPA-ISPRA </a:t>
            </a:r>
          </a:p>
        </p:txBody>
      </p:sp>
      <p:sp>
        <p:nvSpPr>
          <p:cNvPr id="6" name="Rettangolo con angoli arrotondati 5">
            <a:extLst>
              <a:ext uri="{FF2B5EF4-FFF2-40B4-BE49-F238E27FC236}">
                <a16:creationId xmlns:a16="http://schemas.microsoft.com/office/drawing/2014/main" id="{FC2A7BC3-4358-C447-8167-4F3E028DC0F4}"/>
              </a:ext>
            </a:extLst>
          </p:cNvPr>
          <p:cNvSpPr/>
          <p:nvPr/>
        </p:nvSpPr>
        <p:spPr bwMode="auto">
          <a:xfrm>
            <a:off x="420688" y="2680159"/>
            <a:ext cx="3013308" cy="851297"/>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it-IT" sz="1100" b="0" i="0" u="none" strike="noStrike" cap="none" normalizeH="0" baseline="0" dirty="0">
                <a:ln>
                  <a:noFill/>
                </a:ln>
                <a:solidFill>
                  <a:schemeClr val="tx1"/>
                </a:solidFill>
                <a:effectLst/>
                <a:latin typeface="Arial" charset="0"/>
              </a:rPr>
              <a:t>Il 44% del totale dei rifiuti speciali prodotti </a:t>
            </a:r>
            <a:r>
              <a:rPr lang="it-IT" sz="1100" b="0" dirty="0">
                <a:latin typeface="Arial" charset="0"/>
              </a:rPr>
              <a:t> (riferita alla sola categoria 17) che diventano il 48% se comprendiamo l’intero settore delle costruzioni</a:t>
            </a:r>
            <a:r>
              <a:rPr kumimoji="0" lang="it-IT" sz="1100" b="0" i="0" u="none" strike="noStrike" cap="none" normalizeH="0" baseline="0" dirty="0">
                <a:ln>
                  <a:noFill/>
                </a:ln>
                <a:solidFill>
                  <a:schemeClr val="tx1"/>
                </a:solidFill>
                <a:effectLst/>
                <a:latin typeface="Arial" charset="0"/>
              </a:rPr>
              <a:t> </a:t>
            </a:r>
          </a:p>
        </p:txBody>
      </p:sp>
      <p:pic>
        <p:nvPicPr>
          <p:cNvPr id="8" name="Immagine 7">
            <a:extLst>
              <a:ext uri="{FF2B5EF4-FFF2-40B4-BE49-F238E27FC236}">
                <a16:creationId xmlns:a16="http://schemas.microsoft.com/office/drawing/2014/main" id="{9FF4F859-8383-E14E-81C1-17185D1C2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233494"/>
            <a:ext cx="3863280" cy="21956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a:extLst>
              <a:ext uri="{FF2B5EF4-FFF2-40B4-BE49-F238E27FC236}">
                <a16:creationId xmlns:a16="http://schemas.microsoft.com/office/drawing/2014/main" id="{8A245B01-FFA9-2F83-DC47-3678995396F4}"/>
              </a:ext>
            </a:extLst>
          </p:cNvPr>
          <p:cNvSpPr txBox="1">
            <a:spLocks noChangeArrowheads="1"/>
          </p:cNvSpPr>
          <p:nvPr/>
        </p:nvSpPr>
        <p:spPr bwMode="auto">
          <a:xfrm>
            <a:off x="638175" y="188913"/>
            <a:ext cx="7605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2800" b="0" dirty="0">
                <a:latin typeface="Arial" panose="020B0604020202020204" pitchFamily="34" charset="0"/>
                <a:cs typeface="Arial" panose="020B0604020202020204" pitchFamily="34" charset="0"/>
              </a:rPr>
              <a:t>Il Contesto e le Cifre</a:t>
            </a:r>
            <a:endParaRPr lang="en-GB" altLang="it-IT" sz="2800" b="0" dirty="0">
              <a:latin typeface="Arial" panose="020B0604020202020204" pitchFamily="34" charset="0"/>
              <a:cs typeface="Arial" panose="020B0604020202020204" pitchFamily="34" charset="0"/>
            </a:endParaRPr>
          </a:p>
        </p:txBody>
      </p:sp>
      <p:sp>
        <p:nvSpPr>
          <p:cNvPr id="21506" name="Line 7">
            <a:extLst>
              <a:ext uri="{FF2B5EF4-FFF2-40B4-BE49-F238E27FC236}">
                <a16:creationId xmlns:a16="http://schemas.microsoft.com/office/drawing/2014/main" id="{7B74B5CA-CF23-B397-946C-FC9F192C90E6}"/>
              </a:ext>
            </a:extLst>
          </p:cNvPr>
          <p:cNvSpPr>
            <a:spLocks noChangeShapeType="1"/>
          </p:cNvSpPr>
          <p:nvPr/>
        </p:nvSpPr>
        <p:spPr bwMode="auto">
          <a:xfrm>
            <a:off x="420688" y="900113"/>
            <a:ext cx="7993062"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CasellaDiTesto 1">
            <a:extLst>
              <a:ext uri="{FF2B5EF4-FFF2-40B4-BE49-F238E27FC236}">
                <a16:creationId xmlns:a16="http://schemas.microsoft.com/office/drawing/2014/main" id="{EF69F6E6-2B77-E440-A407-DCE6B37B871C}"/>
              </a:ext>
            </a:extLst>
          </p:cNvPr>
          <p:cNvSpPr txBox="1"/>
          <p:nvPr/>
        </p:nvSpPr>
        <p:spPr>
          <a:xfrm>
            <a:off x="312941" y="1148786"/>
            <a:ext cx="1522755" cy="369332"/>
          </a:xfrm>
          <a:prstGeom prst="rect">
            <a:avLst/>
          </a:prstGeom>
          <a:solidFill>
            <a:schemeClr val="accent5"/>
          </a:solidFill>
          <a:ln>
            <a:solidFill>
              <a:srgbClr val="0070C0"/>
            </a:solidFill>
          </a:ln>
        </p:spPr>
        <p:txBody>
          <a:bodyPr wrap="square" rtlCol="0">
            <a:spAutoFit/>
          </a:bodyPr>
          <a:lstStyle/>
          <a:p>
            <a:pPr algn="ctr"/>
            <a:r>
              <a:rPr lang="it-IT" sz="1800" dirty="0">
                <a:solidFill>
                  <a:srgbClr val="0070C0"/>
                </a:solidFill>
              </a:rPr>
              <a:t>IL DESTINO</a:t>
            </a:r>
          </a:p>
        </p:txBody>
      </p:sp>
      <p:sp>
        <p:nvSpPr>
          <p:cNvPr id="5" name="Rettangolo 4">
            <a:extLst>
              <a:ext uri="{FF2B5EF4-FFF2-40B4-BE49-F238E27FC236}">
                <a16:creationId xmlns:a16="http://schemas.microsoft.com/office/drawing/2014/main" id="{F43AC040-9D7F-E440-B4B1-6EC3CD346A86}"/>
              </a:ext>
            </a:extLst>
          </p:cNvPr>
          <p:cNvSpPr/>
          <p:nvPr/>
        </p:nvSpPr>
        <p:spPr>
          <a:xfrm>
            <a:off x="4716016" y="991426"/>
            <a:ext cx="4223320" cy="261610"/>
          </a:xfrm>
          <a:prstGeom prst="rect">
            <a:avLst/>
          </a:prstGeom>
        </p:spPr>
        <p:txBody>
          <a:bodyPr wrap="square">
            <a:spAutoFit/>
          </a:bodyPr>
          <a:lstStyle/>
          <a:p>
            <a:r>
              <a:rPr lang="it-IT" sz="1100" dirty="0"/>
              <a:t>Dal Rapporto </a:t>
            </a:r>
            <a:r>
              <a:rPr lang="it-IT" sz="1100" dirty="0" err="1"/>
              <a:t>Riﬁuti</a:t>
            </a:r>
            <a:r>
              <a:rPr lang="it-IT" sz="1100" dirty="0"/>
              <a:t> Speciali Edizione 2022 – SNPA-ISPRA </a:t>
            </a:r>
          </a:p>
        </p:txBody>
      </p:sp>
      <p:sp>
        <p:nvSpPr>
          <p:cNvPr id="6" name="Rettangolo con angoli arrotondati 5">
            <a:extLst>
              <a:ext uri="{FF2B5EF4-FFF2-40B4-BE49-F238E27FC236}">
                <a16:creationId xmlns:a16="http://schemas.microsoft.com/office/drawing/2014/main" id="{FC2A7BC3-4358-C447-8167-4F3E028DC0F4}"/>
              </a:ext>
            </a:extLst>
          </p:cNvPr>
          <p:cNvSpPr/>
          <p:nvPr/>
        </p:nvSpPr>
        <p:spPr bwMode="auto">
          <a:xfrm>
            <a:off x="626788" y="1924739"/>
            <a:ext cx="3013308" cy="664012"/>
          </a:xfrm>
          <a:prstGeom prst="roundRect">
            <a:avLst/>
          </a:prstGeom>
          <a:solidFill>
            <a:srgbClr val="FBDDA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it-IT" sz="1100" b="0" i="0" u="none" strike="noStrike" cap="none" normalizeH="0" baseline="0" dirty="0">
                <a:ln>
                  <a:noFill/>
                </a:ln>
                <a:solidFill>
                  <a:schemeClr val="tx1"/>
                </a:solidFill>
                <a:effectLst/>
                <a:latin typeface="Arial" charset="0"/>
              </a:rPr>
              <a:t>Il 61,3 % de i rifiuti destinati a recupero è rappresentato dai rifiuti provenienti dalle attività di costruzione e demolizione</a:t>
            </a:r>
          </a:p>
        </p:txBody>
      </p:sp>
      <p:pic>
        <p:nvPicPr>
          <p:cNvPr id="7" name="Immagine 6">
            <a:extLst>
              <a:ext uri="{FF2B5EF4-FFF2-40B4-BE49-F238E27FC236}">
                <a16:creationId xmlns:a16="http://schemas.microsoft.com/office/drawing/2014/main" id="{554B8A91-E54E-7241-BB83-89576F089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578" y="1631985"/>
            <a:ext cx="4760758" cy="2661112"/>
          </a:xfrm>
          <a:prstGeom prst="rect">
            <a:avLst/>
          </a:prstGeom>
        </p:spPr>
      </p:pic>
      <p:pic>
        <p:nvPicPr>
          <p:cNvPr id="10" name="Immagine 9">
            <a:extLst>
              <a:ext uri="{FF2B5EF4-FFF2-40B4-BE49-F238E27FC236}">
                <a16:creationId xmlns:a16="http://schemas.microsoft.com/office/drawing/2014/main" id="{00B97C4C-0687-2E40-969A-D921E2B89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454" y="4824134"/>
            <a:ext cx="3857560" cy="1134591"/>
          </a:xfrm>
          <a:prstGeom prst="rect">
            <a:avLst/>
          </a:prstGeom>
          <a:ln>
            <a:solidFill>
              <a:srgbClr val="0070C0"/>
            </a:solidFill>
          </a:ln>
        </p:spPr>
      </p:pic>
      <p:pic>
        <p:nvPicPr>
          <p:cNvPr id="12" name="Immagine 11">
            <a:extLst>
              <a:ext uri="{FF2B5EF4-FFF2-40B4-BE49-F238E27FC236}">
                <a16:creationId xmlns:a16="http://schemas.microsoft.com/office/drawing/2014/main" id="{5D38E07F-2668-4A4D-AFE9-A06AE53A58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662" y="3194764"/>
            <a:ext cx="3857560" cy="2196666"/>
          </a:xfrm>
          <a:prstGeom prst="rect">
            <a:avLst/>
          </a:prstGeom>
        </p:spPr>
      </p:pic>
      <p:sp>
        <p:nvSpPr>
          <p:cNvPr id="15" name="Rettangolo con angoli arrotondati 14">
            <a:extLst>
              <a:ext uri="{FF2B5EF4-FFF2-40B4-BE49-F238E27FC236}">
                <a16:creationId xmlns:a16="http://schemas.microsoft.com/office/drawing/2014/main" id="{AC1F067E-0C80-344E-9AE9-1F7190A2733C}"/>
              </a:ext>
            </a:extLst>
          </p:cNvPr>
          <p:cNvSpPr/>
          <p:nvPr/>
        </p:nvSpPr>
        <p:spPr bwMode="auto">
          <a:xfrm>
            <a:off x="322551" y="5581686"/>
            <a:ext cx="3700511" cy="664012"/>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it-IT" sz="1100" b="0" i="0" u="none" strike="noStrike" cap="none" normalizeH="0" baseline="0" dirty="0">
                <a:ln>
                  <a:noFill/>
                </a:ln>
                <a:solidFill>
                  <a:schemeClr val="tx1"/>
                </a:solidFill>
                <a:effectLst/>
                <a:latin typeface="Arial" charset="0"/>
              </a:rPr>
              <a:t>Il la quota di rifiuti da C&amp;D destinati a recupero è pari al 77,9%  (percentuale che raggiunge il 78,5 %  se si considerano anche le operazioni di </a:t>
            </a:r>
            <a:r>
              <a:rPr kumimoji="0" lang="it-IT" sz="1100" b="0" i="0" u="none" strike="noStrike" cap="none" normalizeH="0" baseline="0" dirty="0" err="1">
                <a:ln>
                  <a:noFill/>
                </a:ln>
                <a:solidFill>
                  <a:schemeClr val="tx1"/>
                </a:solidFill>
                <a:effectLst/>
                <a:latin typeface="Arial" charset="0"/>
              </a:rPr>
              <a:t>colmatazione</a:t>
            </a:r>
            <a:r>
              <a:rPr kumimoji="0" lang="it-IT" sz="1100" b="0" i="0" u="none" strike="noStrike" cap="none" normalizeH="0" baseline="0" dirty="0">
                <a:ln>
                  <a:noFill/>
                </a:ln>
                <a:solidFill>
                  <a:schemeClr val="tx1"/>
                </a:solidFill>
                <a:effectLst/>
                <a:latin typeface="Arial" charset="0"/>
              </a:rPr>
              <a:t>)</a:t>
            </a:r>
          </a:p>
        </p:txBody>
      </p:sp>
      <p:sp>
        <p:nvSpPr>
          <p:cNvPr id="3" name="CasellaDiTesto 2">
            <a:extLst>
              <a:ext uri="{FF2B5EF4-FFF2-40B4-BE49-F238E27FC236}">
                <a16:creationId xmlns:a16="http://schemas.microsoft.com/office/drawing/2014/main" id="{2B5B30A8-E2C9-8242-8B4E-A99C17B5007B}"/>
              </a:ext>
            </a:extLst>
          </p:cNvPr>
          <p:cNvSpPr txBox="1"/>
          <p:nvPr/>
        </p:nvSpPr>
        <p:spPr>
          <a:xfrm>
            <a:off x="1475656" y="2868804"/>
            <a:ext cx="1053830" cy="276999"/>
          </a:xfrm>
          <a:prstGeom prst="rect">
            <a:avLst/>
          </a:prstGeom>
          <a:noFill/>
        </p:spPr>
        <p:txBody>
          <a:bodyPr wrap="square" rtlCol="0">
            <a:spAutoFit/>
          </a:bodyPr>
          <a:lstStyle/>
          <a:p>
            <a:r>
              <a:rPr lang="it-IT" sz="1200" dirty="0">
                <a:solidFill>
                  <a:srgbClr val="00B050"/>
                </a:solidFill>
              </a:rPr>
              <a:t>RECUPERO</a:t>
            </a:r>
          </a:p>
        </p:txBody>
      </p:sp>
      <p:sp>
        <p:nvSpPr>
          <p:cNvPr id="13" name="CasellaDiTesto 12">
            <a:extLst>
              <a:ext uri="{FF2B5EF4-FFF2-40B4-BE49-F238E27FC236}">
                <a16:creationId xmlns:a16="http://schemas.microsoft.com/office/drawing/2014/main" id="{433B8002-F136-C34B-8012-CF71F9EE1064}"/>
              </a:ext>
            </a:extLst>
          </p:cNvPr>
          <p:cNvSpPr txBox="1"/>
          <p:nvPr/>
        </p:nvSpPr>
        <p:spPr>
          <a:xfrm>
            <a:off x="5796136" y="1333452"/>
            <a:ext cx="1289736" cy="276999"/>
          </a:xfrm>
          <a:prstGeom prst="rect">
            <a:avLst/>
          </a:prstGeom>
          <a:noFill/>
        </p:spPr>
        <p:txBody>
          <a:bodyPr wrap="square" rtlCol="0">
            <a:spAutoFit/>
          </a:bodyPr>
          <a:lstStyle/>
          <a:p>
            <a:r>
              <a:rPr lang="it-IT" sz="1200" dirty="0">
                <a:solidFill>
                  <a:srgbClr val="00B050"/>
                </a:solidFill>
              </a:rPr>
              <a:t>SMALTIMENTO</a:t>
            </a:r>
          </a:p>
        </p:txBody>
      </p:sp>
    </p:spTree>
    <p:extLst>
      <p:ext uri="{BB962C8B-B14F-4D97-AF65-F5344CB8AC3E}">
        <p14:creationId xmlns:p14="http://schemas.microsoft.com/office/powerpoint/2010/main" val="49367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a:extLst>
              <a:ext uri="{FF2B5EF4-FFF2-40B4-BE49-F238E27FC236}">
                <a16:creationId xmlns:a16="http://schemas.microsoft.com/office/drawing/2014/main" id="{B8378156-E3CB-BCAA-B28E-3AF5EB0D895B}"/>
              </a:ext>
            </a:extLst>
          </p:cNvPr>
          <p:cNvSpPr txBox="1">
            <a:spLocks noChangeArrowheads="1"/>
          </p:cNvSpPr>
          <p:nvPr/>
        </p:nvSpPr>
        <p:spPr bwMode="auto">
          <a:xfrm>
            <a:off x="654050" y="79375"/>
            <a:ext cx="7605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2800" b="0">
                <a:latin typeface="Arial" panose="020B0604020202020204" pitchFamily="34" charset="0"/>
                <a:cs typeface="Arial" panose="020B0604020202020204" pitchFamily="34" charset="0"/>
              </a:rPr>
              <a:t>Due Documenti a Confronto</a:t>
            </a:r>
            <a:endParaRPr lang="en-GB" altLang="it-IT" sz="2800" b="0">
              <a:latin typeface="Arial" panose="020B0604020202020204" pitchFamily="34" charset="0"/>
              <a:cs typeface="Arial" panose="020B0604020202020204" pitchFamily="34" charset="0"/>
            </a:endParaRPr>
          </a:p>
        </p:txBody>
      </p:sp>
      <p:sp>
        <p:nvSpPr>
          <p:cNvPr id="25602" name="AutoShape 19">
            <a:extLst>
              <a:ext uri="{FF2B5EF4-FFF2-40B4-BE49-F238E27FC236}">
                <a16:creationId xmlns:a16="http://schemas.microsoft.com/office/drawing/2014/main" id="{39A34AC5-DBBC-2C0A-9AF7-585E82BEC6DB}"/>
              </a:ext>
            </a:extLst>
          </p:cNvPr>
          <p:cNvSpPr>
            <a:spLocks noChangeArrowheads="1"/>
          </p:cNvSpPr>
          <p:nvPr/>
        </p:nvSpPr>
        <p:spPr bwMode="auto">
          <a:xfrm>
            <a:off x="4170363" y="2924175"/>
            <a:ext cx="287337" cy="792163"/>
          </a:xfrm>
          <a:prstGeom prst="downArrow">
            <a:avLst>
              <a:gd name="adj1" fmla="val 50000"/>
              <a:gd name="adj2" fmla="val 68923"/>
            </a:avLst>
          </a:prstGeom>
          <a:solidFill>
            <a:srgbClr val="99CC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2800">
              <a:latin typeface="Arial" panose="020B0604020202020204" pitchFamily="34" charset="0"/>
            </a:endParaRPr>
          </a:p>
        </p:txBody>
      </p:sp>
      <p:pic>
        <p:nvPicPr>
          <p:cNvPr id="25603" name="Immagine 2">
            <a:extLst>
              <a:ext uri="{FF2B5EF4-FFF2-40B4-BE49-F238E27FC236}">
                <a16:creationId xmlns:a16="http://schemas.microsoft.com/office/drawing/2014/main" id="{4F5A1ECA-CDAE-7E48-5087-5E6D0997D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520700"/>
            <a:ext cx="23907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Immagine 4">
            <a:extLst>
              <a:ext uri="{FF2B5EF4-FFF2-40B4-BE49-F238E27FC236}">
                <a16:creationId xmlns:a16="http://schemas.microsoft.com/office/drawing/2014/main" id="{A966992E-455B-0D8F-3C6A-C9978DF4E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538163"/>
            <a:ext cx="25050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Immagine 6">
            <a:extLst>
              <a:ext uri="{FF2B5EF4-FFF2-40B4-BE49-F238E27FC236}">
                <a16:creationId xmlns:a16="http://schemas.microsoft.com/office/drawing/2014/main" id="{808846C4-F674-E9D1-7872-CAF18FF1A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7513" y="3233738"/>
            <a:ext cx="2389187"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Immagine 8">
            <a:extLst>
              <a:ext uri="{FF2B5EF4-FFF2-40B4-BE49-F238E27FC236}">
                <a16:creationId xmlns:a16="http://schemas.microsoft.com/office/drawing/2014/main" id="{F7BE9890-276B-EB94-EC83-9B14900603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6700" y="3233738"/>
            <a:ext cx="2305050"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con angoli arrotondati 10">
            <a:extLst>
              <a:ext uri="{FF2B5EF4-FFF2-40B4-BE49-F238E27FC236}">
                <a16:creationId xmlns:a16="http://schemas.microsoft.com/office/drawing/2014/main" id="{86663FA6-CF2E-1640-8F34-FD1DE0E7551D}"/>
              </a:ext>
            </a:extLst>
          </p:cNvPr>
          <p:cNvSpPr/>
          <p:nvPr/>
        </p:nvSpPr>
        <p:spPr bwMode="auto">
          <a:xfrm>
            <a:off x="5153023" y="864031"/>
            <a:ext cx="3883025" cy="280987"/>
          </a:xfrm>
          <a:prstGeom prst="roundRect">
            <a:avLst/>
          </a:prstGeom>
          <a:solidFill>
            <a:srgbClr val="B9F1FF"/>
          </a:solidFill>
          <a:ln w="9525" cap="flat" cmpd="sng" algn="ctr">
            <a:noFill/>
            <a:prstDash val="solid"/>
            <a:round/>
            <a:headEnd type="none" w="med" len="med"/>
            <a:tailEnd type="none" w="med" len="med"/>
          </a:ln>
          <a:effectLst/>
        </p:spPr>
        <p:txBody>
          <a:bodyPr>
            <a:spAutoFit/>
          </a:bodyPr>
          <a:lstStyle/>
          <a:p>
            <a:pPr algn="ctr">
              <a:spcBef>
                <a:spcPct val="50000"/>
              </a:spcBef>
              <a:defRPr/>
            </a:pPr>
            <a:r>
              <a:rPr lang="it-IT" sz="1050" b="0" dirty="0">
                <a:latin typeface="Arial" charset="0"/>
              </a:rPr>
              <a:t>Indirizzi di gestione delle operazioni di demolizione</a:t>
            </a:r>
          </a:p>
        </p:txBody>
      </p:sp>
      <p:sp>
        <p:nvSpPr>
          <p:cNvPr id="25608" name="Rettangolo con angoli arrotondati 22">
            <a:extLst>
              <a:ext uri="{FF2B5EF4-FFF2-40B4-BE49-F238E27FC236}">
                <a16:creationId xmlns:a16="http://schemas.microsoft.com/office/drawing/2014/main" id="{C08E426E-01AC-CFBA-7F07-7478C643EFBB}"/>
              </a:ext>
            </a:extLst>
          </p:cNvPr>
          <p:cNvSpPr>
            <a:spLocks noChangeArrowheads="1"/>
          </p:cNvSpPr>
          <p:nvPr/>
        </p:nvSpPr>
        <p:spPr bwMode="auto">
          <a:xfrm>
            <a:off x="5153023" y="523876"/>
            <a:ext cx="3883025" cy="288925"/>
          </a:xfrm>
          <a:prstGeom prst="roundRect">
            <a:avLst>
              <a:gd name="adj" fmla="val 16667"/>
            </a:avLst>
          </a:prstGeom>
          <a:solidFill>
            <a:srgbClr val="B9F1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100" b="0">
                <a:latin typeface="Arial" panose="020B0604020202020204" pitchFamily="34" charset="0"/>
              </a:rPr>
              <a:t>Inquadramento normativo</a:t>
            </a:r>
          </a:p>
        </p:txBody>
      </p:sp>
      <p:sp>
        <p:nvSpPr>
          <p:cNvPr id="25609" name="Rettangolo con angoli arrotondati 23">
            <a:extLst>
              <a:ext uri="{FF2B5EF4-FFF2-40B4-BE49-F238E27FC236}">
                <a16:creationId xmlns:a16="http://schemas.microsoft.com/office/drawing/2014/main" id="{2ADC4E04-792B-C98D-033E-B8A1276FF804}"/>
              </a:ext>
            </a:extLst>
          </p:cNvPr>
          <p:cNvSpPr>
            <a:spLocks noChangeArrowheads="1"/>
          </p:cNvSpPr>
          <p:nvPr/>
        </p:nvSpPr>
        <p:spPr bwMode="auto">
          <a:xfrm>
            <a:off x="5153022" y="1520527"/>
            <a:ext cx="3883025" cy="476250"/>
          </a:xfrm>
          <a:prstGeom prst="roundRect">
            <a:avLst>
              <a:gd name="adj" fmla="val 16667"/>
            </a:avLst>
          </a:prstGeom>
          <a:solidFill>
            <a:srgbClr val="B9F1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100" b="0">
                <a:latin typeface="Arial" panose="020B0604020202020204" pitchFamily="34" charset="0"/>
              </a:rPr>
              <a:t>Caratteristiche tecnologiche minime  e presidi ambientali degli impianti di recupero degli inerti</a:t>
            </a:r>
          </a:p>
        </p:txBody>
      </p:sp>
      <p:sp>
        <p:nvSpPr>
          <p:cNvPr id="12" name="Rettangolo con angoli arrotondati 11">
            <a:extLst>
              <a:ext uri="{FF2B5EF4-FFF2-40B4-BE49-F238E27FC236}">
                <a16:creationId xmlns:a16="http://schemas.microsoft.com/office/drawing/2014/main" id="{0C544317-8C55-C24F-904F-AF266FC5E2B3}"/>
              </a:ext>
            </a:extLst>
          </p:cNvPr>
          <p:cNvSpPr/>
          <p:nvPr/>
        </p:nvSpPr>
        <p:spPr bwMode="auto">
          <a:xfrm>
            <a:off x="187974" y="4506458"/>
            <a:ext cx="3887787" cy="477838"/>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a:spAutoFit/>
          </a:bodyPr>
          <a:lstStyle/>
          <a:p>
            <a:pPr algn="ctr">
              <a:spcBef>
                <a:spcPct val="50000"/>
              </a:spcBef>
              <a:defRPr/>
            </a:pPr>
            <a:r>
              <a:rPr lang="it-IT" sz="1100" b="0" dirty="0">
                <a:latin typeface="Arial" charset="0"/>
              </a:rPr>
              <a:t>Recuperi ambientali e riempimento dei vuoti di cava con rifiuti inerti</a:t>
            </a:r>
          </a:p>
        </p:txBody>
      </p:sp>
      <p:sp>
        <p:nvSpPr>
          <p:cNvPr id="25611" name="Rettangolo con angoli arrotondati 25">
            <a:extLst>
              <a:ext uri="{FF2B5EF4-FFF2-40B4-BE49-F238E27FC236}">
                <a16:creationId xmlns:a16="http://schemas.microsoft.com/office/drawing/2014/main" id="{4E53D880-CD9C-677A-BBC6-4A97F39047D5}"/>
              </a:ext>
            </a:extLst>
          </p:cNvPr>
          <p:cNvSpPr>
            <a:spLocks noChangeArrowheads="1"/>
          </p:cNvSpPr>
          <p:nvPr/>
        </p:nvSpPr>
        <p:spPr bwMode="auto">
          <a:xfrm>
            <a:off x="5153022" y="2050233"/>
            <a:ext cx="3883025" cy="290513"/>
          </a:xfrm>
          <a:prstGeom prst="roundRect">
            <a:avLst>
              <a:gd name="adj" fmla="val 16667"/>
            </a:avLst>
          </a:prstGeom>
          <a:solidFill>
            <a:srgbClr val="B9F1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100" b="0">
                <a:latin typeface="Arial" panose="020B0604020202020204" pitchFamily="34" charset="0"/>
              </a:rPr>
              <a:t>Indicazioni per la minimizzazione degli impatti emissivi</a:t>
            </a:r>
          </a:p>
        </p:txBody>
      </p:sp>
      <p:sp>
        <p:nvSpPr>
          <p:cNvPr id="27" name="Rettangolo con angoli arrotondati 26">
            <a:extLst>
              <a:ext uri="{FF2B5EF4-FFF2-40B4-BE49-F238E27FC236}">
                <a16:creationId xmlns:a16="http://schemas.microsoft.com/office/drawing/2014/main" id="{EEACD320-8782-BD4C-BE89-053D5616A135}"/>
              </a:ext>
            </a:extLst>
          </p:cNvPr>
          <p:cNvSpPr/>
          <p:nvPr/>
        </p:nvSpPr>
        <p:spPr bwMode="auto">
          <a:xfrm>
            <a:off x="179388" y="5805488"/>
            <a:ext cx="3744540" cy="289441"/>
          </a:xfrm>
          <a:prstGeom prst="roundRect">
            <a:avLst/>
          </a:prstGeom>
          <a:solidFill>
            <a:schemeClr val="accent5">
              <a:lumMod val="75000"/>
            </a:schemeClr>
          </a:solidFill>
          <a:ln w="9525" cap="flat" cmpd="sng" algn="ctr">
            <a:noFill/>
            <a:prstDash val="solid"/>
            <a:round/>
            <a:headEnd type="none" w="med" len="med"/>
            <a:tailEnd type="none" w="med" len="med"/>
          </a:ln>
          <a:effectLst/>
        </p:spPr>
        <p:txBody>
          <a:bodyPr wrap="square">
            <a:spAutoFit/>
          </a:bodyPr>
          <a:lstStyle/>
          <a:p>
            <a:pPr algn="ctr">
              <a:spcBef>
                <a:spcPct val="50000"/>
              </a:spcBef>
              <a:defRPr/>
            </a:pPr>
            <a:r>
              <a:rPr lang="it-IT" sz="1100" b="0" dirty="0">
                <a:latin typeface="Arial" charset="0"/>
              </a:rPr>
              <a:t>Indicazioni sulla gestione delle terre e rocce da scavo(*)</a:t>
            </a:r>
          </a:p>
        </p:txBody>
      </p:sp>
      <p:sp>
        <p:nvSpPr>
          <p:cNvPr id="25613" name="Rettangolo con angoli arrotondati 29">
            <a:extLst>
              <a:ext uri="{FF2B5EF4-FFF2-40B4-BE49-F238E27FC236}">
                <a16:creationId xmlns:a16="http://schemas.microsoft.com/office/drawing/2014/main" id="{4AEA8BD2-B616-040B-D6E0-ED8091AFF142}"/>
              </a:ext>
            </a:extLst>
          </p:cNvPr>
          <p:cNvSpPr>
            <a:spLocks noChangeArrowheads="1"/>
          </p:cNvSpPr>
          <p:nvPr/>
        </p:nvSpPr>
        <p:spPr bwMode="auto">
          <a:xfrm>
            <a:off x="5153022" y="2380392"/>
            <a:ext cx="3883025" cy="477837"/>
          </a:xfrm>
          <a:prstGeom prst="roundRect">
            <a:avLst>
              <a:gd name="adj" fmla="val 16667"/>
            </a:avLst>
          </a:prstGeom>
          <a:solidFill>
            <a:srgbClr val="B9F1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100" b="0">
                <a:latin typeface="Arial" panose="020B0604020202020204" pitchFamily="34" charset="0"/>
              </a:rPr>
              <a:t>Caratteristiche dei materiali recuperati (end of waste) per la re-immissione sul mercato</a:t>
            </a:r>
          </a:p>
        </p:txBody>
      </p:sp>
      <p:sp>
        <p:nvSpPr>
          <p:cNvPr id="31" name="Rettangolo con angoli arrotondati 30">
            <a:extLst>
              <a:ext uri="{FF2B5EF4-FFF2-40B4-BE49-F238E27FC236}">
                <a16:creationId xmlns:a16="http://schemas.microsoft.com/office/drawing/2014/main" id="{7197A398-A427-6145-AACB-36A739D64720}"/>
              </a:ext>
            </a:extLst>
          </p:cNvPr>
          <p:cNvSpPr/>
          <p:nvPr/>
        </p:nvSpPr>
        <p:spPr bwMode="auto">
          <a:xfrm>
            <a:off x="179388" y="4151709"/>
            <a:ext cx="3887787" cy="28892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a:spAutoFit/>
          </a:bodyPr>
          <a:lstStyle/>
          <a:p>
            <a:pPr algn="ctr">
              <a:spcBef>
                <a:spcPct val="50000"/>
              </a:spcBef>
              <a:defRPr/>
            </a:pPr>
            <a:r>
              <a:rPr lang="it-IT" sz="1100" b="0" dirty="0">
                <a:latin typeface="Arial" charset="0"/>
              </a:rPr>
              <a:t>Inerti e fresati nella produzione di conglomerati bituminosi</a:t>
            </a:r>
          </a:p>
        </p:txBody>
      </p:sp>
      <p:sp>
        <p:nvSpPr>
          <p:cNvPr id="32" name="Rettangolo con angoli arrotondati 31">
            <a:extLst>
              <a:ext uri="{FF2B5EF4-FFF2-40B4-BE49-F238E27FC236}">
                <a16:creationId xmlns:a16="http://schemas.microsoft.com/office/drawing/2014/main" id="{96D09647-6430-1A45-9930-003B87AC1A5D}"/>
              </a:ext>
            </a:extLst>
          </p:cNvPr>
          <p:cNvSpPr/>
          <p:nvPr/>
        </p:nvSpPr>
        <p:spPr bwMode="auto">
          <a:xfrm>
            <a:off x="193987" y="5040595"/>
            <a:ext cx="3887787" cy="28892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a:spAutoFit/>
          </a:bodyPr>
          <a:lstStyle/>
          <a:p>
            <a:pPr algn="ctr">
              <a:spcBef>
                <a:spcPct val="50000"/>
              </a:spcBef>
              <a:defRPr/>
            </a:pPr>
            <a:r>
              <a:rPr lang="it-IT" sz="1100" b="0" dirty="0">
                <a:latin typeface="Arial" charset="0"/>
              </a:rPr>
              <a:t>Discariche per rifiuti inerti</a:t>
            </a:r>
          </a:p>
        </p:txBody>
      </p:sp>
      <p:sp>
        <p:nvSpPr>
          <p:cNvPr id="33" name="Rettangolo con angoli arrotondati 32">
            <a:extLst>
              <a:ext uri="{FF2B5EF4-FFF2-40B4-BE49-F238E27FC236}">
                <a16:creationId xmlns:a16="http://schemas.microsoft.com/office/drawing/2014/main" id="{269EC92E-38B9-FB42-B14B-2CE0B04B8957}"/>
              </a:ext>
            </a:extLst>
          </p:cNvPr>
          <p:cNvSpPr/>
          <p:nvPr/>
        </p:nvSpPr>
        <p:spPr bwMode="auto">
          <a:xfrm>
            <a:off x="179388" y="6175375"/>
            <a:ext cx="3744540" cy="476250"/>
          </a:xfrm>
          <a:prstGeom prst="roundRect">
            <a:avLst/>
          </a:prstGeom>
          <a:solidFill>
            <a:schemeClr val="accent5">
              <a:lumMod val="75000"/>
            </a:schemeClr>
          </a:solidFill>
          <a:ln w="9525" cap="flat" cmpd="sng" algn="ctr">
            <a:noFill/>
            <a:prstDash val="solid"/>
            <a:round/>
            <a:headEnd type="none" w="med" len="med"/>
            <a:tailEnd type="none" w="med" len="med"/>
          </a:ln>
          <a:effectLst/>
        </p:spPr>
        <p:txBody>
          <a:bodyPr wrap="square">
            <a:spAutoFit/>
          </a:bodyPr>
          <a:lstStyle/>
          <a:p>
            <a:pPr algn="ctr">
              <a:spcBef>
                <a:spcPct val="50000"/>
              </a:spcBef>
              <a:defRPr/>
            </a:pPr>
            <a:r>
              <a:rPr lang="it-IT" sz="1100" b="0" dirty="0">
                <a:latin typeface="Arial" charset="0"/>
              </a:rPr>
              <a:t>Gestione dei rifiuti non inerti derivanti dalle operazioni di demolizione</a:t>
            </a:r>
          </a:p>
        </p:txBody>
      </p:sp>
      <p:sp>
        <p:nvSpPr>
          <p:cNvPr id="16" name="Freccia destra 15">
            <a:extLst>
              <a:ext uri="{FF2B5EF4-FFF2-40B4-BE49-F238E27FC236}">
                <a16:creationId xmlns:a16="http://schemas.microsoft.com/office/drawing/2014/main" id="{324E08E7-3D0A-6143-952F-0B8BA87FEF68}"/>
              </a:ext>
            </a:extLst>
          </p:cNvPr>
          <p:cNvSpPr/>
          <p:nvPr/>
        </p:nvSpPr>
        <p:spPr bwMode="auto">
          <a:xfrm>
            <a:off x="4047332" y="6114101"/>
            <a:ext cx="360362" cy="214312"/>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endParaRPr lang="it-IT">
              <a:latin typeface="Arial" charset="0"/>
            </a:endParaRPr>
          </a:p>
        </p:txBody>
      </p:sp>
      <p:sp>
        <p:nvSpPr>
          <p:cNvPr id="17" name="Freccia su 16">
            <a:extLst>
              <a:ext uri="{FF2B5EF4-FFF2-40B4-BE49-F238E27FC236}">
                <a16:creationId xmlns:a16="http://schemas.microsoft.com/office/drawing/2014/main" id="{7BED072F-06B8-4F49-9FEF-C9FBDC58C8A3}"/>
              </a:ext>
            </a:extLst>
          </p:cNvPr>
          <p:cNvSpPr/>
          <p:nvPr/>
        </p:nvSpPr>
        <p:spPr bwMode="auto">
          <a:xfrm>
            <a:off x="1967706" y="3798094"/>
            <a:ext cx="287338" cy="292100"/>
          </a:xfrm>
          <a:prstGeom prst="upArrow">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endParaRPr lang="it-IT">
              <a:latin typeface="Arial" charset="0"/>
            </a:endParaRPr>
          </a:p>
        </p:txBody>
      </p:sp>
      <p:sp>
        <p:nvSpPr>
          <p:cNvPr id="20" name="Rettangolo con angoli arrotondati 22">
            <a:extLst>
              <a:ext uri="{FF2B5EF4-FFF2-40B4-BE49-F238E27FC236}">
                <a16:creationId xmlns:a16="http://schemas.microsoft.com/office/drawing/2014/main" id="{C4F3476A-4389-BD4C-9B78-EB71BA2BE03E}"/>
              </a:ext>
            </a:extLst>
          </p:cNvPr>
          <p:cNvSpPr>
            <a:spLocks noChangeArrowheads="1"/>
          </p:cNvSpPr>
          <p:nvPr/>
        </p:nvSpPr>
        <p:spPr bwMode="auto">
          <a:xfrm>
            <a:off x="5153022" y="2901521"/>
            <a:ext cx="3883025" cy="288925"/>
          </a:xfrm>
          <a:prstGeom prst="roundRect">
            <a:avLst>
              <a:gd name="adj" fmla="val 16667"/>
            </a:avLst>
          </a:prstGeom>
          <a:solidFill>
            <a:srgbClr val="B9F1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it-IT" sz="1100" b="0" dirty="0">
                <a:latin typeface="Arial" panose="020B0604020202020204" pitchFamily="34" charset="0"/>
              </a:rPr>
              <a:t>recupero Inerti per la produzione di aggregati riciclati</a:t>
            </a:r>
          </a:p>
        </p:txBody>
      </p:sp>
      <p:sp>
        <p:nvSpPr>
          <p:cNvPr id="21" name="Rettangolo con angoli arrotondati 20">
            <a:extLst>
              <a:ext uri="{FF2B5EF4-FFF2-40B4-BE49-F238E27FC236}">
                <a16:creationId xmlns:a16="http://schemas.microsoft.com/office/drawing/2014/main" id="{519178E4-EC75-DA43-AF31-0C3441B31DAB}"/>
              </a:ext>
            </a:extLst>
          </p:cNvPr>
          <p:cNvSpPr/>
          <p:nvPr/>
        </p:nvSpPr>
        <p:spPr bwMode="auto">
          <a:xfrm>
            <a:off x="5153021" y="1201728"/>
            <a:ext cx="3883025" cy="280987"/>
          </a:xfrm>
          <a:prstGeom prst="roundRect">
            <a:avLst/>
          </a:prstGeom>
          <a:solidFill>
            <a:srgbClr val="B9F1FF"/>
          </a:solidFill>
          <a:ln w="9525" cap="flat" cmpd="sng" algn="ctr">
            <a:noFill/>
            <a:prstDash val="solid"/>
            <a:round/>
            <a:headEnd type="none" w="med" len="med"/>
            <a:tailEnd type="none" w="med" len="med"/>
          </a:ln>
          <a:effectLst/>
        </p:spPr>
        <p:txBody>
          <a:bodyPr>
            <a:spAutoFit/>
          </a:bodyPr>
          <a:lstStyle/>
          <a:p>
            <a:pPr algn="ctr">
              <a:spcBef>
                <a:spcPct val="50000"/>
              </a:spcBef>
              <a:defRPr/>
            </a:pPr>
            <a:r>
              <a:rPr lang="it-IT" sz="1050" b="0" dirty="0">
                <a:latin typeface="Arial" charset="0"/>
              </a:rPr>
              <a:t>Documentazione da presentare a corredo delle istanze</a:t>
            </a:r>
          </a:p>
        </p:txBody>
      </p:sp>
      <p:sp>
        <p:nvSpPr>
          <p:cNvPr id="22" name="Rettangolo con angoli arrotondati 21">
            <a:extLst>
              <a:ext uri="{FF2B5EF4-FFF2-40B4-BE49-F238E27FC236}">
                <a16:creationId xmlns:a16="http://schemas.microsoft.com/office/drawing/2014/main" id="{EC3A17EF-663B-3546-B990-DB28864406A8}"/>
              </a:ext>
            </a:extLst>
          </p:cNvPr>
          <p:cNvSpPr/>
          <p:nvPr/>
        </p:nvSpPr>
        <p:spPr bwMode="auto">
          <a:xfrm>
            <a:off x="187974" y="5423041"/>
            <a:ext cx="3887787" cy="28892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a:spAutoFit/>
          </a:bodyPr>
          <a:lstStyle/>
          <a:p>
            <a:pPr algn="ctr">
              <a:spcBef>
                <a:spcPct val="50000"/>
              </a:spcBef>
              <a:defRPr/>
            </a:pPr>
            <a:r>
              <a:rPr lang="it-IT" sz="1100" b="0" dirty="0">
                <a:latin typeface="Arial" charset="0"/>
              </a:rPr>
              <a:t>Procedure di conferimento e accettazione agli impianti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ttangolo con angoli arrotondati 9">
            <a:extLst>
              <a:ext uri="{FF2B5EF4-FFF2-40B4-BE49-F238E27FC236}">
                <a16:creationId xmlns:a16="http://schemas.microsoft.com/office/drawing/2014/main" id="{4B16B952-EC4E-229C-1099-8103CED64A64}"/>
              </a:ext>
            </a:extLst>
          </p:cNvPr>
          <p:cNvSpPr>
            <a:spLocks noChangeArrowheads="1"/>
          </p:cNvSpPr>
          <p:nvPr/>
        </p:nvSpPr>
        <p:spPr bwMode="auto">
          <a:xfrm>
            <a:off x="1476375" y="3860800"/>
            <a:ext cx="1871663" cy="10080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it-IT" altLang="it-IT" sz="2800">
              <a:latin typeface="Arial" panose="020B0604020202020204" pitchFamily="34" charset="0"/>
            </a:endParaRPr>
          </a:p>
        </p:txBody>
      </p:sp>
      <p:sp>
        <p:nvSpPr>
          <p:cNvPr id="12" name="Rettangolo con angoli arrotondati 11">
            <a:extLst>
              <a:ext uri="{FF2B5EF4-FFF2-40B4-BE49-F238E27FC236}">
                <a16:creationId xmlns:a16="http://schemas.microsoft.com/office/drawing/2014/main" id="{3C7E1830-31B2-284E-BDE7-898A42E006C8}"/>
              </a:ext>
            </a:extLst>
          </p:cNvPr>
          <p:cNvSpPr/>
          <p:nvPr/>
        </p:nvSpPr>
        <p:spPr bwMode="auto">
          <a:xfrm>
            <a:off x="468313" y="1516063"/>
            <a:ext cx="7416800" cy="2553891"/>
          </a:xfrm>
          <a:prstGeom prst="roundRect">
            <a:avLst/>
          </a:prstGeom>
          <a:solidFill>
            <a:schemeClr val="accent5">
              <a:lumMod val="60000"/>
              <a:lumOff val="40000"/>
            </a:schemeClr>
          </a:solidFill>
          <a:ln w="9525" cap="flat" cmpd="sng" algn="ctr">
            <a:solidFill>
              <a:srgbClr val="00B050"/>
            </a:solidFill>
            <a:prstDash val="solid"/>
            <a:round/>
            <a:headEnd type="none" w="med" len="med"/>
            <a:tailEnd type="none" w="med" len="med"/>
          </a:ln>
          <a:effectLst/>
        </p:spPr>
        <p:txBody>
          <a:bodyPr>
            <a:spAutoFit/>
          </a:bodyPr>
          <a:lstStyle/>
          <a:p>
            <a:pPr marL="457200" indent="-457200">
              <a:buFont typeface="+mj-lt"/>
              <a:buAutoNum type="alphaUcPeriod"/>
              <a:tabLst>
                <a:tab pos="457200" algn="l"/>
              </a:tabLst>
              <a:defRPr/>
            </a:pPr>
            <a:r>
              <a:rPr lang="it-IT" altLang="it-IT" sz="2400" b="0" dirty="0">
                <a:ea typeface="Times New Roman" panose="02020603050405020304" pitchFamily="18" charset="0"/>
                <a:cs typeface="Arial" panose="020B0604020202020204" pitchFamily="34" charset="0"/>
              </a:rPr>
              <a:t>Rifiuti inerti in forma compatta (cemento, mattoni, ceramica);</a:t>
            </a:r>
            <a:endParaRPr lang="it-IT" altLang="it-IT" sz="2400" b="0" dirty="0">
              <a:cs typeface="Arial" panose="020B0604020202020204" pitchFamily="34" charset="0"/>
            </a:endParaRPr>
          </a:p>
          <a:p>
            <a:pPr marL="457200" indent="-457200">
              <a:buFont typeface="+mj-lt"/>
              <a:buAutoNum type="alphaUcPeriod"/>
              <a:tabLst>
                <a:tab pos="457200" algn="l"/>
              </a:tabLst>
              <a:defRPr/>
            </a:pPr>
            <a:r>
              <a:rPr lang="it-IT" altLang="it-IT" sz="2400" b="0" dirty="0">
                <a:ea typeface="Times New Roman" panose="02020603050405020304" pitchFamily="18" charset="0"/>
                <a:cs typeface="Arial" panose="020B0604020202020204" pitchFamily="34" charset="0"/>
              </a:rPr>
              <a:t>Rifiuti inerti in forma sciolta (terre e rocce da scavo);</a:t>
            </a:r>
            <a:endParaRPr lang="it-IT" altLang="it-IT" sz="2400" b="0" dirty="0">
              <a:cs typeface="Arial" panose="020B0604020202020204" pitchFamily="34" charset="0"/>
            </a:endParaRPr>
          </a:p>
          <a:p>
            <a:pPr marL="457200" indent="-457200">
              <a:buFont typeface="+mj-lt"/>
              <a:buAutoNum type="alphaUcPeriod"/>
              <a:tabLst>
                <a:tab pos="457200" algn="l"/>
              </a:tabLst>
              <a:defRPr/>
            </a:pPr>
            <a:r>
              <a:rPr lang="it-IT" altLang="it-IT" sz="2400" b="0" dirty="0">
                <a:ea typeface="Times New Roman" panose="02020603050405020304" pitchFamily="18" charset="0"/>
                <a:cs typeface="Arial" panose="020B0604020202020204" pitchFamily="34" charset="0"/>
              </a:rPr>
              <a:t>Rifiuti inerti provenienti dalla realizzazione di fondazioni speciali;</a:t>
            </a:r>
            <a:endParaRPr lang="it-IT" altLang="it-IT" sz="2400" b="0" dirty="0">
              <a:cs typeface="Arial" panose="020B0604020202020204" pitchFamily="34" charset="0"/>
            </a:endParaRPr>
          </a:p>
        </p:txBody>
      </p:sp>
      <p:sp>
        <p:nvSpPr>
          <p:cNvPr id="27651" name="Rettangolo con angoli arrotondati 12">
            <a:extLst>
              <a:ext uri="{FF2B5EF4-FFF2-40B4-BE49-F238E27FC236}">
                <a16:creationId xmlns:a16="http://schemas.microsoft.com/office/drawing/2014/main" id="{05C5EC4A-6BD3-A52C-AF28-D9BA5BDC33F1}"/>
              </a:ext>
            </a:extLst>
          </p:cNvPr>
          <p:cNvSpPr>
            <a:spLocks noChangeArrowheads="1"/>
          </p:cNvSpPr>
          <p:nvPr/>
        </p:nvSpPr>
        <p:spPr bwMode="auto">
          <a:xfrm>
            <a:off x="3492500" y="4473614"/>
            <a:ext cx="5327650" cy="1736646"/>
          </a:xfrm>
          <a:prstGeom prst="roundRect">
            <a:avLst>
              <a:gd name="adj" fmla="val 16667"/>
            </a:avLst>
          </a:prstGeom>
          <a:solidFill>
            <a:srgbClr val="F7FF98"/>
          </a:solidFill>
          <a:ln w="9525" algn="ctr">
            <a:solidFill>
              <a:srgbClr val="FFC000"/>
            </a:solidFill>
            <a:round/>
            <a:headEnd/>
            <a:tailEnd/>
          </a:ln>
        </p:spPr>
        <p:txBody>
          <a:bodyPr>
            <a:spAutoFit/>
          </a:bodyPr>
          <a:lstStyle>
            <a:lvl1pPr marL="514350" indent="-514350">
              <a:spcBef>
                <a:spcPct val="20000"/>
              </a:spcBef>
              <a:buChar char="•"/>
              <a:tabLst>
                <a:tab pos="457200" algn="l"/>
              </a:tabLst>
              <a:defRPr sz="3200">
                <a:solidFill>
                  <a:schemeClr val="tx1"/>
                </a:solidFill>
                <a:latin typeface="Times New Roman" panose="02020603050405020304" pitchFamily="18" charset="0"/>
              </a:defRPr>
            </a:lvl1pPr>
            <a:lvl2pPr marL="742950" indent="-285750">
              <a:spcBef>
                <a:spcPct val="20000"/>
              </a:spcBef>
              <a:buChar char="–"/>
              <a:tabLst>
                <a:tab pos="457200" algn="l"/>
              </a:tabLst>
              <a:defRPr sz="2800">
                <a:solidFill>
                  <a:schemeClr val="tx1"/>
                </a:solidFill>
                <a:latin typeface="Times New Roman" panose="02020603050405020304" pitchFamily="18" charset="0"/>
              </a:defRPr>
            </a:lvl2pPr>
            <a:lvl3pPr marL="1143000" indent="-228600">
              <a:spcBef>
                <a:spcPct val="20000"/>
              </a:spcBef>
              <a:buChar char="•"/>
              <a:tabLst>
                <a:tab pos="457200" algn="l"/>
              </a:tabLst>
              <a:defRPr sz="2400">
                <a:solidFill>
                  <a:schemeClr val="tx1"/>
                </a:solidFill>
                <a:latin typeface="Times New Roman" panose="02020603050405020304" pitchFamily="18" charset="0"/>
              </a:defRPr>
            </a:lvl3pPr>
            <a:lvl4pPr marL="1600200" indent="-228600">
              <a:spcBef>
                <a:spcPct val="20000"/>
              </a:spcBef>
              <a:buChar char="–"/>
              <a:tabLst>
                <a:tab pos="457200" algn="l"/>
              </a:tabLst>
              <a:defRPr sz="2000">
                <a:solidFill>
                  <a:schemeClr val="tx1"/>
                </a:solidFill>
                <a:latin typeface="Times New Roman" panose="02020603050405020304" pitchFamily="18" charset="0"/>
              </a:defRPr>
            </a:lvl4pPr>
            <a:lvl5pPr marL="2057400" indent="-228600">
              <a:spcBef>
                <a:spcPct val="20000"/>
              </a:spcBef>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spcBef>
                <a:spcPct val="0"/>
              </a:spcBef>
              <a:buFont typeface="Times New Roman" panose="02020603050405020304" pitchFamily="18" charset="0"/>
              <a:buAutoNum type="alphaLcPeriod"/>
            </a:pPr>
            <a:r>
              <a:rPr lang="it-IT" altLang="it-IT" sz="2400" b="0">
                <a:latin typeface="Arial" panose="020B0604020202020204" pitchFamily="34" charset="0"/>
                <a:ea typeface="Times New Roman" panose="02020603050405020304" pitchFamily="18" charset="0"/>
                <a:cs typeface="Arial" panose="020B0604020202020204" pitchFamily="34" charset="0"/>
              </a:rPr>
              <a:t>Plastica;</a:t>
            </a:r>
          </a:p>
          <a:p>
            <a:pPr>
              <a:spcBef>
                <a:spcPct val="0"/>
              </a:spcBef>
              <a:buFont typeface="Times New Roman" panose="02020603050405020304" pitchFamily="18" charset="0"/>
              <a:buAutoNum type="alphaLcPeriod"/>
            </a:pPr>
            <a:r>
              <a:rPr lang="it-IT" altLang="it-IT" sz="2400" b="0">
                <a:latin typeface="Arial" panose="020B0604020202020204" pitchFamily="34" charset="0"/>
                <a:ea typeface="Times New Roman" panose="02020603050405020304" pitchFamily="18" charset="0"/>
                <a:cs typeface="Arial" panose="020B0604020202020204" pitchFamily="34" charset="0"/>
              </a:rPr>
              <a:t>Legno;</a:t>
            </a:r>
          </a:p>
          <a:p>
            <a:pPr>
              <a:spcBef>
                <a:spcPct val="0"/>
              </a:spcBef>
              <a:buFont typeface="Times New Roman" panose="02020603050405020304" pitchFamily="18" charset="0"/>
              <a:buAutoNum type="alphaLcPeriod"/>
            </a:pPr>
            <a:r>
              <a:rPr lang="it-IT" altLang="it-IT" sz="2400" b="0">
                <a:latin typeface="Arial" panose="020B0604020202020204" pitchFamily="34" charset="0"/>
                <a:ea typeface="Times New Roman" panose="02020603050405020304" pitchFamily="18" charset="0"/>
                <a:cs typeface="Arial" panose="020B0604020202020204" pitchFamily="34" charset="0"/>
              </a:rPr>
              <a:t>Ferro;</a:t>
            </a:r>
          </a:p>
          <a:p>
            <a:pPr>
              <a:spcBef>
                <a:spcPct val="0"/>
              </a:spcBef>
              <a:buFont typeface="Times New Roman" panose="02020603050405020304" pitchFamily="18" charset="0"/>
              <a:buAutoNum type="alphaLcPeriod"/>
            </a:pPr>
            <a:r>
              <a:rPr lang="it-IT" altLang="it-IT" sz="2400" b="0">
                <a:latin typeface="Arial" panose="020B0604020202020204" pitchFamily="34" charset="0"/>
                <a:ea typeface="Times New Roman" panose="02020603050405020304" pitchFamily="18" charset="0"/>
                <a:cs typeface="Arial" panose="020B0604020202020204" pitchFamily="34" charset="0"/>
              </a:rPr>
              <a:t>Altri materiali di scarto.  </a:t>
            </a:r>
          </a:p>
        </p:txBody>
      </p:sp>
      <p:sp>
        <p:nvSpPr>
          <p:cNvPr id="27652" name="CasellaDiTesto 17">
            <a:extLst>
              <a:ext uri="{FF2B5EF4-FFF2-40B4-BE49-F238E27FC236}">
                <a16:creationId xmlns:a16="http://schemas.microsoft.com/office/drawing/2014/main" id="{F80CCE38-3E1C-5A41-67E4-009209A7FCBB}"/>
              </a:ext>
            </a:extLst>
          </p:cNvPr>
          <p:cNvSpPr txBox="1">
            <a:spLocks noChangeArrowheads="1"/>
          </p:cNvSpPr>
          <p:nvPr/>
        </p:nvSpPr>
        <p:spPr bwMode="auto">
          <a:xfrm>
            <a:off x="323850" y="242888"/>
            <a:ext cx="8496300" cy="5222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800">
                <a:solidFill>
                  <a:srgbClr val="FF0000"/>
                </a:solidFill>
                <a:latin typeface="Arial" panose="020B0604020202020204" pitchFamily="34" charset="0"/>
              </a:rPr>
              <a:t>OPERAZIONI DI COSTRUZIONE E DEMOLIZIONE</a:t>
            </a:r>
          </a:p>
        </p:txBody>
      </p:sp>
      <p:sp>
        <p:nvSpPr>
          <p:cNvPr id="19" name="CasellaDiTesto 18">
            <a:extLst>
              <a:ext uri="{FF2B5EF4-FFF2-40B4-BE49-F238E27FC236}">
                <a16:creationId xmlns:a16="http://schemas.microsoft.com/office/drawing/2014/main" id="{BA137DEA-7EBD-B04A-AF13-C0BE2FB65470}"/>
              </a:ext>
            </a:extLst>
          </p:cNvPr>
          <p:cNvSpPr txBox="1"/>
          <p:nvPr/>
        </p:nvSpPr>
        <p:spPr>
          <a:xfrm>
            <a:off x="1476375" y="849313"/>
            <a:ext cx="5832475" cy="522287"/>
          </a:xfrm>
          <a:prstGeom prst="rect">
            <a:avLst/>
          </a:prstGeom>
          <a:noFill/>
        </p:spPr>
        <p:txBody>
          <a:bodyPr>
            <a:spAutoFit/>
          </a:bodyPr>
          <a:lstStyle/>
          <a:p>
            <a:pPr algn="ctr">
              <a:defRPr/>
            </a:pPr>
            <a:r>
              <a:rPr lang="it-IT" dirty="0">
                <a:solidFill>
                  <a:schemeClr val="accent1">
                    <a:lumMod val="75000"/>
                  </a:schemeClr>
                </a:solidFill>
              </a:rPr>
              <a:t>I MATERIALI CHE SI ORIGINANO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a:extLst>
              <a:ext uri="{FF2B5EF4-FFF2-40B4-BE49-F238E27FC236}">
                <a16:creationId xmlns:a16="http://schemas.microsoft.com/office/drawing/2014/main" id="{20D72137-3251-BD79-70B7-6FDF3F468816}"/>
              </a:ext>
            </a:extLst>
          </p:cNvPr>
          <p:cNvSpPr txBox="1">
            <a:spLocks noChangeArrowheads="1"/>
          </p:cNvSpPr>
          <p:nvPr/>
        </p:nvSpPr>
        <p:spPr bwMode="auto">
          <a:xfrm>
            <a:off x="250825" y="2420938"/>
            <a:ext cx="8642350" cy="4108450"/>
          </a:xfrm>
          <a:prstGeom prst="rect">
            <a:avLst/>
          </a:prstGeom>
          <a:solidFill>
            <a:schemeClr val="bg1"/>
          </a:solidFill>
          <a:ln>
            <a:noFill/>
          </a:ln>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 typeface="Wingdings" panose="05000000000000000000" pitchFamily="2" charset="2"/>
              <a:buChar char="Ø"/>
            </a:pPr>
            <a:r>
              <a:rPr lang="it-IT" altLang="it-IT" sz="1800" i="1" u="sng" dirty="0">
                <a:solidFill>
                  <a:schemeClr val="accent2"/>
                </a:solidFill>
              </a:rPr>
              <a:t>MATERIALI E COMPONENTI PERICOLOSI</a:t>
            </a:r>
            <a:r>
              <a:rPr lang="it-IT" altLang="it-IT" sz="1800" b="0" dirty="0"/>
              <a:t>(esempi: materiali contenenti amianto, trasformatori contenenti PCB ecc.);</a:t>
            </a:r>
          </a:p>
          <a:p>
            <a:pPr algn="just">
              <a:spcBef>
                <a:spcPct val="50000"/>
              </a:spcBef>
              <a:buFont typeface="Wingdings" panose="05000000000000000000" pitchFamily="2" charset="2"/>
              <a:buChar char="Ø"/>
            </a:pPr>
            <a:r>
              <a:rPr lang="it-IT" altLang="it-IT" sz="1800" i="1" u="sng" dirty="0">
                <a:solidFill>
                  <a:schemeClr val="accent2"/>
                </a:solidFill>
              </a:rPr>
              <a:t>COMPONENTI RIUSABILI </a:t>
            </a:r>
            <a:r>
              <a:rPr lang="it-IT" altLang="it-IT" sz="1800" b="0" dirty="0"/>
              <a:t>sono tutti quegli elementi che possono essere impiegati di nuovo e sono in  grado di svolgere le stesse funzioni che assicuravano prima dell’intervento di demolizione (mattoni, coppi, tegole, travi, elementi inferriate e parapetti, serramenti ecc.);</a:t>
            </a:r>
          </a:p>
          <a:p>
            <a:pPr algn="just">
              <a:spcBef>
                <a:spcPct val="50000"/>
              </a:spcBef>
              <a:buFont typeface="Wingdings" panose="05000000000000000000" pitchFamily="2" charset="2"/>
              <a:buChar char="Ø"/>
            </a:pPr>
            <a:r>
              <a:rPr lang="it-IT" altLang="it-IT" sz="1800" i="1" u="sng" dirty="0">
                <a:solidFill>
                  <a:schemeClr val="accent2"/>
                </a:solidFill>
              </a:rPr>
              <a:t>MATERIALI RICICLABILI </a:t>
            </a:r>
            <a:r>
              <a:rPr lang="it-IT" altLang="it-IT" sz="1800" b="0" dirty="0"/>
              <a:t>sono quei materiali che sottoposti a trattamenti adeguati, possono servire a produrre nuovi materiali, con funzioni ed utilizzazioni anche diverse da quelle dei residui originari;</a:t>
            </a:r>
          </a:p>
          <a:p>
            <a:pPr algn="just">
              <a:spcBef>
                <a:spcPct val="50000"/>
              </a:spcBef>
              <a:buFont typeface="Wingdings" panose="05000000000000000000" pitchFamily="2" charset="2"/>
              <a:buChar char="Ø"/>
            </a:pPr>
            <a:r>
              <a:rPr lang="it-IT" altLang="it-IT" sz="1800" i="1" u="sng" dirty="0">
                <a:solidFill>
                  <a:schemeClr val="accent2"/>
                </a:solidFill>
              </a:rPr>
              <a:t>RIFIUTI NON RICICLABILI </a:t>
            </a:r>
            <a:r>
              <a:rPr lang="it-IT" altLang="it-IT" sz="1800" b="0" dirty="0"/>
              <a:t>tutto quello che rimane dopo le selezioni, è l’insieme di quei materiali che tecnicamente o economicamente (o per l’eventuale presenza di elementi estranei o eterogenei) non è possibile valorizzare. Materiali che quindi devono essere necessariamente avviati a smaltimento</a:t>
            </a:r>
            <a:endParaRPr lang="en-GB" altLang="it-IT" sz="1800" b="0" dirty="0">
              <a:latin typeface="Tahoma" panose="020B0604030504040204" pitchFamily="34" charset="0"/>
            </a:endParaRPr>
          </a:p>
        </p:txBody>
      </p:sp>
      <p:sp>
        <p:nvSpPr>
          <p:cNvPr id="2" name="CasellaDiTesto 1">
            <a:extLst>
              <a:ext uri="{FF2B5EF4-FFF2-40B4-BE49-F238E27FC236}">
                <a16:creationId xmlns:a16="http://schemas.microsoft.com/office/drawing/2014/main" id="{A6B18001-C484-B74A-B086-4A13C82F26D0}"/>
              </a:ext>
            </a:extLst>
          </p:cNvPr>
          <p:cNvSpPr txBox="1"/>
          <p:nvPr/>
        </p:nvSpPr>
        <p:spPr>
          <a:xfrm>
            <a:off x="647700" y="1233488"/>
            <a:ext cx="7848600" cy="954087"/>
          </a:xfrm>
          <a:prstGeom prst="rect">
            <a:avLst/>
          </a:prstGeom>
          <a:noFill/>
        </p:spPr>
        <p:txBody>
          <a:bodyPr>
            <a:spAutoFit/>
          </a:bodyPr>
          <a:lstStyle/>
          <a:p>
            <a:pPr algn="ctr">
              <a:defRPr/>
            </a:pPr>
            <a:r>
              <a:rPr lang="it-IT" dirty="0">
                <a:solidFill>
                  <a:schemeClr val="accent1">
                    <a:lumMod val="75000"/>
                  </a:schemeClr>
                </a:solidFill>
              </a:rPr>
              <a:t>UNA ULTERIORE CLASSIFICAZIONE</a:t>
            </a:r>
          </a:p>
          <a:p>
            <a:pPr algn="ctr">
              <a:defRPr/>
            </a:pPr>
            <a:r>
              <a:rPr lang="it-IT" sz="1600" dirty="0">
                <a:solidFill>
                  <a:schemeClr val="accent1">
                    <a:lumMod val="75000"/>
                  </a:schemeClr>
                </a:solidFill>
              </a:rPr>
              <a:t>(4 MACRO CATEGORIE)</a:t>
            </a:r>
            <a:r>
              <a:rPr lang="it-IT" dirty="0">
                <a:solidFill>
                  <a:schemeClr val="accent1">
                    <a:lumMod val="75000"/>
                  </a:schemeClr>
                </a:solidFill>
              </a:rPr>
              <a:t> </a:t>
            </a:r>
          </a:p>
        </p:txBody>
      </p:sp>
      <p:sp>
        <p:nvSpPr>
          <p:cNvPr id="29699" name="CasellaDiTesto 2">
            <a:extLst>
              <a:ext uri="{FF2B5EF4-FFF2-40B4-BE49-F238E27FC236}">
                <a16:creationId xmlns:a16="http://schemas.microsoft.com/office/drawing/2014/main" id="{694B3C76-BF4B-3386-B4F3-F7FAACEFE3BD}"/>
              </a:ext>
            </a:extLst>
          </p:cNvPr>
          <p:cNvSpPr txBox="1">
            <a:spLocks noChangeArrowheads="1"/>
          </p:cNvSpPr>
          <p:nvPr/>
        </p:nvSpPr>
        <p:spPr bwMode="auto">
          <a:xfrm>
            <a:off x="323850" y="476250"/>
            <a:ext cx="8496300"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800">
                <a:solidFill>
                  <a:srgbClr val="FF0000"/>
                </a:solidFill>
                <a:latin typeface="Arial" panose="020B0604020202020204" pitchFamily="34" charset="0"/>
              </a:rPr>
              <a:t>OPERAZIONI DI COSTRUZIONE E DEMOLIZIONE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a:extLst>
              <a:ext uri="{FF2B5EF4-FFF2-40B4-BE49-F238E27FC236}">
                <a16:creationId xmlns:a16="http://schemas.microsoft.com/office/drawing/2014/main" id="{EEDE23A8-80FE-CE75-0E26-784C1010C86C}"/>
              </a:ext>
            </a:extLst>
          </p:cNvPr>
          <p:cNvSpPr txBox="1">
            <a:spLocks noChangeArrowheads="1"/>
          </p:cNvSpPr>
          <p:nvPr/>
        </p:nvSpPr>
        <p:spPr bwMode="auto">
          <a:xfrm>
            <a:off x="5456238" y="336550"/>
            <a:ext cx="3563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pPr>
            <a:r>
              <a:rPr lang="it-IT" altLang="it-IT" sz="1600"/>
              <a:t>Elenco dei Codici CER dei rifiuti prodotti da attività di C&amp;D</a:t>
            </a:r>
            <a:endParaRPr lang="en-GB" altLang="it-IT" sz="1600">
              <a:latin typeface="Tahoma" panose="020B0604030504040204" pitchFamily="34" charset="0"/>
            </a:endParaRPr>
          </a:p>
        </p:txBody>
      </p:sp>
      <p:graphicFrame>
        <p:nvGraphicFramePr>
          <p:cNvPr id="2" name="Tabella 1">
            <a:extLst>
              <a:ext uri="{FF2B5EF4-FFF2-40B4-BE49-F238E27FC236}">
                <a16:creationId xmlns:a16="http://schemas.microsoft.com/office/drawing/2014/main" id="{302A8833-A54B-EA44-8DC6-969BAD202E59}"/>
              </a:ext>
            </a:extLst>
          </p:cNvPr>
          <p:cNvGraphicFramePr>
            <a:graphicFrameLocks noGrp="1"/>
          </p:cNvGraphicFramePr>
          <p:nvPr/>
        </p:nvGraphicFramePr>
        <p:xfrm>
          <a:off x="53975" y="149225"/>
          <a:ext cx="5400675" cy="6559557"/>
        </p:xfrm>
        <a:graphic>
          <a:graphicData uri="http://schemas.openxmlformats.org/drawingml/2006/table">
            <a:tbl>
              <a:tblPr>
                <a:tableStyleId>{5C22544A-7EE6-4342-B048-85BDC9FD1C3A}</a:tableStyleId>
              </a:tblPr>
              <a:tblGrid>
                <a:gridCol w="672711">
                  <a:extLst>
                    <a:ext uri="{9D8B030D-6E8A-4147-A177-3AD203B41FA5}">
                      <a16:colId xmlns:a16="http://schemas.microsoft.com/office/drawing/2014/main" val="3940364793"/>
                    </a:ext>
                  </a:extLst>
                </a:gridCol>
                <a:gridCol w="4727964">
                  <a:extLst>
                    <a:ext uri="{9D8B030D-6E8A-4147-A177-3AD203B41FA5}">
                      <a16:colId xmlns:a16="http://schemas.microsoft.com/office/drawing/2014/main" val="4134802068"/>
                    </a:ext>
                  </a:extLst>
                </a:gridCol>
              </a:tblGrid>
              <a:tr h="156808">
                <a:tc>
                  <a:txBody>
                    <a:bodyPr/>
                    <a:lstStyle/>
                    <a:p>
                      <a:pPr algn="ctr">
                        <a:spcAft>
                          <a:spcPts val="0"/>
                        </a:spcAft>
                      </a:pPr>
                      <a:r>
                        <a:rPr lang="it-IT" sz="1000">
                          <a:effectLst/>
                        </a:rPr>
                        <a:t>CER</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lgn="ctr">
                        <a:spcAft>
                          <a:spcPts val="0"/>
                        </a:spcAft>
                      </a:pPr>
                      <a:r>
                        <a:rPr lang="it-IT" sz="1000">
                          <a:effectLst/>
                        </a:rPr>
                        <a:t>Descrizione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3129677778"/>
                  </a:ext>
                </a:extLst>
              </a:tr>
              <a:tr h="156808">
                <a:tc>
                  <a:txBody>
                    <a:bodyPr/>
                    <a:lstStyle/>
                    <a:p>
                      <a:pPr>
                        <a:spcAft>
                          <a:spcPts val="0"/>
                        </a:spcAft>
                      </a:pPr>
                      <a:r>
                        <a:rPr lang="it-IT" sz="1000">
                          <a:effectLst/>
                        </a:rPr>
                        <a:t>17 01 01</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cemento</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2793309232"/>
                  </a:ext>
                </a:extLst>
              </a:tr>
              <a:tr h="156808">
                <a:tc>
                  <a:txBody>
                    <a:bodyPr/>
                    <a:lstStyle/>
                    <a:p>
                      <a:pPr>
                        <a:spcAft>
                          <a:spcPts val="0"/>
                        </a:spcAft>
                      </a:pPr>
                      <a:r>
                        <a:rPr lang="it-IT" sz="1000">
                          <a:effectLst/>
                        </a:rPr>
                        <a:t>17 01 02</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mattoni</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2184312976"/>
                  </a:ext>
                </a:extLst>
              </a:tr>
              <a:tr h="156808">
                <a:tc>
                  <a:txBody>
                    <a:bodyPr/>
                    <a:lstStyle/>
                    <a:p>
                      <a:pPr>
                        <a:spcAft>
                          <a:spcPts val="0"/>
                        </a:spcAft>
                      </a:pPr>
                      <a:r>
                        <a:rPr lang="it-IT" sz="1000">
                          <a:effectLst/>
                        </a:rPr>
                        <a:t>17 01 03</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mattonelle e ceramiche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2279054013"/>
                  </a:ext>
                </a:extLst>
              </a:tr>
              <a:tr h="304823">
                <a:tc>
                  <a:txBody>
                    <a:bodyPr/>
                    <a:lstStyle/>
                    <a:p>
                      <a:pPr>
                        <a:spcAft>
                          <a:spcPts val="0"/>
                        </a:spcAft>
                      </a:pPr>
                      <a:r>
                        <a:rPr lang="it-IT" sz="1000">
                          <a:effectLst/>
                        </a:rPr>
                        <a:t>17 01 06*</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miscugli o scorie di cemento, mattoni, mattonelle e ceramiche, contenenti sostanze pericolose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2871504413"/>
                  </a:ext>
                </a:extLst>
              </a:tr>
              <a:tr h="304823">
                <a:tc>
                  <a:txBody>
                    <a:bodyPr/>
                    <a:lstStyle/>
                    <a:p>
                      <a:pPr>
                        <a:spcAft>
                          <a:spcPts val="0"/>
                        </a:spcAft>
                      </a:pPr>
                      <a:r>
                        <a:rPr lang="it-IT" sz="1000">
                          <a:effectLst/>
                        </a:rPr>
                        <a:t>17 01 07</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miscugli o scorie di cemento, mattoni, mattonelle e ceramiche, diverse da quelle di cui alla voce 17 01 06</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2166952456"/>
                  </a:ext>
                </a:extLst>
              </a:tr>
              <a:tr h="156808">
                <a:tc>
                  <a:txBody>
                    <a:bodyPr/>
                    <a:lstStyle/>
                    <a:p>
                      <a:pPr>
                        <a:spcAft>
                          <a:spcPts val="0"/>
                        </a:spcAft>
                      </a:pPr>
                      <a:r>
                        <a:rPr lang="it-IT" sz="1000">
                          <a:effectLst/>
                        </a:rPr>
                        <a:t>17 02 01</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Legno</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17690506"/>
                  </a:ext>
                </a:extLst>
              </a:tr>
              <a:tr h="156808">
                <a:tc>
                  <a:txBody>
                    <a:bodyPr/>
                    <a:lstStyle/>
                    <a:p>
                      <a:pPr>
                        <a:spcAft>
                          <a:spcPts val="0"/>
                        </a:spcAft>
                      </a:pPr>
                      <a:r>
                        <a:rPr lang="it-IT" sz="1000">
                          <a:effectLst/>
                        </a:rPr>
                        <a:t>17 02 02</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vetro</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1671600800"/>
                  </a:ext>
                </a:extLst>
              </a:tr>
              <a:tr h="156808">
                <a:tc>
                  <a:txBody>
                    <a:bodyPr/>
                    <a:lstStyle/>
                    <a:p>
                      <a:pPr>
                        <a:spcAft>
                          <a:spcPts val="0"/>
                        </a:spcAft>
                      </a:pPr>
                      <a:r>
                        <a:rPr lang="it-IT" sz="1000">
                          <a:effectLst/>
                        </a:rPr>
                        <a:t>17 02 03</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plastica</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3309355402"/>
                  </a:ext>
                </a:extLst>
              </a:tr>
              <a:tr h="156808">
                <a:tc>
                  <a:txBody>
                    <a:bodyPr/>
                    <a:lstStyle/>
                    <a:p>
                      <a:pPr>
                        <a:spcAft>
                          <a:spcPts val="0"/>
                        </a:spcAft>
                      </a:pPr>
                      <a:r>
                        <a:rPr lang="it-IT" sz="1000">
                          <a:effectLst/>
                        </a:rPr>
                        <a:t>17 02 04*</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vetro, plastica e legno contenenti sostanze pericolose o da esse contaminate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4061196584"/>
                  </a:ext>
                </a:extLst>
              </a:tr>
              <a:tr h="156808">
                <a:tc>
                  <a:txBody>
                    <a:bodyPr/>
                    <a:lstStyle/>
                    <a:p>
                      <a:pPr>
                        <a:spcAft>
                          <a:spcPts val="0"/>
                        </a:spcAft>
                      </a:pPr>
                      <a:r>
                        <a:rPr lang="it-IT" sz="1000">
                          <a:effectLst/>
                        </a:rPr>
                        <a:t>17 03 01*</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miscele bituminose contenenti catrame di carbone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1353702853"/>
                  </a:ext>
                </a:extLst>
              </a:tr>
              <a:tr h="156808">
                <a:tc>
                  <a:txBody>
                    <a:bodyPr/>
                    <a:lstStyle/>
                    <a:p>
                      <a:pPr>
                        <a:spcAft>
                          <a:spcPts val="0"/>
                        </a:spcAft>
                      </a:pPr>
                      <a:r>
                        <a:rPr lang="it-IT" sz="1000">
                          <a:effectLst/>
                        </a:rPr>
                        <a:t>17 03 02</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miscele bituminose diverse da quelle di cui alla voce 17 03 01</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3781470559"/>
                  </a:ext>
                </a:extLst>
              </a:tr>
              <a:tr h="156808">
                <a:tc>
                  <a:txBody>
                    <a:bodyPr/>
                    <a:lstStyle/>
                    <a:p>
                      <a:pPr>
                        <a:spcAft>
                          <a:spcPts val="0"/>
                        </a:spcAft>
                      </a:pPr>
                      <a:r>
                        <a:rPr lang="it-IT" sz="1000">
                          <a:effectLst/>
                        </a:rPr>
                        <a:t>17 03 03*</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catrame di carbone e prodotti contenenti catrame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3666493029"/>
                  </a:ext>
                </a:extLst>
              </a:tr>
              <a:tr h="156808">
                <a:tc>
                  <a:txBody>
                    <a:bodyPr/>
                    <a:lstStyle/>
                    <a:p>
                      <a:pPr>
                        <a:spcAft>
                          <a:spcPts val="0"/>
                        </a:spcAft>
                      </a:pPr>
                      <a:r>
                        <a:rPr lang="it-IT" sz="1000">
                          <a:effectLst/>
                        </a:rPr>
                        <a:t>17 04 01</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rame, bronzo e ottone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4127495798"/>
                  </a:ext>
                </a:extLst>
              </a:tr>
              <a:tr h="156808">
                <a:tc>
                  <a:txBody>
                    <a:bodyPr/>
                    <a:lstStyle/>
                    <a:p>
                      <a:pPr>
                        <a:spcAft>
                          <a:spcPts val="0"/>
                        </a:spcAft>
                      </a:pPr>
                      <a:r>
                        <a:rPr lang="it-IT" sz="1000">
                          <a:effectLst/>
                        </a:rPr>
                        <a:t>17 04 02</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alluminio</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2498652308"/>
                  </a:ext>
                </a:extLst>
              </a:tr>
              <a:tr h="156808">
                <a:tc>
                  <a:txBody>
                    <a:bodyPr/>
                    <a:lstStyle/>
                    <a:p>
                      <a:pPr>
                        <a:spcAft>
                          <a:spcPts val="0"/>
                        </a:spcAft>
                      </a:pPr>
                      <a:r>
                        <a:rPr lang="it-IT" sz="1000">
                          <a:effectLst/>
                        </a:rPr>
                        <a:t>17 04 03</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piombo</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2057328785"/>
                  </a:ext>
                </a:extLst>
              </a:tr>
              <a:tr h="156808">
                <a:tc>
                  <a:txBody>
                    <a:bodyPr/>
                    <a:lstStyle/>
                    <a:p>
                      <a:pPr>
                        <a:spcAft>
                          <a:spcPts val="0"/>
                        </a:spcAft>
                      </a:pPr>
                      <a:r>
                        <a:rPr lang="it-IT" sz="1000">
                          <a:effectLst/>
                        </a:rPr>
                        <a:t>17 04 04</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zinco</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1662292212"/>
                  </a:ext>
                </a:extLst>
              </a:tr>
              <a:tr h="156808">
                <a:tc>
                  <a:txBody>
                    <a:bodyPr/>
                    <a:lstStyle/>
                    <a:p>
                      <a:pPr>
                        <a:spcAft>
                          <a:spcPts val="0"/>
                        </a:spcAft>
                      </a:pPr>
                      <a:r>
                        <a:rPr lang="it-IT" sz="1000">
                          <a:effectLst/>
                        </a:rPr>
                        <a:t>17 04 05</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ferro e acciaio</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3599610445"/>
                  </a:ext>
                </a:extLst>
              </a:tr>
              <a:tr h="156808">
                <a:tc>
                  <a:txBody>
                    <a:bodyPr/>
                    <a:lstStyle/>
                    <a:p>
                      <a:pPr>
                        <a:spcAft>
                          <a:spcPts val="0"/>
                        </a:spcAft>
                      </a:pPr>
                      <a:r>
                        <a:rPr lang="it-IT" sz="1000">
                          <a:effectLst/>
                        </a:rPr>
                        <a:t>17 04 06</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dirty="0">
                          <a:effectLst/>
                        </a:rPr>
                        <a:t>stagno</a:t>
                      </a:r>
                      <a:endParaRPr lang="it-IT" sz="1000" dirty="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3907568679"/>
                  </a:ext>
                </a:extLst>
              </a:tr>
              <a:tr h="156808">
                <a:tc>
                  <a:txBody>
                    <a:bodyPr/>
                    <a:lstStyle/>
                    <a:p>
                      <a:pPr>
                        <a:spcAft>
                          <a:spcPts val="0"/>
                        </a:spcAft>
                      </a:pPr>
                      <a:r>
                        <a:rPr lang="it-IT" sz="1000">
                          <a:effectLst/>
                        </a:rPr>
                        <a:t>17 04 07</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dirty="0">
                          <a:effectLst/>
                        </a:rPr>
                        <a:t>metalli misti</a:t>
                      </a:r>
                      <a:endParaRPr lang="it-IT" sz="1000" dirty="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358367889"/>
                  </a:ext>
                </a:extLst>
              </a:tr>
              <a:tr h="156808">
                <a:tc>
                  <a:txBody>
                    <a:bodyPr/>
                    <a:lstStyle/>
                    <a:p>
                      <a:pPr>
                        <a:spcAft>
                          <a:spcPts val="0"/>
                        </a:spcAft>
                      </a:pPr>
                      <a:r>
                        <a:rPr lang="it-IT" sz="1000">
                          <a:effectLst/>
                        </a:rPr>
                        <a:t>17 04 09*</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rifiuti metallici contaminati da sostanze pericolose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1371631823"/>
                  </a:ext>
                </a:extLst>
              </a:tr>
              <a:tr h="156808">
                <a:tc>
                  <a:txBody>
                    <a:bodyPr/>
                    <a:lstStyle/>
                    <a:p>
                      <a:pPr>
                        <a:spcAft>
                          <a:spcPts val="0"/>
                        </a:spcAft>
                      </a:pPr>
                      <a:r>
                        <a:rPr lang="it-IT" sz="1000">
                          <a:effectLst/>
                        </a:rPr>
                        <a:t>17 04 10*</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cavi, impregnati di olio, di catrame di carbone o di altre sostanze pericolose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522861534"/>
                  </a:ext>
                </a:extLst>
              </a:tr>
              <a:tr h="156808">
                <a:tc>
                  <a:txBody>
                    <a:bodyPr/>
                    <a:lstStyle/>
                    <a:p>
                      <a:pPr>
                        <a:spcAft>
                          <a:spcPts val="0"/>
                        </a:spcAft>
                      </a:pPr>
                      <a:r>
                        <a:rPr lang="it-IT" sz="1000">
                          <a:effectLst/>
                        </a:rPr>
                        <a:t>17 04 11</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cavi, diversi da quelli di cui alla voce 17 04 10</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1349808634"/>
                  </a:ext>
                </a:extLst>
              </a:tr>
              <a:tr h="156808">
                <a:tc>
                  <a:txBody>
                    <a:bodyPr/>
                    <a:lstStyle/>
                    <a:p>
                      <a:pPr>
                        <a:spcAft>
                          <a:spcPts val="0"/>
                        </a:spcAft>
                      </a:pPr>
                      <a:r>
                        <a:rPr lang="it-IT" sz="1000">
                          <a:effectLst/>
                        </a:rPr>
                        <a:t>17 05 03*</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terra e rocce, contenenti sostanze pericolose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3380694290"/>
                  </a:ext>
                </a:extLst>
              </a:tr>
              <a:tr h="156808">
                <a:tc>
                  <a:txBody>
                    <a:bodyPr/>
                    <a:lstStyle/>
                    <a:p>
                      <a:pPr>
                        <a:spcAft>
                          <a:spcPts val="0"/>
                        </a:spcAft>
                      </a:pPr>
                      <a:r>
                        <a:rPr lang="it-IT" sz="1000">
                          <a:effectLst/>
                        </a:rPr>
                        <a:t>17 05 04</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terra e rocce, diverse da quelle di cui alla voce 17 05 03</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2457047919"/>
                  </a:ext>
                </a:extLst>
              </a:tr>
              <a:tr h="156808">
                <a:tc>
                  <a:txBody>
                    <a:bodyPr/>
                    <a:lstStyle/>
                    <a:p>
                      <a:pPr>
                        <a:spcAft>
                          <a:spcPts val="0"/>
                        </a:spcAft>
                      </a:pPr>
                      <a:r>
                        <a:rPr lang="it-IT" sz="1000">
                          <a:effectLst/>
                        </a:rPr>
                        <a:t>17 05 05*</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fanghi di dragaggio, contenente sostanze pericolose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2712890805"/>
                  </a:ext>
                </a:extLst>
              </a:tr>
              <a:tr h="156808">
                <a:tc>
                  <a:txBody>
                    <a:bodyPr/>
                    <a:lstStyle/>
                    <a:p>
                      <a:pPr>
                        <a:spcAft>
                          <a:spcPts val="0"/>
                        </a:spcAft>
                      </a:pPr>
                      <a:r>
                        <a:rPr lang="it-IT" sz="1000">
                          <a:effectLst/>
                        </a:rPr>
                        <a:t>17 05 06</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fanghi di dragaggio, diversi da quelli di cui alla voce 17 05 05</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4171412996"/>
                  </a:ext>
                </a:extLst>
              </a:tr>
              <a:tr h="156808">
                <a:tc>
                  <a:txBody>
                    <a:bodyPr/>
                    <a:lstStyle/>
                    <a:p>
                      <a:pPr>
                        <a:spcAft>
                          <a:spcPts val="0"/>
                        </a:spcAft>
                      </a:pPr>
                      <a:r>
                        <a:rPr lang="it-IT" sz="1000">
                          <a:effectLst/>
                        </a:rPr>
                        <a:t>17 05 07*</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pietrisco per massicciate ferroviarie, contenente sostanze pericolose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4123204129"/>
                  </a:ext>
                </a:extLst>
              </a:tr>
              <a:tr h="156808">
                <a:tc>
                  <a:txBody>
                    <a:bodyPr/>
                    <a:lstStyle/>
                    <a:p>
                      <a:pPr>
                        <a:spcAft>
                          <a:spcPts val="0"/>
                        </a:spcAft>
                      </a:pPr>
                      <a:r>
                        <a:rPr lang="it-IT" sz="1000">
                          <a:effectLst/>
                        </a:rPr>
                        <a:t>17 05 08</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pietrisco per massicciate ferroviarie, diverso da quello di cui alla voce 17 05 07</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58981295"/>
                  </a:ext>
                </a:extLst>
              </a:tr>
              <a:tr h="156808">
                <a:tc>
                  <a:txBody>
                    <a:bodyPr/>
                    <a:lstStyle/>
                    <a:p>
                      <a:pPr>
                        <a:spcAft>
                          <a:spcPts val="0"/>
                        </a:spcAft>
                      </a:pPr>
                      <a:r>
                        <a:rPr lang="it-IT" sz="1000">
                          <a:effectLst/>
                        </a:rPr>
                        <a:t>17 06 01*</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materiali isolanti contenenti amianto</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3329310766"/>
                  </a:ext>
                </a:extLst>
              </a:tr>
              <a:tr h="156808">
                <a:tc>
                  <a:txBody>
                    <a:bodyPr/>
                    <a:lstStyle/>
                    <a:p>
                      <a:pPr>
                        <a:spcAft>
                          <a:spcPts val="0"/>
                        </a:spcAft>
                      </a:pPr>
                      <a:r>
                        <a:rPr lang="it-IT" sz="1000">
                          <a:effectLst/>
                        </a:rPr>
                        <a:t>17 06 02*</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altri materiali isolanti contenenti o costituiti da sostanze pericolose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45817001"/>
                  </a:ext>
                </a:extLst>
              </a:tr>
              <a:tr h="156808">
                <a:tc>
                  <a:txBody>
                    <a:bodyPr/>
                    <a:lstStyle/>
                    <a:p>
                      <a:pPr>
                        <a:spcAft>
                          <a:spcPts val="0"/>
                        </a:spcAft>
                      </a:pPr>
                      <a:r>
                        <a:rPr lang="it-IT" sz="1000">
                          <a:effectLst/>
                        </a:rPr>
                        <a:t>17 06 04</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materiali isolanti, diversi da quelli di cui alle voci 17 06 01 e 17 06 03</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2059614021"/>
                  </a:ext>
                </a:extLst>
              </a:tr>
              <a:tr h="156808">
                <a:tc>
                  <a:txBody>
                    <a:bodyPr/>
                    <a:lstStyle/>
                    <a:p>
                      <a:pPr>
                        <a:spcAft>
                          <a:spcPts val="0"/>
                        </a:spcAft>
                      </a:pPr>
                      <a:r>
                        <a:rPr lang="it-IT" sz="1000">
                          <a:effectLst/>
                        </a:rPr>
                        <a:t>17 06 05*</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materiali da costruzione contenenti amianto</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840225374"/>
                  </a:ext>
                </a:extLst>
              </a:tr>
              <a:tr h="156808">
                <a:tc>
                  <a:txBody>
                    <a:bodyPr/>
                    <a:lstStyle/>
                    <a:p>
                      <a:pPr>
                        <a:spcAft>
                          <a:spcPts val="0"/>
                        </a:spcAft>
                      </a:pPr>
                      <a:r>
                        <a:rPr lang="it-IT" sz="1000">
                          <a:effectLst/>
                        </a:rPr>
                        <a:t>17 08 01*</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materiali da costruzione a base di gesso contenenti sostanze pericolose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257156687"/>
                  </a:ext>
                </a:extLst>
              </a:tr>
              <a:tr h="156808">
                <a:tc>
                  <a:txBody>
                    <a:bodyPr/>
                    <a:lstStyle/>
                    <a:p>
                      <a:pPr>
                        <a:spcAft>
                          <a:spcPts val="0"/>
                        </a:spcAft>
                      </a:pPr>
                      <a:r>
                        <a:rPr lang="it-IT" sz="1000">
                          <a:effectLst/>
                        </a:rPr>
                        <a:t>17 08 02</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materiali da costruzione a base di gesso diversi da quelli di cui alla voce 17 08 01</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2293673053"/>
                  </a:ext>
                </a:extLst>
              </a:tr>
              <a:tr h="156808">
                <a:tc>
                  <a:txBody>
                    <a:bodyPr/>
                    <a:lstStyle/>
                    <a:p>
                      <a:pPr>
                        <a:spcAft>
                          <a:spcPts val="0"/>
                        </a:spcAft>
                      </a:pPr>
                      <a:r>
                        <a:rPr lang="it-IT" sz="1000">
                          <a:effectLst/>
                        </a:rPr>
                        <a:t>17 09 01*</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rifiuti dell’attività di costruzione e demolizione, contenenti mercurio</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224825505"/>
                  </a:ext>
                </a:extLst>
              </a:tr>
              <a:tr h="156808">
                <a:tc>
                  <a:txBody>
                    <a:bodyPr/>
                    <a:lstStyle/>
                    <a:p>
                      <a:pPr>
                        <a:spcAft>
                          <a:spcPts val="0"/>
                        </a:spcAft>
                      </a:pPr>
                      <a:r>
                        <a:rPr lang="it-IT" sz="1000">
                          <a:effectLst/>
                        </a:rPr>
                        <a:t>17 09 02*</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rifiuti dell’attività di costruzione e demolizione, contenenti PCB</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3266064831"/>
                  </a:ext>
                </a:extLst>
              </a:tr>
              <a:tr h="156808">
                <a:tc>
                  <a:txBody>
                    <a:bodyPr/>
                    <a:lstStyle/>
                    <a:p>
                      <a:pPr>
                        <a:spcAft>
                          <a:spcPts val="0"/>
                        </a:spcAft>
                      </a:pPr>
                      <a:r>
                        <a:rPr lang="it-IT" sz="1000">
                          <a:effectLst/>
                        </a:rPr>
                        <a:t>17 09 03*</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a:effectLst/>
                        </a:rPr>
                        <a:t>altri rifiuti dell’attività di costruzione e demolizione contenenti sostanze pericolose</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1908310131"/>
                  </a:ext>
                </a:extLst>
              </a:tr>
              <a:tr h="304823">
                <a:tc>
                  <a:txBody>
                    <a:bodyPr/>
                    <a:lstStyle/>
                    <a:p>
                      <a:pPr>
                        <a:spcAft>
                          <a:spcPts val="0"/>
                        </a:spcAft>
                      </a:pPr>
                      <a:r>
                        <a:rPr lang="it-IT" sz="1000">
                          <a:effectLst/>
                        </a:rPr>
                        <a:t>17 09 04</a:t>
                      </a:r>
                      <a:endParaRPr lang="it-IT" sz="100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tc>
                  <a:txBody>
                    <a:bodyPr/>
                    <a:lstStyle/>
                    <a:p>
                      <a:pPr>
                        <a:spcAft>
                          <a:spcPts val="0"/>
                        </a:spcAft>
                      </a:pPr>
                      <a:r>
                        <a:rPr lang="it-IT" sz="1000" dirty="0">
                          <a:effectLst/>
                        </a:rPr>
                        <a:t>rifiuti misti dell'attività di costruzione e demolizione, diversi da quelli di cui alle voci 17 09 01, 17 09 02 e 17 09 03</a:t>
                      </a:r>
                      <a:endParaRPr lang="it-IT" sz="1000" dirty="0">
                        <a:effectLst/>
                        <a:latin typeface="Times New Roman" panose="02020603050405020304" pitchFamily="18" charset="0"/>
                        <a:ea typeface="Times New Roman" panose="02020603050405020304" pitchFamily="18" charset="0"/>
                      </a:endParaRPr>
                    </a:p>
                  </a:txBody>
                  <a:tcPr marL="32821" marR="32821" marT="0" marB="0" anchor="ctr">
                    <a:solidFill>
                      <a:schemeClr val="accent3">
                        <a:lumMod val="85000"/>
                      </a:schemeClr>
                    </a:solidFill>
                  </a:tcPr>
                </a:tc>
                <a:extLst>
                  <a:ext uri="{0D108BD9-81ED-4DB2-BD59-A6C34878D82A}">
                    <a16:rowId xmlns:a16="http://schemas.microsoft.com/office/drawing/2014/main" val="2546886130"/>
                  </a:ext>
                </a:extLst>
              </a:tr>
            </a:tbl>
          </a:graphicData>
        </a:graphic>
      </p:graphicFrame>
      <p:pic>
        <p:nvPicPr>
          <p:cNvPr id="31868" name="Picture 4">
            <a:extLst>
              <a:ext uri="{FF2B5EF4-FFF2-40B4-BE49-F238E27FC236}">
                <a16:creationId xmlns:a16="http://schemas.microsoft.com/office/drawing/2014/main" id="{BE23284B-5E11-0F60-E699-54361B16E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12" t="36790" r="21330" b="39209"/>
          <a:stretch>
            <a:fillRect/>
          </a:stretch>
        </p:blipFill>
        <p:spPr bwMode="auto">
          <a:xfrm>
            <a:off x="4787900" y="2241550"/>
            <a:ext cx="414496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69" name="Text Box 2">
            <a:extLst>
              <a:ext uri="{FF2B5EF4-FFF2-40B4-BE49-F238E27FC236}">
                <a16:creationId xmlns:a16="http://schemas.microsoft.com/office/drawing/2014/main" id="{5FF7FA3D-3ACD-591F-504B-CB792B933B48}"/>
              </a:ext>
            </a:extLst>
          </p:cNvPr>
          <p:cNvSpPr txBox="1">
            <a:spLocks noChangeArrowheads="1"/>
          </p:cNvSpPr>
          <p:nvPr/>
        </p:nvSpPr>
        <p:spPr bwMode="auto">
          <a:xfrm>
            <a:off x="5837238" y="1681163"/>
            <a:ext cx="309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it-IT" altLang="it-IT" sz="1600">
                <a:solidFill>
                  <a:srgbClr val="002060"/>
                </a:solidFill>
              </a:rPr>
              <a:t>Elenco dei Codici CER dei fanghi di perforazione</a:t>
            </a:r>
            <a:endParaRPr lang="en-GB" altLang="it-IT" sz="1600">
              <a:solidFill>
                <a:srgbClr val="002060"/>
              </a:solidFill>
              <a:latin typeface="Tahoma" panose="020B0604030504040204" pitchFamily="34" charset="0"/>
            </a:endParaRPr>
          </a:p>
        </p:txBody>
      </p:sp>
      <p:pic>
        <p:nvPicPr>
          <p:cNvPr id="31870" name="Picture 5">
            <a:extLst>
              <a:ext uri="{FF2B5EF4-FFF2-40B4-BE49-F238E27FC236}">
                <a16:creationId xmlns:a16="http://schemas.microsoft.com/office/drawing/2014/main" id="{7786E545-3815-97B2-47DA-6E4013BD4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312" t="23647" r="21330" b="40569"/>
          <a:stretch>
            <a:fillRect/>
          </a:stretch>
        </p:blipFill>
        <p:spPr bwMode="auto">
          <a:xfrm>
            <a:off x="5078413" y="3956050"/>
            <a:ext cx="356393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a:extLst>
              <a:ext uri="{FF2B5EF4-FFF2-40B4-BE49-F238E27FC236}">
                <a16:creationId xmlns:a16="http://schemas.microsoft.com/office/drawing/2014/main" id="{D28E3825-1936-FF4A-8E96-9F3638ED749C}"/>
              </a:ext>
            </a:extLst>
          </p:cNvPr>
          <p:cNvSpPr txBox="1">
            <a:spLocks noChangeArrowheads="1"/>
          </p:cNvSpPr>
          <p:nvPr/>
        </p:nvSpPr>
        <p:spPr bwMode="auto">
          <a:xfrm>
            <a:off x="6269038" y="6088063"/>
            <a:ext cx="266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defRPr/>
            </a:pPr>
            <a:r>
              <a:rPr lang="it-IT" altLang="it-IT" sz="1600" dirty="0">
                <a:solidFill>
                  <a:schemeClr val="accent1">
                    <a:lumMod val="50000"/>
                  </a:schemeClr>
                </a:solidFill>
              </a:rPr>
              <a:t>Elenco dei Codici CER dei rifiuti da imballaggio</a:t>
            </a:r>
            <a:endParaRPr lang="en-GB" altLang="it-IT" sz="1600" dirty="0">
              <a:solidFill>
                <a:schemeClr val="accent1">
                  <a:lumMod val="50000"/>
                </a:schemeClr>
              </a:solidFill>
              <a:latin typeface="Tahoma" panose="020B0604030504040204" pitchFamily="34" charset="0"/>
            </a:endParaRPr>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it-IT"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it-IT" sz="2800" b="1"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12652</TotalTime>
  <Words>3820</Words>
  <Application>Microsoft Macintosh PowerPoint</Application>
  <PresentationFormat>Presentazione su schermo (4:3)</PresentationFormat>
  <Paragraphs>383</Paragraphs>
  <Slides>28</Slides>
  <Notes>13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Arial</vt:lpstr>
      <vt:lpstr>Arial Rounded MT Bold</vt:lpstr>
      <vt:lpstr>Tahoma</vt:lpstr>
      <vt:lpstr>Times New Roman</vt:lpstr>
      <vt:lpstr>Wingdings</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Enel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Ppedra</dc:creator>
  <cp:lastModifiedBy>Microsoft Office User</cp:lastModifiedBy>
  <cp:revision>528</cp:revision>
  <cp:lastPrinted>2023-07-02T20:46:46Z</cp:lastPrinted>
  <dcterms:created xsi:type="dcterms:W3CDTF">2006-02-16T11:29:20Z</dcterms:created>
  <dcterms:modified xsi:type="dcterms:W3CDTF">2023-07-05T21:59:30Z</dcterms:modified>
</cp:coreProperties>
</file>