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</p:sldMasterIdLst>
  <p:notesMasterIdLst>
    <p:notesMasterId r:id="rId15"/>
  </p:notesMasterIdLst>
  <p:sldIdLst>
    <p:sldId id="256" r:id="rId6"/>
    <p:sldId id="2053" r:id="rId7"/>
    <p:sldId id="2046" r:id="rId8"/>
    <p:sldId id="2047" r:id="rId9"/>
    <p:sldId id="2048" r:id="rId10"/>
    <p:sldId id="2049" r:id="rId11"/>
    <p:sldId id="2057" r:id="rId12"/>
    <p:sldId id="2058" r:id="rId13"/>
    <p:sldId id="265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B1C8"/>
    <a:srgbClr val="0D4C90"/>
    <a:srgbClr val="149AD7"/>
    <a:srgbClr val="ED7D31"/>
    <a:srgbClr val="00C389"/>
    <a:srgbClr val="004288"/>
    <a:srgbClr val="7030A0"/>
    <a:srgbClr val="E03E52"/>
    <a:srgbClr val="FF0080"/>
    <a:srgbClr val="972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34614-AB23-4135-BA99-62B207BFCF8D}" type="datetimeFigureOut">
              <a:rPr lang="it-IT" smtClean="0"/>
              <a:t>17/03/23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DD6E3-4497-4E7B-AD59-D08BE85DC1D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601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DD6E3-4497-4E7B-AD59-D08BE85DC1D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66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5E1AB-DD00-40F9-B756-872B31699AF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100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5E1AB-DD00-40F9-B756-872B31699AF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10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5E1AB-DD00-40F9-B756-872B31699AF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528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5E1AB-DD00-40F9-B756-872B31699AF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690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5E1AB-DD00-40F9-B756-872B31699AF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969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5E1AB-DD00-40F9-B756-872B31699AF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49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48C0-2249-4A31-92F5-1FCC7196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537" y="264884"/>
            <a:ext cx="9861645" cy="532341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4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B78B5-DCFA-4B9F-B300-0802B7767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FF6CA-A314-49D8-B55E-0F7A9AF62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DE1B-F892-482B-B435-DB9AEE895606}" type="datetime1">
              <a:rPr lang="en-US" smtClean="0"/>
              <a:t>3/17/23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BE592-FED3-4F16-97CC-69AFB81D0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5537" y="632010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8355A-4F83-4EBC-A4FB-C88A53428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4368" y="697246"/>
            <a:ext cx="2743200" cy="365125"/>
          </a:xfrm>
        </p:spPr>
        <p:txBody>
          <a:bodyPr/>
          <a:lstStyle/>
          <a:p>
            <a:fld id="{A575463F-5111-4DEA-97C2-0528470BD0C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ustomShape 4">
            <a:extLst>
              <a:ext uri="{FF2B5EF4-FFF2-40B4-BE49-F238E27FC236}">
                <a16:creationId xmlns:a16="http://schemas.microsoft.com/office/drawing/2014/main" id="{589A5357-8C11-484A-9B74-CD9DE557EBE9}"/>
              </a:ext>
            </a:extLst>
          </p:cNvPr>
          <p:cNvSpPr/>
          <p:nvPr userDrawn="1"/>
        </p:nvSpPr>
        <p:spPr>
          <a:xfrm flipV="1">
            <a:off x="11652000" y="661400"/>
            <a:ext cx="540000" cy="45719"/>
          </a:xfrm>
          <a:prstGeom prst="rect">
            <a:avLst/>
          </a:prstGeom>
          <a:solidFill>
            <a:srgbClr val="C9AE3A"/>
          </a:solidFill>
          <a:ln w="572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4">
            <a:extLst>
              <a:ext uri="{FF2B5EF4-FFF2-40B4-BE49-F238E27FC236}">
                <a16:creationId xmlns:a16="http://schemas.microsoft.com/office/drawing/2014/main" id="{799A29CD-3FB0-47D5-9A6C-11E7ADEE98F3}"/>
              </a:ext>
            </a:extLst>
          </p:cNvPr>
          <p:cNvSpPr/>
          <p:nvPr userDrawn="1"/>
        </p:nvSpPr>
        <p:spPr>
          <a:xfrm>
            <a:off x="0" y="843031"/>
            <a:ext cx="2900620" cy="54435"/>
          </a:xfrm>
          <a:prstGeom prst="rect">
            <a:avLst/>
          </a:prstGeom>
          <a:solidFill>
            <a:srgbClr val="004284"/>
          </a:solidFill>
          <a:ln w="572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565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0A07F-959D-4054-B681-797770613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235" y="363600"/>
            <a:ext cx="6958800" cy="8012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17A34-5C40-416C-8961-86E08B5C3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16237" y="1332000"/>
            <a:ext cx="6958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948AC8-5041-43B0-9590-0E5A7111EC23}"/>
              </a:ext>
            </a:extLst>
          </p:cNvPr>
          <p:cNvSpPr/>
          <p:nvPr userDrawn="1"/>
        </p:nvSpPr>
        <p:spPr>
          <a:xfrm>
            <a:off x="130629" y="0"/>
            <a:ext cx="604935" cy="1166328"/>
          </a:xfrm>
          <a:prstGeom prst="rect">
            <a:avLst/>
          </a:prstGeom>
          <a:solidFill>
            <a:srgbClr val="E03E52"/>
          </a:solidFill>
          <a:ln>
            <a:solidFill>
              <a:srgbClr val="E03E52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477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0A07F-959D-4054-B681-797770613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235" y="363600"/>
            <a:ext cx="6958800" cy="8012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17A34-5C40-416C-8961-86E08B5C3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16237" y="1332000"/>
            <a:ext cx="6958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948AC8-5041-43B0-9590-0E5A7111EC23}"/>
              </a:ext>
            </a:extLst>
          </p:cNvPr>
          <p:cNvSpPr/>
          <p:nvPr userDrawn="1"/>
        </p:nvSpPr>
        <p:spPr>
          <a:xfrm>
            <a:off x="130629" y="0"/>
            <a:ext cx="604935" cy="1166328"/>
          </a:xfrm>
          <a:prstGeom prst="rect">
            <a:avLst/>
          </a:prstGeom>
          <a:solidFill>
            <a:srgbClr val="E03E52"/>
          </a:solidFill>
          <a:ln>
            <a:solidFill>
              <a:srgbClr val="E03E52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810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7ADB09-B806-456F-99D8-A24645A908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B6301B-9552-4118-B2BF-706B9E2EC66D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745F87-E85C-42F8-B38C-D0DAFE7E7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3299-C405-40EF-9023-08D5B580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82AE8-65FA-4948-A4F9-8FF5F3A710B8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DF1267-5C1F-4396-A31D-EE4A62AD3C19}"/>
              </a:ext>
            </a:extLst>
          </p:cNvPr>
          <p:cNvSpPr/>
          <p:nvPr userDrawn="1"/>
        </p:nvSpPr>
        <p:spPr>
          <a:xfrm>
            <a:off x="130629" y="0"/>
            <a:ext cx="604935" cy="1166328"/>
          </a:xfrm>
          <a:prstGeom prst="rect">
            <a:avLst/>
          </a:prstGeom>
          <a:solidFill>
            <a:srgbClr val="E03E52"/>
          </a:solidFill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765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50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A picture containing nature, outdoor, day&#10;&#10;Description automatically generated">
            <a:extLst>
              <a:ext uri="{FF2B5EF4-FFF2-40B4-BE49-F238E27FC236}">
                <a16:creationId xmlns:a16="http://schemas.microsoft.com/office/drawing/2014/main" id="{51079C2D-7823-4D59-9229-B9C74EFEF1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4" r="293" b="48235"/>
          <a:stretch/>
        </p:blipFill>
        <p:spPr>
          <a:xfrm>
            <a:off x="0" y="2753248"/>
            <a:ext cx="12192000" cy="41047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8C1F60-5973-46D9-AECC-8F10F24F4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569" y="1317678"/>
            <a:ext cx="9144000" cy="133946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72ED4A-7B80-46BE-A421-3D84F54DD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569" y="3026989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5E13-84B8-432E-8754-EBCEEEAF35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" y="6356349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DDD811-EDBE-4537-97BF-350EDDB8B9D2}" type="datetimeFigureOut">
              <a:rPr lang="it-IT" smtClean="0"/>
              <a:t>17/03/23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A201A-72B0-4C4A-A8E8-66169A61F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751781" cy="365125"/>
          </a:xfr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3" name="CustomShape 19">
            <a:extLst>
              <a:ext uri="{FF2B5EF4-FFF2-40B4-BE49-F238E27FC236}">
                <a16:creationId xmlns:a16="http://schemas.microsoft.com/office/drawing/2014/main" id="{C18D029D-4969-4093-A2B2-2CB6A3163112}"/>
              </a:ext>
            </a:extLst>
          </p:cNvPr>
          <p:cNvSpPr/>
          <p:nvPr/>
        </p:nvSpPr>
        <p:spPr>
          <a:xfrm flipV="1">
            <a:off x="566569" y="2845742"/>
            <a:ext cx="700920" cy="34560"/>
          </a:xfrm>
          <a:prstGeom prst="rect">
            <a:avLst/>
          </a:prstGeom>
          <a:solidFill>
            <a:srgbClr val="149AD7"/>
          </a:solidFill>
          <a:ln w="572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pic>
        <p:nvPicPr>
          <p:cNvPr id="9" name="Picture 4" descr="Logo&#10;&#10;Description automatically generated">
            <a:extLst>
              <a:ext uri="{FF2B5EF4-FFF2-40B4-BE49-F238E27FC236}">
                <a16:creationId xmlns:a16="http://schemas.microsoft.com/office/drawing/2014/main" id="{1B95DFC1-7243-4E65-B94B-83703775E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834" y="439838"/>
            <a:ext cx="2171721" cy="804496"/>
          </a:xfrm>
          <a:prstGeom prst="rect">
            <a:avLst/>
          </a:prstGeom>
        </p:spPr>
      </p:pic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7F84525A-3434-4987-9F12-4D985B178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51" b="46995"/>
          <a:stretch/>
        </p:blipFill>
        <p:spPr>
          <a:xfrm>
            <a:off x="8579556" y="5969548"/>
            <a:ext cx="3210824" cy="29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9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FCB24-11D1-465C-B56A-23A346FD8C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09" y="283339"/>
            <a:ext cx="10515600" cy="576172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Agenda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14073-3184-4B0B-BC0F-DF90D35E20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409" y="1115620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10452-1618-4881-8713-B5810EA7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409" y="6289756"/>
            <a:ext cx="124878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DDD811-EDBE-4537-97BF-350EDDB8B9D2}" type="datetimeFigureOut">
              <a:rPr lang="it-IT" smtClean="0"/>
              <a:t>17/03/23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F6DC-AA16-474F-8D16-3C97E551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6389" y="6289755"/>
            <a:ext cx="4114800" cy="365125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CustomShape 19">
            <a:extLst>
              <a:ext uri="{FF2B5EF4-FFF2-40B4-BE49-F238E27FC236}">
                <a16:creationId xmlns:a16="http://schemas.microsoft.com/office/drawing/2014/main" id="{2ABFB4AB-18B8-45D2-90B4-344CAF69B919}"/>
              </a:ext>
            </a:extLst>
          </p:cNvPr>
          <p:cNvSpPr/>
          <p:nvPr/>
        </p:nvSpPr>
        <p:spPr>
          <a:xfrm>
            <a:off x="-1" y="836652"/>
            <a:ext cx="2946401" cy="45719"/>
          </a:xfrm>
          <a:prstGeom prst="rect">
            <a:avLst/>
          </a:prstGeom>
          <a:solidFill>
            <a:srgbClr val="149AD7"/>
          </a:solidFill>
          <a:ln w="572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pic>
        <p:nvPicPr>
          <p:cNvPr id="8" name="Picture 4" descr="Logo&#10;&#10;Description automatically generated">
            <a:extLst>
              <a:ext uri="{FF2B5EF4-FFF2-40B4-BE49-F238E27FC236}">
                <a16:creationId xmlns:a16="http://schemas.microsoft.com/office/drawing/2014/main" id="{99C791D4-4936-45AE-8D4D-7ACD484BE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61" y="6016245"/>
            <a:ext cx="1783309" cy="6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FCB24-11D1-465C-B56A-23A346FD8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09" y="283339"/>
            <a:ext cx="10515600" cy="576172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14073-3184-4B0B-BC0F-DF90D35E2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09" y="1115620"/>
            <a:ext cx="10515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10452-1618-4881-8713-B5810EA7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409" y="6289756"/>
            <a:ext cx="124878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DDD811-EDBE-4537-97BF-350EDDB8B9D2}" type="datetimeFigureOut">
              <a:rPr lang="it-IT" smtClean="0"/>
              <a:t>17/03/23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F6DC-AA16-474F-8D16-3C97E551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6389" y="6289755"/>
            <a:ext cx="4114800" cy="365125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927D0-EDCB-49C2-90AB-8839DCC48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800" y="243639"/>
            <a:ext cx="2743200" cy="365125"/>
          </a:xfrm>
        </p:spPr>
        <p:txBody>
          <a:bodyPr/>
          <a:lstStyle>
            <a:lvl1pPr>
              <a:defRPr b="1">
                <a:solidFill>
                  <a:srgbClr val="0D4C9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300D3C-A6FA-4D9D-9A7B-468E07F5F533}" type="slidenum">
              <a:rPr lang="it-IT" smtClean="0"/>
              <a:t>‹#›</a:t>
            </a:fld>
            <a:endParaRPr lang="it-IT"/>
          </a:p>
        </p:txBody>
      </p:sp>
      <p:sp>
        <p:nvSpPr>
          <p:cNvPr id="7" name="CustomShape 19">
            <a:extLst>
              <a:ext uri="{FF2B5EF4-FFF2-40B4-BE49-F238E27FC236}">
                <a16:creationId xmlns:a16="http://schemas.microsoft.com/office/drawing/2014/main" id="{2ABFB4AB-18B8-45D2-90B4-344CAF69B919}"/>
              </a:ext>
            </a:extLst>
          </p:cNvPr>
          <p:cNvSpPr/>
          <p:nvPr/>
        </p:nvSpPr>
        <p:spPr>
          <a:xfrm>
            <a:off x="-1" y="836652"/>
            <a:ext cx="2946401" cy="45719"/>
          </a:xfrm>
          <a:prstGeom prst="rect">
            <a:avLst/>
          </a:prstGeom>
          <a:solidFill>
            <a:srgbClr val="149AD7"/>
          </a:solidFill>
          <a:ln w="572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pic>
        <p:nvPicPr>
          <p:cNvPr id="8" name="Picture 4" descr="Logo&#10;&#10;Description automatically generated">
            <a:extLst>
              <a:ext uri="{FF2B5EF4-FFF2-40B4-BE49-F238E27FC236}">
                <a16:creationId xmlns:a16="http://schemas.microsoft.com/office/drawing/2014/main" id="{99C791D4-4936-45AE-8D4D-7ACD484BE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61" y="6016245"/>
            <a:ext cx="1783309" cy="660612"/>
          </a:xfrm>
          <a:prstGeom prst="rect">
            <a:avLst/>
          </a:prstGeom>
        </p:spPr>
      </p:pic>
      <p:sp>
        <p:nvSpPr>
          <p:cNvPr id="9" name="CustomShape 4">
            <a:extLst>
              <a:ext uri="{FF2B5EF4-FFF2-40B4-BE49-F238E27FC236}">
                <a16:creationId xmlns:a16="http://schemas.microsoft.com/office/drawing/2014/main" id="{258F14CA-37B5-4C7D-AD8D-9E3C247E4C31}"/>
              </a:ext>
            </a:extLst>
          </p:cNvPr>
          <p:cNvSpPr/>
          <p:nvPr/>
        </p:nvSpPr>
        <p:spPr>
          <a:xfrm flipV="1">
            <a:off x="11652000" y="661400"/>
            <a:ext cx="540000" cy="45719"/>
          </a:xfrm>
          <a:prstGeom prst="rect">
            <a:avLst/>
          </a:prstGeom>
          <a:solidFill>
            <a:srgbClr val="C9AE3A"/>
          </a:solidFill>
          <a:ln w="572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27411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_New 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FCB24-11D1-465C-B56A-23A346FD8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09" y="5629804"/>
            <a:ext cx="5491780" cy="576172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10452-1618-4881-8713-B5810EA7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409" y="6289756"/>
            <a:ext cx="124878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DDD811-EDBE-4537-97BF-350EDDB8B9D2}" type="datetimeFigureOut">
              <a:rPr lang="it-IT" smtClean="0"/>
              <a:t>17/03/23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F6DC-AA16-474F-8D16-3C97E551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6389" y="6289755"/>
            <a:ext cx="4114800" cy="365125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pic>
        <p:nvPicPr>
          <p:cNvPr id="8" name="Picture 4" descr="Logo&#10;&#10;Description automatically generated">
            <a:extLst>
              <a:ext uri="{FF2B5EF4-FFF2-40B4-BE49-F238E27FC236}">
                <a16:creationId xmlns:a16="http://schemas.microsoft.com/office/drawing/2014/main" id="{99C791D4-4936-45AE-8D4D-7ACD484BE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61" y="6016245"/>
            <a:ext cx="1783309" cy="660612"/>
          </a:xfrm>
          <a:prstGeom prst="rect">
            <a:avLst/>
          </a:prstGeom>
        </p:spPr>
      </p:pic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EA4EB767-0A24-4B63-A561-143D17FE27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5629275"/>
            <a:ext cx="3938588" cy="10477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Segnaposto immagine 12">
            <a:extLst>
              <a:ext uri="{FF2B5EF4-FFF2-40B4-BE49-F238E27FC236}">
                <a16:creationId xmlns:a16="http://schemas.microsoft.com/office/drawing/2014/main" id="{E45357FB-45D4-4C3D-94BB-A4FA92EAAB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545138"/>
          </a:xfrm>
        </p:spPr>
        <p:txBody>
          <a:bodyPr/>
          <a:lstStyle/>
          <a:p>
            <a:r>
              <a:rPr lang="it-IT"/>
              <a:t>Fare clic sull'icona per inserire un'immagine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10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Q&amp;A se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C1F60-5973-46D9-AECC-8F10F24F44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569" y="1317678"/>
            <a:ext cx="9144000" cy="1339461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en-US"/>
              <a:t>Q&amp;A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5E13-84B8-432E-8754-EBCEEEAF35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" y="6356349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DDD811-EDBE-4537-97BF-350EDDB8B9D2}" type="datetimeFigureOut">
              <a:rPr lang="it-IT" smtClean="0"/>
              <a:t>17/03/23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A201A-72B0-4C4A-A8E8-66169A61F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751781" cy="365125"/>
          </a:xfr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3" name="CustomShape 19">
            <a:extLst>
              <a:ext uri="{FF2B5EF4-FFF2-40B4-BE49-F238E27FC236}">
                <a16:creationId xmlns:a16="http://schemas.microsoft.com/office/drawing/2014/main" id="{C18D029D-4969-4093-A2B2-2CB6A3163112}"/>
              </a:ext>
            </a:extLst>
          </p:cNvPr>
          <p:cNvSpPr/>
          <p:nvPr/>
        </p:nvSpPr>
        <p:spPr>
          <a:xfrm flipV="1">
            <a:off x="566569" y="2845742"/>
            <a:ext cx="700920" cy="34560"/>
          </a:xfrm>
          <a:prstGeom prst="rect">
            <a:avLst/>
          </a:prstGeom>
          <a:solidFill>
            <a:srgbClr val="149AD7"/>
          </a:solidFill>
          <a:ln w="572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pic>
        <p:nvPicPr>
          <p:cNvPr id="6" name="Elemento grafico 5" descr="Domande contorno">
            <a:extLst>
              <a:ext uri="{FF2B5EF4-FFF2-40B4-BE49-F238E27FC236}">
                <a16:creationId xmlns:a16="http://schemas.microsoft.com/office/drawing/2014/main" id="{BA35501C-485C-4EB1-80B1-D33F12A2D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019" y="3201842"/>
            <a:ext cx="1304901" cy="1304901"/>
          </a:xfrm>
          <a:prstGeom prst="rect">
            <a:avLst/>
          </a:prstGeom>
        </p:spPr>
      </p:pic>
      <p:pic>
        <p:nvPicPr>
          <p:cNvPr id="10" name="Picture 4" descr="Logo&#10;&#10;Description automatically generated">
            <a:extLst>
              <a:ext uri="{FF2B5EF4-FFF2-40B4-BE49-F238E27FC236}">
                <a16:creationId xmlns:a16="http://schemas.microsoft.com/office/drawing/2014/main" id="{904F4B2B-2D4B-4336-ADD0-DF20C1A9F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834" y="439838"/>
            <a:ext cx="2171721" cy="80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3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A picture containing nature, outdoor, day&#10;&#10;Description automatically generated">
            <a:extLst>
              <a:ext uri="{FF2B5EF4-FFF2-40B4-BE49-F238E27FC236}">
                <a16:creationId xmlns:a16="http://schemas.microsoft.com/office/drawing/2014/main" id="{51079C2D-7823-4D59-9229-B9C74EFEF1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4" r="293" b="48235"/>
          <a:stretch/>
        </p:blipFill>
        <p:spPr>
          <a:xfrm>
            <a:off x="0" y="2753248"/>
            <a:ext cx="12192000" cy="41047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8C1F60-5973-46D9-AECC-8F10F24F44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569" y="1317678"/>
            <a:ext cx="9144000" cy="133946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Thank you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5E13-84B8-432E-8754-EBCEEEAF35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" y="6356349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DDD811-EDBE-4537-97BF-350EDDB8B9D2}" type="datetimeFigureOut">
              <a:rPr lang="it-IT" smtClean="0"/>
              <a:t>17/03/23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A201A-72B0-4C4A-A8E8-66169A61F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751781" cy="365125"/>
          </a:xfr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pic>
        <p:nvPicPr>
          <p:cNvPr id="12" name="Picture 4" descr="Logo&#10;&#10;Description automatically generated">
            <a:extLst>
              <a:ext uri="{FF2B5EF4-FFF2-40B4-BE49-F238E27FC236}">
                <a16:creationId xmlns:a16="http://schemas.microsoft.com/office/drawing/2014/main" id="{10A86205-93BB-4749-95BA-40462509D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834" y="439838"/>
            <a:ext cx="2171721" cy="804496"/>
          </a:xfrm>
          <a:prstGeom prst="rect">
            <a:avLst/>
          </a:prstGeom>
        </p:spPr>
      </p:pic>
      <p:sp>
        <p:nvSpPr>
          <p:cNvPr id="13" name="CustomShape 19">
            <a:extLst>
              <a:ext uri="{FF2B5EF4-FFF2-40B4-BE49-F238E27FC236}">
                <a16:creationId xmlns:a16="http://schemas.microsoft.com/office/drawing/2014/main" id="{C18D029D-4969-4093-A2B2-2CB6A3163112}"/>
              </a:ext>
            </a:extLst>
          </p:cNvPr>
          <p:cNvSpPr/>
          <p:nvPr/>
        </p:nvSpPr>
        <p:spPr>
          <a:xfrm flipV="1">
            <a:off x="566569" y="2845742"/>
            <a:ext cx="700920" cy="34560"/>
          </a:xfrm>
          <a:prstGeom prst="rect">
            <a:avLst/>
          </a:prstGeom>
          <a:solidFill>
            <a:srgbClr val="149AD7"/>
          </a:solidFill>
          <a:ln w="572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C705F696-ED6E-4DA1-BBCA-9511737620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51" b="46995"/>
          <a:stretch/>
        </p:blipFill>
        <p:spPr>
          <a:xfrm>
            <a:off x="8579556" y="5969548"/>
            <a:ext cx="3210824" cy="29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3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Vide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enplatzhalter 3"/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noFill/>
        </p:spPr>
        <p:txBody>
          <a:bodyPr vert="horz" lIns="108000" tIns="108000" rIns="108000" bIns="864000" rtlCol="0" anchor="ctr" anchorCtr="0">
            <a:noAutofit/>
          </a:bodyPr>
          <a:lstStyle>
            <a:lvl1pPr algn="ctr">
              <a:defRPr lang="de-CH" sz="160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it-IT"/>
              <a:t>Fare clic sull'icona per inserire un contenuto multimediale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9739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996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15AEF7-EAC5-4A3E-A373-C2C2FBDF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1AC79-E0A9-4D55-B277-C8D0D28CB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D04E5-1CFB-4942-87B4-74DD6190B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4011F-F57B-4C0B-A1A5-33DBBEF08F9A}" type="datetime1">
              <a:rPr lang="en-US" smtClean="0"/>
              <a:t>3/17/23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2889B-899D-420B-A16A-1E31C065B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5463F-5111-4DEA-97C2-0528470BD0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Shape 6">
            <a:extLst>
              <a:ext uri="{FF2B5EF4-FFF2-40B4-BE49-F238E27FC236}">
                <a16:creationId xmlns:a16="http://schemas.microsoft.com/office/drawing/2014/main" id="{B0D70944-FD4D-40F7-91E2-0FC4049AAB1E}"/>
              </a:ext>
            </a:extLst>
          </p:cNvPr>
          <p:cNvSpPr txBox="1"/>
          <p:nvPr userDrawn="1"/>
        </p:nvSpPr>
        <p:spPr>
          <a:xfrm>
            <a:off x="11478545" y="396863"/>
            <a:ext cx="513360" cy="22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B64D23D7-3EFE-4082-A994-4A68E59AD29B}" type="slidenum">
              <a:rPr lang="en-US" sz="1400" b="0" strike="noStrike" spc="-1">
                <a:solidFill>
                  <a:srgbClr val="004284"/>
                </a:solidFill>
                <a:latin typeface="Tajawal Black"/>
                <a:ea typeface="Montserrat Medium"/>
              </a:rPr>
              <a:t>‹#›</a:t>
            </a:fld>
            <a:endParaRPr lang="en-GB" sz="1400" b="0" strike="noStrike" spc="-1">
              <a:solidFill>
                <a:srgbClr val="004284"/>
              </a:solidFill>
              <a:latin typeface="Tajawal Black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5D36BF7-CB7B-48D5-B41A-7AA98F3C83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934" y="6392595"/>
            <a:ext cx="1810669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2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673AFB-3CDA-4A78-9142-EF374238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B1487-A848-4FA8-952A-70F345362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0A4EF-7EE3-4631-BCD2-89B005BA5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DD811-EDBE-4537-97BF-350EDDB8B9D2}" type="datetimeFigureOut">
              <a:rPr lang="it-IT" smtClean="0"/>
              <a:t>17/03/23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7B15C-5248-4AFC-8ECF-D7B131BCB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0B512-4C7A-40E0-93FC-6861F142E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00D3C-A6FA-4D9D-9A7B-468E07F5F53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1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D4C9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D4C9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D4C9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D4C9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D4C9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D4C9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4.png"/><Relationship Id="rId11" Type="http://schemas.openxmlformats.org/officeDocument/2006/relationships/image" Target="../media/image49.pn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3.png"/><Relationship Id="rId9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nature, outdoor, day&#10;&#10;Description automatically generated">
            <a:extLst>
              <a:ext uri="{FF2B5EF4-FFF2-40B4-BE49-F238E27FC236}">
                <a16:creationId xmlns:a16="http://schemas.microsoft.com/office/drawing/2014/main" id="{D351ECB7-E053-4677-BFC9-A06C1CFFE4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4" r="293" b="48235"/>
          <a:stretch/>
        </p:blipFill>
        <p:spPr>
          <a:xfrm>
            <a:off x="-607786" y="2063820"/>
            <a:ext cx="12192000" cy="41047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B439CE-D17A-4D03-8230-176FC7CC4CDC}"/>
              </a:ext>
            </a:extLst>
          </p:cNvPr>
          <p:cNvSpPr txBox="1"/>
          <p:nvPr/>
        </p:nvSpPr>
        <p:spPr>
          <a:xfrm>
            <a:off x="790214" y="753936"/>
            <a:ext cx="7477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>
                <a:solidFill>
                  <a:srgbClr val="0E4D90"/>
                </a:solidFill>
                <a:latin typeface="Arial"/>
                <a:cs typeface="Arial"/>
              </a:rPr>
              <a:t>Italmatch Chemicals</a:t>
            </a:r>
          </a:p>
          <a:p>
            <a:r>
              <a:rPr lang="it-IT" sz="3600" b="1">
                <a:solidFill>
                  <a:srgbClr val="0E4D90"/>
                </a:solidFill>
                <a:latin typeface="Arial"/>
                <a:cs typeface="Arial"/>
              </a:rPr>
              <a:t>Advanced Water Solutions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6FC2E1-D788-4090-9BCB-5A2BB8DDF234}"/>
              </a:ext>
            </a:extLst>
          </p:cNvPr>
          <p:cNvSpPr txBox="1"/>
          <p:nvPr/>
        </p:nvSpPr>
        <p:spPr>
          <a:xfrm>
            <a:off x="790213" y="2126180"/>
            <a:ext cx="10611574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rgbClr val="0E4D90"/>
                </a:solidFill>
                <a:latin typeface="Titillium Web"/>
                <a:cs typeface="Tajawal"/>
              </a:rPr>
              <a:t>UNIDO</a:t>
            </a:r>
            <a:endParaRPr lang="it-IT" sz="2400" dirty="0">
              <a:solidFill>
                <a:srgbClr val="0E4D90"/>
              </a:solidFill>
              <a:latin typeface="Titillium Web" panose="00000300000000000000" pitchFamily="2" charset="0"/>
              <a:cs typeface="Tajawal" panose="00000800000000000000" pitchFamily="2" charset="-78"/>
            </a:endParaRPr>
          </a:p>
          <a:p>
            <a:r>
              <a:rPr lang="en-US" sz="2400" dirty="0">
                <a:solidFill>
                  <a:srgbClr val="0E4D90"/>
                </a:solidFill>
                <a:latin typeface="Titillium Web"/>
                <a:cs typeface="Tajawal" panose="00000800000000000000" pitchFamily="2" charset="-78"/>
              </a:rPr>
              <a:t>27</a:t>
            </a:r>
            <a:r>
              <a:rPr lang="en-US" sz="2400" baseline="30000" dirty="0">
                <a:solidFill>
                  <a:srgbClr val="0E4D90"/>
                </a:solidFill>
                <a:latin typeface="Titillium Web"/>
                <a:cs typeface="Tajawal" panose="00000800000000000000" pitchFamily="2" charset="-78"/>
              </a:rPr>
              <a:t>th</a:t>
            </a:r>
            <a:r>
              <a:rPr lang="en-US" sz="2400" dirty="0">
                <a:solidFill>
                  <a:srgbClr val="0E4D90"/>
                </a:solidFill>
                <a:latin typeface="Titillium Web"/>
                <a:cs typeface="Tajawal" panose="00000800000000000000" pitchFamily="2" charset="-78"/>
              </a:rPr>
              <a:t> March,2023</a:t>
            </a:r>
            <a:endParaRPr lang="it-IT" sz="2400" dirty="0">
              <a:solidFill>
                <a:srgbClr val="0E4D90"/>
              </a:solidFill>
              <a:latin typeface="Titillium Web"/>
              <a:cs typeface="Tajawal" panose="00000800000000000000" pitchFamily="2" charset="-78"/>
            </a:endParaRPr>
          </a:p>
          <a:p>
            <a:r>
              <a:rPr lang="en-US" sz="2400" dirty="0">
                <a:solidFill>
                  <a:srgbClr val="0E4D90"/>
                </a:solidFill>
                <a:latin typeface="Titillium Web"/>
                <a:cs typeface="Tajawal" panose="00000800000000000000" pitchFamily="2" charset="-78"/>
              </a:rPr>
              <a:t>Richard Barwell</a:t>
            </a:r>
          </a:p>
          <a:p>
            <a:r>
              <a:rPr lang="en-US" sz="2400" dirty="0">
                <a:solidFill>
                  <a:srgbClr val="0E4D90"/>
                </a:solidFill>
                <a:latin typeface="Titillium Web"/>
                <a:cs typeface="Tajawal" panose="00000800000000000000" pitchFamily="2" charset="-78"/>
              </a:rPr>
              <a:t>Sales &amp; Marketing Director, MEA</a:t>
            </a:r>
            <a:endParaRPr lang="it-IT" sz="2400" dirty="0">
              <a:solidFill>
                <a:srgbClr val="0E4D90"/>
              </a:solidFill>
              <a:latin typeface="Titillium Web"/>
              <a:cs typeface="Tajawal" panose="00000800000000000000" pitchFamily="2" charset="-78"/>
            </a:endParaRPr>
          </a:p>
        </p:txBody>
      </p:sp>
      <p:sp>
        <p:nvSpPr>
          <p:cNvPr id="14" name="CustomShape 19">
            <a:extLst>
              <a:ext uri="{FF2B5EF4-FFF2-40B4-BE49-F238E27FC236}">
                <a16:creationId xmlns:a16="http://schemas.microsoft.com/office/drawing/2014/main" id="{7727A0F0-A56E-4DF0-B42F-50A2F907F62D}"/>
              </a:ext>
            </a:extLst>
          </p:cNvPr>
          <p:cNvSpPr/>
          <p:nvPr/>
        </p:nvSpPr>
        <p:spPr>
          <a:xfrm flipV="1">
            <a:off x="883597" y="2047991"/>
            <a:ext cx="700920" cy="34560"/>
          </a:xfrm>
          <a:prstGeom prst="rect">
            <a:avLst/>
          </a:prstGeom>
          <a:solidFill>
            <a:srgbClr val="149AD7"/>
          </a:solidFill>
          <a:ln w="572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73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337267EB-EB5C-452C-BEB0-E7BF4F38ED7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stomShape 2">
            <a:extLst>
              <a:ext uri="{FF2B5EF4-FFF2-40B4-BE49-F238E27FC236}">
                <a16:creationId xmlns:a16="http://schemas.microsoft.com/office/drawing/2014/main" id="{01153245-5558-477C-BCA6-E286E6D5CEB2}"/>
              </a:ext>
            </a:extLst>
          </p:cNvPr>
          <p:cNvSpPr/>
          <p:nvPr/>
        </p:nvSpPr>
        <p:spPr>
          <a:xfrm>
            <a:off x="346807" y="342271"/>
            <a:ext cx="4058762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 err="1">
                <a:solidFill>
                  <a:srgbClr val="004284"/>
                </a:solidFill>
                <a:latin typeface="Arial"/>
                <a:ea typeface="Microsoft YaHei"/>
                <a:cs typeface="Arial"/>
              </a:rPr>
              <a:t>Italmatch</a:t>
            </a:r>
            <a:r>
              <a:rPr lang="en-US" sz="2400" b="1" strike="noStrike" spc="-1">
                <a:solidFill>
                  <a:srgbClr val="004284"/>
                </a:solidFill>
                <a:latin typeface="Arial"/>
                <a:ea typeface="Microsoft YaHei"/>
                <a:cs typeface="Arial"/>
              </a:rPr>
              <a:t> at a Glance</a:t>
            </a:r>
            <a:endParaRPr lang="en-GB" sz="2400" strike="noStrike" spc="-1">
              <a:solidFill>
                <a:srgbClr val="004284"/>
              </a:solidFill>
              <a:latin typeface="Arial"/>
              <a:cs typeface="Arial"/>
            </a:endParaRPr>
          </a:p>
        </p:txBody>
      </p:sp>
      <p:sp>
        <p:nvSpPr>
          <p:cNvPr id="33" name="CustomShape 19">
            <a:extLst>
              <a:ext uri="{FF2B5EF4-FFF2-40B4-BE49-F238E27FC236}">
                <a16:creationId xmlns:a16="http://schemas.microsoft.com/office/drawing/2014/main" id="{F9308C90-71A7-4A03-B5F3-07FE8B823BC3}"/>
              </a:ext>
            </a:extLst>
          </p:cNvPr>
          <p:cNvSpPr/>
          <p:nvPr/>
        </p:nvSpPr>
        <p:spPr>
          <a:xfrm>
            <a:off x="-1" y="836652"/>
            <a:ext cx="2946401" cy="45719"/>
          </a:xfrm>
          <a:prstGeom prst="rect">
            <a:avLst/>
          </a:prstGeom>
          <a:solidFill>
            <a:srgbClr val="149AD7"/>
          </a:solidFill>
          <a:ln w="572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CasellaDiTesto 13">
            <a:extLst>
              <a:ext uri="{FF2B5EF4-FFF2-40B4-BE49-F238E27FC236}">
                <a16:creationId xmlns:a16="http://schemas.microsoft.com/office/drawing/2014/main" id="{ADC5309C-7849-49A2-B38F-9DFA674242CB}"/>
              </a:ext>
            </a:extLst>
          </p:cNvPr>
          <p:cNvSpPr txBox="1"/>
          <p:nvPr/>
        </p:nvSpPr>
        <p:spPr>
          <a:xfrm>
            <a:off x="809153" y="1321291"/>
            <a:ext cx="3476878" cy="10339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b="1" i="0">
                <a:solidFill>
                  <a:srgbClr val="004284"/>
                </a:solidFill>
                <a:effectLst/>
                <a:latin typeface="Arial"/>
                <a:cs typeface="Arial"/>
              </a:rPr>
              <a:t>For over 20 years,</a:t>
            </a:r>
            <a:endParaRPr lang="en-US"/>
          </a:p>
          <a:p>
            <a:r>
              <a:rPr lang="en-GB" sz="2000" b="1" i="0">
                <a:solidFill>
                  <a:srgbClr val="004284"/>
                </a:solidFill>
                <a:effectLst/>
                <a:latin typeface="Arial"/>
                <a:cs typeface="Arial"/>
              </a:rPr>
              <a:t>sustainable chemistry</a:t>
            </a:r>
            <a:endParaRPr lang="en-GB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en-GB" sz="2000" b="1" i="0">
                <a:solidFill>
                  <a:srgbClr val="004284"/>
                </a:solidFill>
                <a:effectLst/>
                <a:latin typeface="Arial"/>
                <a:cs typeface="Arial"/>
              </a:rPr>
              <a:t>for a better life. Worldwide.</a:t>
            </a:r>
            <a:endParaRPr lang="en-GB">
              <a:cs typeface="Calibri"/>
            </a:endParaRPr>
          </a:p>
        </p:txBody>
      </p:sp>
      <p:sp>
        <p:nvSpPr>
          <p:cNvPr id="22" name="CasellaDiTesto 53">
            <a:extLst>
              <a:ext uri="{FF2B5EF4-FFF2-40B4-BE49-F238E27FC236}">
                <a16:creationId xmlns:a16="http://schemas.microsoft.com/office/drawing/2014/main" id="{05D67A56-198B-4F70-8138-27143787F967}"/>
              </a:ext>
            </a:extLst>
          </p:cNvPr>
          <p:cNvSpPr txBox="1"/>
          <p:nvPr/>
        </p:nvSpPr>
        <p:spPr>
          <a:xfrm>
            <a:off x="354993" y="2353901"/>
            <a:ext cx="4743458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GB" sz="1400" b="0" i="0">
                <a:solidFill>
                  <a:srgbClr val="004288"/>
                </a:solidFill>
                <a:effectLst/>
                <a:latin typeface="Arial"/>
                <a:cs typeface="Arial"/>
              </a:rPr>
              <a:t>Italmatch Chemicals is a leading global chemical group, specialising in performance additives and solutions for water treatment &amp; lubricants, oil &amp; gas and plastics, flame retardants and boasts a wide product range able to fulfil the requirements of the most demanding applications, including personal care.</a:t>
            </a:r>
          </a:p>
        </p:txBody>
      </p:sp>
      <p:sp>
        <p:nvSpPr>
          <p:cNvPr id="6" name="CasellaDiTesto 39">
            <a:extLst>
              <a:ext uri="{FF2B5EF4-FFF2-40B4-BE49-F238E27FC236}">
                <a16:creationId xmlns:a16="http://schemas.microsoft.com/office/drawing/2014/main" id="{2122C08A-EC27-489D-A6EB-085BABEA29CF}"/>
              </a:ext>
            </a:extLst>
          </p:cNvPr>
          <p:cNvSpPr txBox="1"/>
          <p:nvPr/>
        </p:nvSpPr>
        <p:spPr>
          <a:xfrm>
            <a:off x="1168146" y="4184392"/>
            <a:ext cx="2264132" cy="404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rgbClr val="00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end markets</a:t>
            </a:r>
            <a:endParaRPr lang="en-GB" sz="2000" b="1" i="0">
              <a:solidFill>
                <a:srgbClr val="00428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53">
            <a:extLst>
              <a:ext uri="{FF2B5EF4-FFF2-40B4-BE49-F238E27FC236}">
                <a16:creationId xmlns:a16="http://schemas.microsoft.com/office/drawing/2014/main" id="{C7D25967-72A2-4BFB-8727-261DAF7CE94C}"/>
              </a:ext>
            </a:extLst>
          </p:cNvPr>
          <p:cNvSpPr txBox="1"/>
          <p:nvPr/>
        </p:nvSpPr>
        <p:spPr>
          <a:xfrm>
            <a:off x="6330277" y="2415247"/>
            <a:ext cx="1256962" cy="8566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3600" b="1">
                <a:solidFill>
                  <a:srgbClr val="0A4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b="1">
              <a:solidFill>
                <a:srgbClr val="0A46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00"/>
              </a:spcBef>
            </a:pPr>
            <a:r>
              <a:rPr lang="en-US" sz="1200">
                <a:solidFill>
                  <a:srgbClr val="0A468A"/>
                </a:solidFill>
                <a:latin typeface="Arial"/>
                <a:cs typeface="Arial"/>
              </a:rPr>
              <a:t>Business Units</a:t>
            </a:r>
          </a:p>
        </p:txBody>
      </p:sp>
      <p:sp>
        <p:nvSpPr>
          <p:cNvPr id="12" name="CasellaDiTesto 53">
            <a:extLst>
              <a:ext uri="{FF2B5EF4-FFF2-40B4-BE49-F238E27FC236}">
                <a16:creationId xmlns:a16="http://schemas.microsoft.com/office/drawing/2014/main" id="{42A5CFE4-839A-4751-9E8E-5021E4D76021}"/>
              </a:ext>
            </a:extLst>
          </p:cNvPr>
          <p:cNvSpPr txBox="1"/>
          <p:nvPr/>
        </p:nvSpPr>
        <p:spPr>
          <a:xfrm>
            <a:off x="7584675" y="2412071"/>
            <a:ext cx="1260982" cy="8694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3600" b="1">
                <a:solidFill>
                  <a:srgbClr val="0A4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1100</a:t>
            </a:r>
            <a:endParaRPr lang="en-US" sz="4400" b="1">
              <a:solidFill>
                <a:srgbClr val="0A46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en-US" sz="1200">
                <a:solidFill>
                  <a:srgbClr val="0A468A"/>
                </a:solidFill>
                <a:latin typeface="Arial"/>
                <a:cs typeface="Arial"/>
              </a:rPr>
              <a:t>Employees</a:t>
            </a:r>
            <a:endParaRPr lang="en-US" sz="1050">
              <a:solidFill>
                <a:srgbClr val="0A46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53">
            <a:extLst>
              <a:ext uri="{FF2B5EF4-FFF2-40B4-BE49-F238E27FC236}">
                <a16:creationId xmlns:a16="http://schemas.microsoft.com/office/drawing/2014/main" id="{8CB241EA-8700-4216-BC7C-C7935FF1DC0E}"/>
              </a:ext>
            </a:extLst>
          </p:cNvPr>
          <p:cNvSpPr txBox="1"/>
          <p:nvPr/>
        </p:nvSpPr>
        <p:spPr>
          <a:xfrm>
            <a:off x="8894660" y="2425960"/>
            <a:ext cx="1648295" cy="841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3600" b="1">
                <a:solidFill>
                  <a:srgbClr val="0A4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€600m</a:t>
            </a:r>
          </a:p>
          <a:p>
            <a:pPr algn="ctr">
              <a:spcBef>
                <a:spcPts val="200"/>
              </a:spcBef>
            </a:pPr>
            <a:r>
              <a:rPr lang="en-US" sz="1100">
                <a:solidFill>
                  <a:srgbClr val="0A4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pro forma sales</a:t>
            </a:r>
            <a:endParaRPr lang="en-US" sz="900">
              <a:solidFill>
                <a:srgbClr val="0A46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53">
            <a:extLst>
              <a:ext uri="{FF2B5EF4-FFF2-40B4-BE49-F238E27FC236}">
                <a16:creationId xmlns:a16="http://schemas.microsoft.com/office/drawing/2014/main" id="{50E819EA-B551-4B45-9878-C558920FD79F}"/>
              </a:ext>
            </a:extLst>
          </p:cNvPr>
          <p:cNvSpPr txBox="1"/>
          <p:nvPr/>
        </p:nvSpPr>
        <p:spPr>
          <a:xfrm>
            <a:off x="10496850" y="2390163"/>
            <a:ext cx="1155828" cy="10541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3600" b="1">
                <a:solidFill>
                  <a:srgbClr val="0A4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  <a:p>
            <a:pPr algn="ctr">
              <a:spcBef>
                <a:spcPts val="300"/>
              </a:spcBef>
            </a:pPr>
            <a:r>
              <a:rPr lang="en-US" sz="1200">
                <a:solidFill>
                  <a:srgbClr val="0A468A"/>
                </a:solidFill>
                <a:latin typeface="Arial"/>
                <a:cs typeface="Arial"/>
              </a:rPr>
              <a:t>Manufacturing sites</a:t>
            </a:r>
          </a:p>
        </p:txBody>
      </p:sp>
      <p:sp>
        <p:nvSpPr>
          <p:cNvPr id="45" name="CasellaDiTesto 39">
            <a:extLst>
              <a:ext uri="{FF2B5EF4-FFF2-40B4-BE49-F238E27FC236}">
                <a16:creationId xmlns:a16="http://schemas.microsoft.com/office/drawing/2014/main" id="{B02F2AC7-A8EA-4892-9451-522935645D9C}"/>
              </a:ext>
            </a:extLst>
          </p:cNvPr>
          <p:cNvSpPr txBox="1"/>
          <p:nvPr/>
        </p:nvSpPr>
        <p:spPr>
          <a:xfrm>
            <a:off x="7078431" y="1761504"/>
            <a:ext cx="2510068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b="1">
                <a:solidFill>
                  <a:srgbClr val="004284"/>
                </a:solidFill>
                <a:latin typeface="Arial"/>
                <a:cs typeface="Arial"/>
              </a:rPr>
              <a:t>Our Group</a:t>
            </a:r>
            <a:endParaRPr lang="en-US"/>
          </a:p>
        </p:txBody>
      </p:sp>
      <p:pic>
        <p:nvPicPr>
          <p:cNvPr id="16" name="Graphic 15" descr="Hierarchy outline">
            <a:extLst>
              <a:ext uri="{FF2B5EF4-FFF2-40B4-BE49-F238E27FC236}">
                <a16:creationId xmlns:a16="http://schemas.microsoft.com/office/drawing/2014/main" id="{30E17872-3771-428C-9A1F-192D01AE4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05058" y="1620015"/>
            <a:ext cx="598426" cy="603136"/>
          </a:xfrm>
          <a:prstGeom prst="rect">
            <a:avLst/>
          </a:prstGeom>
        </p:spPr>
      </p:pic>
      <p:sp>
        <p:nvSpPr>
          <p:cNvPr id="48" name="CasellaDiTesto 53">
            <a:extLst>
              <a:ext uri="{FF2B5EF4-FFF2-40B4-BE49-F238E27FC236}">
                <a16:creationId xmlns:a16="http://schemas.microsoft.com/office/drawing/2014/main" id="{851A7076-D82D-48D7-BABE-6D633219F268}"/>
              </a:ext>
            </a:extLst>
          </p:cNvPr>
          <p:cNvSpPr txBox="1"/>
          <p:nvPr/>
        </p:nvSpPr>
        <p:spPr>
          <a:xfrm>
            <a:off x="6415621" y="4804879"/>
            <a:ext cx="1183810" cy="8566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3600" b="1">
                <a:solidFill>
                  <a:srgbClr val="0A4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b="1">
              <a:solidFill>
                <a:srgbClr val="0A46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00"/>
              </a:spcBef>
            </a:pPr>
            <a:r>
              <a:rPr lang="en-US" sz="1200">
                <a:solidFill>
                  <a:srgbClr val="0A468A"/>
                </a:solidFill>
                <a:latin typeface="Arial"/>
                <a:cs typeface="Arial"/>
              </a:rPr>
              <a:t>R&amp;D Centers</a:t>
            </a:r>
            <a:endParaRPr lang="en-US" sz="2400"/>
          </a:p>
        </p:txBody>
      </p:sp>
      <p:sp>
        <p:nvSpPr>
          <p:cNvPr id="49" name="CasellaDiTesto 53">
            <a:extLst>
              <a:ext uri="{FF2B5EF4-FFF2-40B4-BE49-F238E27FC236}">
                <a16:creationId xmlns:a16="http://schemas.microsoft.com/office/drawing/2014/main" id="{93363636-1642-4948-8DC1-BE63A199E946}"/>
              </a:ext>
            </a:extLst>
          </p:cNvPr>
          <p:cNvSpPr txBox="1"/>
          <p:nvPr/>
        </p:nvSpPr>
        <p:spPr>
          <a:xfrm>
            <a:off x="7633443" y="4807799"/>
            <a:ext cx="1260982" cy="12388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3600" b="1">
                <a:solidFill>
                  <a:srgbClr val="0A468A"/>
                </a:solidFill>
                <a:latin typeface="Arial"/>
                <a:cs typeface="Arial"/>
              </a:rPr>
              <a:t>20%</a:t>
            </a:r>
            <a:endParaRPr lang="en-US" sz="4400" b="1">
              <a:solidFill>
                <a:srgbClr val="0A46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en-US" sz="1200">
                <a:solidFill>
                  <a:srgbClr val="0A468A"/>
                </a:solidFill>
                <a:latin typeface="Arial"/>
                <a:cs typeface="Arial"/>
              </a:rPr>
              <a:t>Revenue from innovation pipeline</a:t>
            </a:r>
            <a:endParaRPr lang="en-US" sz="2400"/>
          </a:p>
        </p:txBody>
      </p:sp>
      <p:sp>
        <p:nvSpPr>
          <p:cNvPr id="50" name="CasellaDiTesto 53">
            <a:extLst>
              <a:ext uri="{FF2B5EF4-FFF2-40B4-BE49-F238E27FC236}">
                <a16:creationId xmlns:a16="http://schemas.microsoft.com/office/drawing/2014/main" id="{C0E662B5-35C8-4D83-99D0-335861A77C53}"/>
              </a:ext>
            </a:extLst>
          </p:cNvPr>
          <p:cNvSpPr txBox="1"/>
          <p:nvPr/>
        </p:nvSpPr>
        <p:spPr>
          <a:xfrm>
            <a:off x="8894660" y="4809496"/>
            <a:ext cx="1556855" cy="8079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3600" b="1">
                <a:solidFill>
                  <a:srgbClr val="0A468A"/>
                </a:solidFill>
                <a:latin typeface="Arial"/>
                <a:cs typeface="Arial"/>
              </a:rPr>
              <a:t>100</a:t>
            </a:r>
            <a:endParaRPr lang="en-US" sz="2400">
              <a:cs typeface="Calibri" panose="020F0502020204030204"/>
            </a:endParaRPr>
          </a:p>
          <a:p>
            <a:pPr algn="ctr"/>
            <a:r>
              <a:rPr lang="en-US" sz="1100">
                <a:solidFill>
                  <a:srgbClr val="0A468A"/>
                </a:solidFill>
                <a:latin typeface="Arial"/>
                <a:cs typeface="Arial"/>
              </a:rPr>
              <a:t>Patents granted</a:t>
            </a:r>
            <a:endParaRPr lang="en-US" sz="1100">
              <a:ea typeface="+mn-lt"/>
              <a:cs typeface="+mn-lt"/>
            </a:endParaRPr>
          </a:p>
        </p:txBody>
      </p:sp>
      <p:sp>
        <p:nvSpPr>
          <p:cNvPr id="51" name="CasellaDiTesto 53">
            <a:extLst>
              <a:ext uri="{FF2B5EF4-FFF2-40B4-BE49-F238E27FC236}">
                <a16:creationId xmlns:a16="http://schemas.microsoft.com/office/drawing/2014/main" id="{9B9E0990-790B-4779-B375-1BF2A20AF180}"/>
              </a:ext>
            </a:extLst>
          </p:cNvPr>
          <p:cNvSpPr txBox="1"/>
          <p:nvPr/>
        </p:nvSpPr>
        <p:spPr>
          <a:xfrm>
            <a:off x="10227437" y="4804879"/>
            <a:ext cx="1901292" cy="160813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3600" b="1">
                <a:solidFill>
                  <a:srgbClr val="0A468A"/>
                </a:solidFill>
                <a:latin typeface="Arial"/>
                <a:cs typeface="Arial"/>
              </a:rPr>
              <a:t>100</a:t>
            </a:r>
            <a:endParaRPr lang="en-US" sz="3600" b="1">
              <a:solidFill>
                <a:srgbClr val="0A46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>
                <a:solidFill>
                  <a:srgbClr val="0A468A"/>
                </a:solidFill>
                <a:latin typeface="Arial"/>
                <a:cs typeface="Arial"/>
              </a:rPr>
              <a:t>Research, development and technical support team</a:t>
            </a:r>
            <a:endParaRPr lang="en-US" sz="1200">
              <a:ea typeface="+mn-lt"/>
              <a:cs typeface="+mn-lt"/>
            </a:endParaRPr>
          </a:p>
          <a:p>
            <a:pPr algn="ctr"/>
            <a:endParaRPr lang="en-US" sz="1200">
              <a:solidFill>
                <a:srgbClr val="0A468A"/>
              </a:solidFill>
              <a:latin typeface="Arial"/>
              <a:ea typeface="+mn-lt"/>
              <a:cs typeface="Arial"/>
            </a:endParaRPr>
          </a:p>
          <a:p>
            <a:pPr algn="ctr">
              <a:spcBef>
                <a:spcPts val="300"/>
              </a:spcBef>
            </a:pPr>
            <a:endParaRPr lang="en-US" sz="1200">
              <a:solidFill>
                <a:srgbClr val="0A468A"/>
              </a:solidFill>
              <a:latin typeface="Arial"/>
              <a:cs typeface="Arial"/>
            </a:endParaRPr>
          </a:p>
        </p:txBody>
      </p:sp>
      <p:sp>
        <p:nvSpPr>
          <p:cNvPr id="52" name="CasellaDiTesto 39">
            <a:extLst>
              <a:ext uri="{FF2B5EF4-FFF2-40B4-BE49-F238E27FC236}">
                <a16:creationId xmlns:a16="http://schemas.microsoft.com/office/drawing/2014/main" id="{AC75D81B-FC53-46BF-85EC-7C5FD3E89EBF}"/>
              </a:ext>
            </a:extLst>
          </p:cNvPr>
          <p:cNvSpPr txBox="1"/>
          <p:nvPr/>
        </p:nvSpPr>
        <p:spPr>
          <a:xfrm>
            <a:off x="6855654" y="4195684"/>
            <a:ext cx="4546132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b="1">
                <a:solidFill>
                  <a:srgbClr val="004284"/>
                </a:solidFill>
                <a:latin typeface="Arial"/>
                <a:cs typeface="Arial"/>
              </a:rPr>
              <a:t>AWS numbers</a:t>
            </a:r>
            <a:endParaRPr lang="en-US"/>
          </a:p>
        </p:txBody>
      </p:sp>
      <p:pic>
        <p:nvPicPr>
          <p:cNvPr id="18" name="Graphic 17" descr="Water outline">
            <a:extLst>
              <a:ext uri="{FF2B5EF4-FFF2-40B4-BE49-F238E27FC236}">
                <a16:creationId xmlns:a16="http://schemas.microsoft.com/office/drawing/2014/main" id="{837E995A-4814-4925-9FAC-37C4A09321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14343" y="4195684"/>
            <a:ext cx="396072" cy="400111"/>
          </a:xfrm>
          <a:prstGeom prst="rect">
            <a:avLst/>
          </a:prstGeom>
        </p:spPr>
      </p:pic>
      <p:sp>
        <p:nvSpPr>
          <p:cNvPr id="27" name="CustomShape 19">
            <a:extLst>
              <a:ext uri="{FF2B5EF4-FFF2-40B4-BE49-F238E27FC236}">
                <a16:creationId xmlns:a16="http://schemas.microsoft.com/office/drawing/2014/main" id="{2D01693D-5D90-40B5-8C79-35159B7464E2}"/>
              </a:ext>
            </a:extLst>
          </p:cNvPr>
          <p:cNvSpPr/>
          <p:nvPr/>
        </p:nvSpPr>
        <p:spPr>
          <a:xfrm flipV="1">
            <a:off x="6417690" y="2280631"/>
            <a:ext cx="5201758" cy="19656"/>
          </a:xfrm>
          <a:prstGeom prst="rect">
            <a:avLst/>
          </a:prstGeom>
          <a:solidFill>
            <a:srgbClr val="004288"/>
          </a:solidFill>
          <a:ln w="572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pic>
        <p:nvPicPr>
          <p:cNvPr id="4" name="Graphic 3" descr="Closed quotation mark with solid fill">
            <a:extLst>
              <a:ext uri="{FF2B5EF4-FFF2-40B4-BE49-F238E27FC236}">
                <a16:creationId xmlns:a16="http://schemas.microsoft.com/office/drawing/2014/main" id="{EA7B2117-A982-4324-8592-2ECA1909FA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78" y="737158"/>
            <a:ext cx="1862378" cy="2119008"/>
          </a:xfrm>
          <a:prstGeom prst="rect">
            <a:avLst/>
          </a:prstGeom>
          <a:effectLst>
            <a:reflection stA="13000" endPos="0" dist="50800" dir="5400000" sy="-100000" algn="bl" rotWithShape="0"/>
          </a:effectLst>
        </p:spPr>
      </p:pic>
      <p:pic>
        <p:nvPicPr>
          <p:cNvPr id="7" name="Graphic 7" descr="Bar graph with upward trend outline">
            <a:extLst>
              <a:ext uri="{FF2B5EF4-FFF2-40B4-BE49-F238E27FC236}">
                <a16:creationId xmlns:a16="http://schemas.microsoft.com/office/drawing/2014/main" id="{9C2D6709-9827-4E6D-94B2-D8772CAEBF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6240" y="3977640"/>
            <a:ext cx="713232" cy="701040"/>
          </a:xfrm>
          <a:prstGeom prst="rect">
            <a:avLst/>
          </a:prstGeom>
        </p:spPr>
      </p:pic>
      <p:sp>
        <p:nvSpPr>
          <p:cNvPr id="28" name="CustomShape 19">
            <a:extLst>
              <a:ext uri="{FF2B5EF4-FFF2-40B4-BE49-F238E27FC236}">
                <a16:creationId xmlns:a16="http://schemas.microsoft.com/office/drawing/2014/main" id="{B1BBBFE1-DE70-467F-BA23-71DA067768EC}"/>
              </a:ext>
            </a:extLst>
          </p:cNvPr>
          <p:cNvSpPr/>
          <p:nvPr/>
        </p:nvSpPr>
        <p:spPr>
          <a:xfrm flipV="1">
            <a:off x="6414343" y="4644511"/>
            <a:ext cx="5201758" cy="19656"/>
          </a:xfrm>
          <a:prstGeom prst="rect">
            <a:avLst/>
          </a:prstGeom>
          <a:solidFill>
            <a:srgbClr val="004288"/>
          </a:solidFill>
          <a:ln w="572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97C1A33C-6F41-4AD9-A5B2-A087C00E8F21}"/>
              </a:ext>
            </a:extLst>
          </p:cNvPr>
          <p:cNvGrpSpPr/>
          <p:nvPr/>
        </p:nvGrpSpPr>
        <p:grpSpPr>
          <a:xfrm>
            <a:off x="2122009" y="5058427"/>
            <a:ext cx="1692000" cy="791444"/>
            <a:chOff x="3354955" y="2738719"/>
            <a:chExt cx="1692000" cy="791444"/>
          </a:xfrm>
        </p:grpSpPr>
        <p:sp>
          <p:nvSpPr>
            <p:cNvPr id="34" name="CustomShape 7">
              <a:extLst>
                <a:ext uri="{FF2B5EF4-FFF2-40B4-BE49-F238E27FC236}">
                  <a16:creationId xmlns:a16="http://schemas.microsoft.com/office/drawing/2014/main" id="{3E8AE26F-E239-4EC1-B43E-4317DFAF6730}"/>
                </a:ext>
              </a:extLst>
            </p:cNvPr>
            <p:cNvSpPr/>
            <p:nvPr/>
          </p:nvSpPr>
          <p:spPr>
            <a:xfrm>
              <a:off x="3354955" y="3123813"/>
              <a:ext cx="1692000" cy="40635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0" tIns="45000" rIns="0" bIns="45000">
              <a:spAutoFit/>
            </a:bodyPr>
            <a:lstStyle/>
            <a:p>
              <a:pPr algn="ctr">
                <a:lnSpc>
                  <a:spcPts val="1205"/>
                </a:lnSpc>
              </a:pPr>
              <a:r>
                <a:rPr lang="en-US" sz="1100" b="1" strike="noStrike" spc="-1">
                  <a:solidFill>
                    <a:srgbClr val="0344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Flame</a:t>
              </a:r>
              <a:endParaRPr lang="en-GB" sz="1100" b="1" strike="noStrike" spc="-1">
                <a:solidFill>
                  <a:srgbClr val="034488"/>
                </a:solidFill>
                <a:latin typeface="Arial" panose="020B0604020202020204" pitchFamily="34" charset="0"/>
                <a:ea typeface="Tajawal-Bold"/>
                <a:cs typeface="Arial" panose="020B0604020202020204" pitchFamily="34" charset="0"/>
              </a:endParaRPr>
            </a:p>
            <a:p>
              <a:pPr algn="ctr">
                <a:lnSpc>
                  <a:spcPts val="1205"/>
                </a:lnSpc>
              </a:pPr>
              <a:r>
                <a:rPr lang="en-US" sz="1100" b="1" strike="noStrike" spc="-1">
                  <a:solidFill>
                    <a:srgbClr val="0344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Retardants</a:t>
              </a:r>
              <a:endParaRPr lang="en-GB" sz="1100" b="1" strike="noStrike" spc="-1">
                <a:solidFill>
                  <a:srgbClr val="034488"/>
                </a:solidFill>
                <a:latin typeface="Arial" panose="020B0604020202020204" pitchFamily="34" charset="0"/>
                <a:ea typeface="Tajawal-Bold"/>
                <a:cs typeface="Arial" panose="020B0604020202020204" pitchFamily="34" charset="0"/>
              </a:endParaRPr>
            </a:p>
          </p:txBody>
        </p:sp>
        <p:pic>
          <p:nvPicPr>
            <p:cNvPr id="36" name="Elemento grafico 35">
              <a:extLst>
                <a:ext uri="{FF2B5EF4-FFF2-40B4-BE49-F238E27FC236}">
                  <a16:creationId xmlns:a16="http://schemas.microsoft.com/office/drawing/2014/main" id="{A25C0A08-F656-472E-9C0B-A7899B9C5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075200" y="2738719"/>
              <a:ext cx="251511" cy="352425"/>
            </a:xfrm>
            <a:prstGeom prst="rect">
              <a:avLst/>
            </a:prstGeom>
          </p:spPr>
        </p:pic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80832617-3B78-41B5-8880-9BB30FC729D9}"/>
              </a:ext>
            </a:extLst>
          </p:cNvPr>
          <p:cNvGrpSpPr/>
          <p:nvPr/>
        </p:nvGrpSpPr>
        <p:grpSpPr>
          <a:xfrm>
            <a:off x="1056193" y="5034760"/>
            <a:ext cx="1691640" cy="819169"/>
            <a:chOff x="5738096" y="2736914"/>
            <a:chExt cx="1691640" cy="819169"/>
          </a:xfrm>
        </p:grpSpPr>
        <p:sp>
          <p:nvSpPr>
            <p:cNvPr id="38" name="CustomShape 9">
              <a:extLst>
                <a:ext uri="{FF2B5EF4-FFF2-40B4-BE49-F238E27FC236}">
                  <a16:creationId xmlns:a16="http://schemas.microsoft.com/office/drawing/2014/main" id="{BDED3C83-A2A2-415F-8C69-B875635CE486}"/>
                </a:ext>
              </a:extLst>
            </p:cNvPr>
            <p:cNvSpPr/>
            <p:nvPr/>
          </p:nvSpPr>
          <p:spPr>
            <a:xfrm>
              <a:off x="5738096" y="3149733"/>
              <a:ext cx="1691640" cy="40635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0" tIns="45000" rIns="0" bIns="45000">
              <a:spAutoFit/>
            </a:bodyPr>
            <a:lstStyle/>
            <a:p>
              <a:pPr algn="ctr">
                <a:lnSpc>
                  <a:spcPts val="1205"/>
                </a:lnSpc>
              </a:pPr>
              <a:r>
                <a:rPr lang="en-US" sz="1100" b="1" strike="noStrike" spc="-1">
                  <a:solidFill>
                    <a:srgbClr val="0344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Advanced</a:t>
              </a:r>
              <a:endParaRPr lang="en-GB" sz="1100" b="1" strike="noStrike" spc="-1">
                <a:solidFill>
                  <a:srgbClr val="034488"/>
                </a:solidFill>
                <a:latin typeface="Arial" panose="020B0604020202020204" pitchFamily="34" charset="0"/>
                <a:ea typeface="Tajawal-Bold"/>
                <a:cs typeface="Arial" panose="020B0604020202020204" pitchFamily="34" charset="0"/>
              </a:endParaRPr>
            </a:p>
            <a:p>
              <a:pPr algn="ctr">
                <a:lnSpc>
                  <a:spcPts val="1205"/>
                </a:lnSpc>
              </a:pPr>
              <a:r>
                <a:rPr lang="en-US" sz="1100" b="1" strike="noStrike" spc="-1">
                  <a:solidFill>
                    <a:srgbClr val="0344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Water Solutions</a:t>
              </a:r>
              <a:endParaRPr lang="en-GB" sz="1100" b="1" strike="noStrike" spc="-1">
                <a:solidFill>
                  <a:srgbClr val="034488"/>
                </a:solidFill>
                <a:latin typeface="Arial" panose="020B0604020202020204" pitchFamily="34" charset="0"/>
                <a:ea typeface="Tajawal-Bold"/>
                <a:cs typeface="Arial" panose="020B0604020202020204" pitchFamily="34" charset="0"/>
              </a:endParaRPr>
            </a:p>
          </p:txBody>
        </p:sp>
        <p:pic>
          <p:nvPicPr>
            <p:cNvPr id="39" name="Elemento grafico 38">
              <a:extLst>
                <a:ext uri="{FF2B5EF4-FFF2-40B4-BE49-F238E27FC236}">
                  <a16:creationId xmlns:a16="http://schemas.microsoft.com/office/drawing/2014/main" id="{E2982984-E957-4F6C-B191-C4150FF47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478673" y="2736914"/>
              <a:ext cx="247650" cy="352425"/>
            </a:xfrm>
            <a:prstGeom prst="rect">
              <a:avLst/>
            </a:prstGeom>
          </p:spPr>
        </p:pic>
      </p:grpSp>
      <p:sp>
        <p:nvSpPr>
          <p:cNvPr id="40" name="Rectangle 16">
            <a:extLst>
              <a:ext uri="{FF2B5EF4-FFF2-40B4-BE49-F238E27FC236}">
                <a16:creationId xmlns:a16="http://schemas.microsoft.com/office/drawing/2014/main" id="{479D1662-1715-4840-AD2E-2EFD5E08B48E}"/>
              </a:ext>
            </a:extLst>
          </p:cNvPr>
          <p:cNvSpPr/>
          <p:nvPr/>
        </p:nvSpPr>
        <p:spPr>
          <a:xfrm>
            <a:off x="1515740" y="5928093"/>
            <a:ext cx="766643" cy="36000"/>
          </a:xfrm>
          <a:prstGeom prst="rect">
            <a:avLst/>
          </a:prstGeom>
          <a:solidFill>
            <a:srgbClr val="149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4" b="1">
              <a:solidFill>
                <a:srgbClr val="00B0F0"/>
              </a:solidFill>
            </a:endParaRPr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id="{5460BE00-B66A-4821-8BE4-A1D5C2E91209}"/>
              </a:ext>
            </a:extLst>
          </p:cNvPr>
          <p:cNvSpPr/>
          <p:nvPr/>
        </p:nvSpPr>
        <p:spPr>
          <a:xfrm>
            <a:off x="2607966" y="5936655"/>
            <a:ext cx="766643" cy="3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4" b="1">
              <a:solidFill>
                <a:srgbClr val="034488"/>
              </a:solidFill>
            </a:endParaRPr>
          </a:p>
        </p:txBody>
      </p: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5CAB58F3-FEE8-4192-A47F-9F36E0199EA8}"/>
              </a:ext>
            </a:extLst>
          </p:cNvPr>
          <p:cNvGrpSpPr/>
          <p:nvPr/>
        </p:nvGrpSpPr>
        <p:grpSpPr>
          <a:xfrm>
            <a:off x="3226619" y="5026230"/>
            <a:ext cx="1691280" cy="946425"/>
            <a:chOff x="3731702" y="5537339"/>
            <a:chExt cx="1691280" cy="946425"/>
          </a:xfrm>
        </p:grpSpPr>
        <p:grpSp>
          <p:nvGrpSpPr>
            <p:cNvPr id="43" name="Gruppo 42">
              <a:extLst>
                <a:ext uri="{FF2B5EF4-FFF2-40B4-BE49-F238E27FC236}">
                  <a16:creationId xmlns:a16="http://schemas.microsoft.com/office/drawing/2014/main" id="{D411263F-1C78-4DF4-AE6F-378F80860EC3}"/>
                </a:ext>
              </a:extLst>
            </p:cNvPr>
            <p:cNvGrpSpPr/>
            <p:nvPr/>
          </p:nvGrpSpPr>
          <p:grpSpPr>
            <a:xfrm>
              <a:off x="3731702" y="5537339"/>
              <a:ext cx="1691280" cy="911544"/>
              <a:chOff x="746440" y="4994835"/>
              <a:chExt cx="1691280" cy="911544"/>
            </a:xfrm>
          </p:grpSpPr>
          <p:sp>
            <p:nvSpPr>
              <p:cNvPr id="46" name="CustomShape 11">
                <a:extLst>
                  <a:ext uri="{FF2B5EF4-FFF2-40B4-BE49-F238E27FC236}">
                    <a16:creationId xmlns:a16="http://schemas.microsoft.com/office/drawing/2014/main" id="{F201FC77-E0F5-47A3-9AE2-B9584C92AFCF}"/>
                  </a:ext>
                </a:extLst>
              </p:cNvPr>
              <p:cNvSpPr/>
              <p:nvPr/>
            </p:nvSpPr>
            <p:spPr>
              <a:xfrm>
                <a:off x="746440" y="5346141"/>
                <a:ext cx="1691280" cy="560238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0" tIns="45000" rIns="0" bIns="45000">
                <a:spAutoFit/>
              </a:bodyPr>
              <a:lstStyle/>
              <a:p>
                <a:pPr algn="ctr">
                  <a:lnSpc>
                    <a:spcPts val="1205"/>
                  </a:lnSpc>
                </a:pPr>
                <a:r>
                  <a:rPr lang="en-US" sz="1100" b="1" strike="noStrike" spc="-1">
                    <a:solidFill>
                      <a:srgbClr val="0344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Lubricant</a:t>
                </a:r>
                <a:endParaRPr lang="en-GB" sz="1100" b="1" strike="noStrike" spc="-1">
                  <a:solidFill>
                    <a:srgbClr val="034488"/>
                  </a:solidFill>
                  <a:latin typeface="Arial" panose="020B0604020202020204" pitchFamily="34" charset="0"/>
                  <a:ea typeface="Tajawal-Bold"/>
                  <a:cs typeface="Arial" panose="020B0604020202020204" pitchFamily="34" charset="0"/>
                </a:endParaRPr>
              </a:p>
              <a:p>
                <a:pPr algn="ctr">
                  <a:lnSpc>
                    <a:spcPts val="1205"/>
                  </a:lnSpc>
                </a:pPr>
                <a:r>
                  <a:rPr lang="en-US" sz="1100" b="1" strike="noStrike" spc="-1">
                    <a:solidFill>
                      <a:srgbClr val="0344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Performance</a:t>
                </a:r>
                <a:endParaRPr lang="en-GB" sz="1100" b="1" strike="noStrike" spc="-1">
                  <a:solidFill>
                    <a:srgbClr val="034488"/>
                  </a:solidFill>
                  <a:latin typeface="Arial" panose="020B0604020202020204" pitchFamily="34" charset="0"/>
                  <a:ea typeface="Tajawal-Bold"/>
                  <a:cs typeface="Arial" panose="020B0604020202020204" pitchFamily="34" charset="0"/>
                </a:endParaRPr>
              </a:p>
              <a:p>
                <a:pPr algn="ctr">
                  <a:lnSpc>
                    <a:spcPts val="1205"/>
                  </a:lnSpc>
                </a:pPr>
                <a:r>
                  <a:rPr lang="en-US" sz="1100" b="1" strike="noStrike" spc="-1">
                    <a:solidFill>
                      <a:srgbClr val="0344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Additives</a:t>
                </a:r>
                <a:endParaRPr lang="en-GB" sz="1100" b="1" strike="noStrike" spc="-1">
                  <a:solidFill>
                    <a:srgbClr val="034488"/>
                  </a:solidFill>
                  <a:latin typeface="Arial" panose="020B0604020202020204" pitchFamily="34" charset="0"/>
                  <a:ea typeface="Tajawal-Bold"/>
                  <a:cs typeface="Arial" panose="020B0604020202020204" pitchFamily="34" charset="0"/>
                </a:endParaRPr>
              </a:p>
            </p:txBody>
          </p:sp>
          <p:pic>
            <p:nvPicPr>
              <p:cNvPr id="47" name="Elemento grafico 46">
                <a:extLst>
                  <a:ext uri="{FF2B5EF4-FFF2-40B4-BE49-F238E27FC236}">
                    <a16:creationId xmlns:a16="http://schemas.microsoft.com/office/drawing/2014/main" id="{F6E937C2-57AD-4E41-A041-C63F3EDAC4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430107" y="4994835"/>
                <a:ext cx="342900" cy="352425"/>
              </a:xfrm>
              <a:prstGeom prst="rect">
                <a:avLst/>
              </a:prstGeom>
            </p:spPr>
          </p:pic>
        </p:grpSp>
        <p:sp>
          <p:nvSpPr>
            <p:cNvPr id="44" name="Rectangle 16">
              <a:extLst>
                <a:ext uri="{FF2B5EF4-FFF2-40B4-BE49-F238E27FC236}">
                  <a16:creationId xmlns:a16="http://schemas.microsoft.com/office/drawing/2014/main" id="{9BFA66F3-9A7D-411D-8C89-CA88930350B1}"/>
                </a:ext>
              </a:extLst>
            </p:cNvPr>
            <p:cNvSpPr/>
            <p:nvPr/>
          </p:nvSpPr>
          <p:spPr>
            <a:xfrm>
              <a:off x="4203498" y="6447764"/>
              <a:ext cx="766643" cy="360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94" b="1">
                <a:solidFill>
                  <a:srgbClr val="034488"/>
                </a:solidFill>
              </a:endParaRPr>
            </a:p>
          </p:txBody>
        </p:sp>
      </p:grp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E53091B1-4817-41EA-9F3B-94D33CC56E3E}"/>
              </a:ext>
            </a:extLst>
          </p:cNvPr>
          <p:cNvGrpSpPr/>
          <p:nvPr/>
        </p:nvGrpSpPr>
        <p:grpSpPr>
          <a:xfrm>
            <a:off x="4671298" y="5019701"/>
            <a:ext cx="1270042" cy="952954"/>
            <a:chOff x="5143572" y="5566282"/>
            <a:chExt cx="1270042" cy="952954"/>
          </a:xfrm>
        </p:grpSpPr>
        <p:sp>
          <p:nvSpPr>
            <p:cNvPr id="54" name="CustomShape 12">
              <a:extLst>
                <a:ext uri="{FF2B5EF4-FFF2-40B4-BE49-F238E27FC236}">
                  <a16:creationId xmlns:a16="http://schemas.microsoft.com/office/drawing/2014/main" id="{73404DE4-8FE6-4560-8D7A-9DABEF70D281}"/>
                </a:ext>
              </a:extLst>
            </p:cNvPr>
            <p:cNvSpPr/>
            <p:nvPr/>
          </p:nvSpPr>
          <p:spPr>
            <a:xfrm>
              <a:off x="5143572" y="5915034"/>
              <a:ext cx="1270042" cy="55254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0" tIns="45000" rIns="0" bIns="45000">
              <a:spAutoFit/>
            </a:bodyPr>
            <a:lstStyle/>
            <a:p>
              <a:pPr algn="ctr">
                <a:lnSpc>
                  <a:spcPts val="1205"/>
                </a:lnSpc>
              </a:pPr>
              <a:r>
                <a:rPr lang="it-IT" sz="1100" b="1" strike="noStrike" spc="-1">
                  <a:solidFill>
                    <a:srgbClr val="0344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Performance </a:t>
              </a:r>
            </a:p>
            <a:p>
              <a:pPr algn="ctr">
                <a:lnSpc>
                  <a:spcPts val="1205"/>
                </a:lnSpc>
              </a:pPr>
              <a:r>
                <a:rPr lang="it-IT" sz="1100" b="1" strike="noStrike" spc="-1">
                  <a:solidFill>
                    <a:srgbClr val="0344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Products</a:t>
              </a:r>
            </a:p>
            <a:p>
              <a:pPr algn="ctr">
                <a:lnSpc>
                  <a:spcPts val="1205"/>
                </a:lnSpc>
              </a:pPr>
              <a:r>
                <a:rPr lang="it-IT" sz="1100" b="1" strike="noStrike" spc="-1">
                  <a:solidFill>
                    <a:srgbClr val="0344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Personal Care</a:t>
              </a:r>
              <a:endParaRPr lang="en-GB" sz="1100" b="1" strike="noStrike" spc="-1">
                <a:solidFill>
                  <a:srgbClr val="034488"/>
                </a:solidFill>
                <a:latin typeface="Arial" panose="020B0604020202020204" pitchFamily="34" charset="0"/>
                <a:ea typeface="Tajawal-Bold"/>
                <a:cs typeface="Arial" panose="020B0604020202020204" pitchFamily="34" charset="0"/>
              </a:endParaRPr>
            </a:p>
          </p:txBody>
        </p:sp>
        <p:sp>
          <p:nvSpPr>
            <p:cNvPr id="56" name="Rectangle 16">
              <a:extLst>
                <a:ext uri="{FF2B5EF4-FFF2-40B4-BE49-F238E27FC236}">
                  <a16:creationId xmlns:a16="http://schemas.microsoft.com/office/drawing/2014/main" id="{B109224E-7100-4ACC-9B24-0BC6D0870F95}"/>
                </a:ext>
              </a:extLst>
            </p:cNvPr>
            <p:cNvSpPr/>
            <p:nvPr/>
          </p:nvSpPr>
          <p:spPr>
            <a:xfrm>
              <a:off x="5427387" y="6483236"/>
              <a:ext cx="766643" cy="36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94" b="1">
                <a:solidFill>
                  <a:srgbClr val="00C389"/>
                </a:solidFill>
              </a:endParaRPr>
            </a:p>
          </p:txBody>
        </p:sp>
        <p:pic>
          <p:nvPicPr>
            <p:cNvPr id="57" name="Immagine 56" descr="Immagine che contiene testo, luce&#10;&#10;Descrizione generata automaticamente">
              <a:extLst>
                <a:ext uri="{FF2B5EF4-FFF2-40B4-BE49-F238E27FC236}">
                  <a16:creationId xmlns:a16="http://schemas.microsoft.com/office/drawing/2014/main" id="{71A18E16-86C8-454A-A7EB-FFD285D83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649" y="5566282"/>
              <a:ext cx="356121" cy="356121"/>
            </a:xfrm>
            <a:prstGeom prst="rect">
              <a:avLst/>
            </a:prstGeom>
          </p:spPr>
        </p:pic>
      </p:grpSp>
      <p:grpSp>
        <p:nvGrpSpPr>
          <p:cNvPr id="58" name="Gruppo 57">
            <a:extLst>
              <a:ext uri="{FF2B5EF4-FFF2-40B4-BE49-F238E27FC236}">
                <a16:creationId xmlns:a16="http://schemas.microsoft.com/office/drawing/2014/main" id="{5C41DE0E-A31C-46E4-AAEA-4E89634B49AB}"/>
              </a:ext>
            </a:extLst>
          </p:cNvPr>
          <p:cNvGrpSpPr/>
          <p:nvPr/>
        </p:nvGrpSpPr>
        <p:grpSpPr>
          <a:xfrm>
            <a:off x="66424" y="4840560"/>
            <a:ext cx="1425062" cy="1110678"/>
            <a:chOff x="9294" y="5365719"/>
            <a:chExt cx="1425062" cy="1110678"/>
          </a:xfrm>
        </p:grpSpPr>
        <p:sp>
          <p:nvSpPr>
            <p:cNvPr id="59" name="CustomShape 2">
              <a:extLst>
                <a:ext uri="{FF2B5EF4-FFF2-40B4-BE49-F238E27FC236}">
                  <a16:creationId xmlns:a16="http://schemas.microsoft.com/office/drawing/2014/main" id="{AEA42190-2F2D-4FBD-9265-E3C324E7991D}"/>
                </a:ext>
              </a:extLst>
            </p:cNvPr>
            <p:cNvSpPr/>
            <p:nvPr/>
          </p:nvSpPr>
          <p:spPr>
            <a:xfrm>
              <a:off x="9294" y="5872843"/>
              <a:ext cx="1425062" cy="56023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0" tIns="45000" rIns="0" bIns="45000">
              <a:spAutoFit/>
            </a:bodyPr>
            <a:lstStyle/>
            <a:p>
              <a:pPr algn="ctr">
                <a:lnSpc>
                  <a:spcPts val="1205"/>
                </a:lnSpc>
              </a:pPr>
              <a:r>
                <a:rPr lang="en-US" sz="1100" b="1" spc="-1">
                  <a:solidFill>
                    <a:srgbClr val="0344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Performance Products</a:t>
              </a:r>
            </a:p>
            <a:p>
              <a:pPr algn="ctr">
                <a:lnSpc>
                  <a:spcPts val="1205"/>
                </a:lnSpc>
              </a:pPr>
              <a:r>
                <a:rPr lang="en-US" sz="1100" b="1" spc="-1">
                  <a:solidFill>
                    <a:srgbClr val="0344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Specialties</a:t>
              </a:r>
            </a:p>
          </p:txBody>
        </p:sp>
        <p:pic>
          <p:nvPicPr>
            <p:cNvPr id="60" name="Graphic 85">
              <a:extLst>
                <a:ext uri="{FF2B5EF4-FFF2-40B4-BE49-F238E27FC236}">
                  <a16:creationId xmlns:a16="http://schemas.microsoft.com/office/drawing/2014/main" id="{B764A374-D044-4ABB-AC64-4411A32F3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96613" y="5365719"/>
              <a:ext cx="467536" cy="644877"/>
            </a:xfrm>
            <a:prstGeom prst="rect">
              <a:avLst/>
            </a:prstGeom>
          </p:spPr>
        </p:pic>
        <p:sp>
          <p:nvSpPr>
            <p:cNvPr id="61" name="Rectangle 16">
              <a:extLst>
                <a:ext uri="{FF2B5EF4-FFF2-40B4-BE49-F238E27FC236}">
                  <a16:creationId xmlns:a16="http://schemas.microsoft.com/office/drawing/2014/main" id="{461D39EE-7497-4FF7-9C5F-81227A83A287}"/>
                </a:ext>
              </a:extLst>
            </p:cNvPr>
            <p:cNvSpPr/>
            <p:nvPr/>
          </p:nvSpPr>
          <p:spPr>
            <a:xfrm>
              <a:off x="332474" y="6440397"/>
              <a:ext cx="766643" cy="36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94" b="1">
                <a:solidFill>
                  <a:srgbClr val="00B0F0"/>
                </a:solidFill>
              </a:endParaRPr>
            </a:p>
          </p:txBody>
        </p:sp>
      </p:grp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7BDE392B-5EC4-4E6E-BEE1-91CFF23BDAD4}"/>
              </a:ext>
            </a:extLst>
          </p:cNvPr>
          <p:cNvCxnSpPr>
            <a:cxnSpLocks/>
          </p:cNvCxnSpPr>
          <p:nvPr/>
        </p:nvCxnSpPr>
        <p:spPr>
          <a:xfrm>
            <a:off x="396240" y="4678680"/>
            <a:ext cx="5242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463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337267EB-EB5C-452C-BEB0-E7BF4F38ED7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stomShape 2">
            <a:extLst>
              <a:ext uri="{FF2B5EF4-FFF2-40B4-BE49-F238E27FC236}">
                <a16:creationId xmlns:a16="http://schemas.microsoft.com/office/drawing/2014/main" id="{01153245-5558-477C-BCA6-E286E6D5CEB2}"/>
              </a:ext>
            </a:extLst>
          </p:cNvPr>
          <p:cNvSpPr/>
          <p:nvPr/>
        </p:nvSpPr>
        <p:spPr>
          <a:xfrm>
            <a:off x="346807" y="342271"/>
            <a:ext cx="4058762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4284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Italmatch Global Presence</a:t>
            </a:r>
            <a:endParaRPr lang="en-GB" sz="2400" strike="noStrike" spc="-1">
              <a:solidFill>
                <a:srgbClr val="0042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stomShape 19">
            <a:extLst>
              <a:ext uri="{FF2B5EF4-FFF2-40B4-BE49-F238E27FC236}">
                <a16:creationId xmlns:a16="http://schemas.microsoft.com/office/drawing/2014/main" id="{F9308C90-71A7-4A03-B5F3-07FE8B823BC3}"/>
              </a:ext>
            </a:extLst>
          </p:cNvPr>
          <p:cNvSpPr/>
          <p:nvPr/>
        </p:nvSpPr>
        <p:spPr>
          <a:xfrm>
            <a:off x="208642" y="1235795"/>
            <a:ext cx="2946401" cy="45719"/>
          </a:xfrm>
          <a:prstGeom prst="rect">
            <a:avLst/>
          </a:prstGeom>
          <a:solidFill>
            <a:srgbClr val="149AD7"/>
          </a:solidFill>
          <a:ln w="572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973F75-EA5A-4DA9-BA14-B6FFBD537DD2}"/>
              </a:ext>
            </a:extLst>
          </p:cNvPr>
          <p:cNvGrpSpPr/>
          <p:nvPr/>
        </p:nvGrpSpPr>
        <p:grpSpPr>
          <a:xfrm>
            <a:off x="4039139" y="1176300"/>
            <a:ext cx="8033670" cy="4573750"/>
            <a:chOff x="2082801" y="1629193"/>
            <a:chExt cx="7594600" cy="4107180"/>
          </a:xfrm>
          <a:effectLst>
            <a:outerShdw blurRad="50800" dist="50800" dir="5400000" sx="1000" sy="1000" algn="ctr" rotWithShape="0">
              <a:srgbClr val="000000"/>
            </a:outerShdw>
          </a:effectLst>
        </p:grpSpPr>
        <p:pic>
          <p:nvPicPr>
            <p:cNvPr id="39" name="Immagine 67">
              <a:extLst>
                <a:ext uri="{FF2B5EF4-FFF2-40B4-BE49-F238E27FC236}">
                  <a16:creationId xmlns:a16="http://schemas.microsoft.com/office/drawing/2014/main" id="{AFB5B20B-FCE5-4880-AA41-78169F1AEF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 amt="78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6400"/>
                      </a14:imgEffect>
                      <a14:imgEffect>
                        <a14:saturation sat="41000"/>
                      </a14:imgEffect>
                      <a14:imgEffect>
                        <a14:brightnessContrast contrast="-30000"/>
                      </a14:imgEffect>
                    </a14:imgLayer>
                  </a14:imgProps>
                </a:ext>
              </a:extLst>
            </a:blip>
            <a:srcRect r="3238"/>
            <a:stretch/>
          </p:blipFill>
          <p:spPr>
            <a:xfrm>
              <a:off x="2082801" y="1629193"/>
              <a:ext cx="7594600" cy="4107180"/>
            </a:xfrm>
            <a:prstGeom prst="rect">
              <a:avLst/>
            </a:prstGeom>
          </p:spPr>
        </p:pic>
        <p:sp>
          <p:nvSpPr>
            <p:cNvPr id="40" name="Oval 2">
              <a:extLst>
                <a:ext uri="{FF2B5EF4-FFF2-40B4-BE49-F238E27FC236}">
                  <a16:creationId xmlns:a16="http://schemas.microsoft.com/office/drawing/2014/main" id="{C2093E7A-408B-4872-9DE2-023C9DF75A7F}"/>
                </a:ext>
              </a:extLst>
            </p:cNvPr>
            <p:cNvSpPr/>
            <p:nvPr/>
          </p:nvSpPr>
          <p:spPr>
            <a:xfrm>
              <a:off x="4136517" y="3060989"/>
              <a:ext cx="170162" cy="161638"/>
            </a:xfrm>
            <a:prstGeom prst="ellipse">
              <a:avLst/>
            </a:prstGeom>
            <a:solidFill>
              <a:srgbClr val="C9AE3A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41" name="Oval 2">
              <a:extLst>
                <a:ext uri="{FF2B5EF4-FFF2-40B4-BE49-F238E27FC236}">
                  <a16:creationId xmlns:a16="http://schemas.microsoft.com/office/drawing/2014/main" id="{491BA113-775C-4299-A08E-B8A5A8694D4A}"/>
                </a:ext>
              </a:extLst>
            </p:cNvPr>
            <p:cNvSpPr/>
            <p:nvPr/>
          </p:nvSpPr>
          <p:spPr>
            <a:xfrm>
              <a:off x="5797535" y="2972455"/>
              <a:ext cx="170162" cy="161638"/>
            </a:xfrm>
            <a:prstGeom prst="ellipse">
              <a:avLst/>
            </a:prstGeom>
            <a:solidFill>
              <a:srgbClr val="C9AE3A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42" name="Oval 2">
              <a:extLst>
                <a:ext uri="{FF2B5EF4-FFF2-40B4-BE49-F238E27FC236}">
                  <a16:creationId xmlns:a16="http://schemas.microsoft.com/office/drawing/2014/main" id="{8762F2DE-4C77-4EF8-A325-50646C4CB703}"/>
                </a:ext>
              </a:extLst>
            </p:cNvPr>
            <p:cNvSpPr/>
            <p:nvPr/>
          </p:nvSpPr>
          <p:spPr>
            <a:xfrm>
              <a:off x="8022205" y="3289646"/>
              <a:ext cx="170162" cy="161638"/>
            </a:xfrm>
            <a:prstGeom prst="ellipse">
              <a:avLst/>
            </a:prstGeom>
            <a:solidFill>
              <a:srgbClr val="C9AE3A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43" name="Oval 2">
              <a:extLst>
                <a:ext uri="{FF2B5EF4-FFF2-40B4-BE49-F238E27FC236}">
                  <a16:creationId xmlns:a16="http://schemas.microsoft.com/office/drawing/2014/main" id="{76ABBF87-B19B-49A4-A341-BEDA145E18FA}"/>
                </a:ext>
              </a:extLst>
            </p:cNvPr>
            <p:cNvSpPr/>
            <p:nvPr/>
          </p:nvSpPr>
          <p:spPr>
            <a:xfrm>
              <a:off x="6661548" y="3584020"/>
              <a:ext cx="170162" cy="161638"/>
            </a:xfrm>
            <a:prstGeom prst="ellipse">
              <a:avLst/>
            </a:prstGeom>
            <a:solidFill>
              <a:srgbClr val="C9AE3A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44" name="Oval 2">
              <a:extLst>
                <a:ext uri="{FF2B5EF4-FFF2-40B4-BE49-F238E27FC236}">
                  <a16:creationId xmlns:a16="http://schemas.microsoft.com/office/drawing/2014/main" id="{17314FF8-721D-4CDB-ACCB-58EF1B3D52D6}"/>
                </a:ext>
              </a:extLst>
            </p:cNvPr>
            <p:cNvSpPr/>
            <p:nvPr/>
          </p:nvSpPr>
          <p:spPr>
            <a:xfrm>
              <a:off x="5538930" y="2747710"/>
              <a:ext cx="170162" cy="161638"/>
            </a:xfrm>
            <a:prstGeom prst="ellipse">
              <a:avLst/>
            </a:prstGeom>
            <a:solidFill>
              <a:srgbClr val="C9AE3A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45" name="Oval 2">
              <a:extLst>
                <a:ext uri="{FF2B5EF4-FFF2-40B4-BE49-F238E27FC236}">
                  <a16:creationId xmlns:a16="http://schemas.microsoft.com/office/drawing/2014/main" id="{78542554-C133-4E6D-BD08-531D0942F505}"/>
                </a:ext>
              </a:extLst>
            </p:cNvPr>
            <p:cNvSpPr/>
            <p:nvPr/>
          </p:nvSpPr>
          <p:spPr>
            <a:xfrm>
              <a:off x="4706170" y="4481876"/>
              <a:ext cx="170162" cy="161638"/>
            </a:xfrm>
            <a:prstGeom prst="ellipse">
              <a:avLst/>
            </a:prstGeom>
            <a:solidFill>
              <a:srgbClr val="C9AE3A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CDCE131-3019-4B31-B9EE-29E58F0A17C5}"/>
              </a:ext>
            </a:extLst>
          </p:cNvPr>
          <p:cNvGrpSpPr/>
          <p:nvPr/>
        </p:nvGrpSpPr>
        <p:grpSpPr>
          <a:xfrm>
            <a:off x="5742041" y="5778623"/>
            <a:ext cx="4086076" cy="646331"/>
            <a:chOff x="6544548" y="5629545"/>
            <a:chExt cx="3726235" cy="646331"/>
          </a:xfrm>
        </p:grpSpPr>
        <p:sp>
          <p:nvSpPr>
            <p:cNvPr id="46" name="Oval 2">
              <a:extLst>
                <a:ext uri="{FF2B5EF4-FFF2-40B4-BE49-F238E27FC236}">
                  <a16:creationId xmlns:a16="http://schemas.microsoft.com/office/drawing/2014/main" id="{870A8464-4FD3-45AB-AF8A-C1786680B5EE}"/>
                </a:ext>
              </a:extLst>
            </p:cNvPr>
            <p:cNvSpPr/>
            <p:nvPr/>
          </p:nvSpPr>
          <p:spPr>
            <a:xfrm>
              <a:off x="6544548" y="5745222"/>
              <a:ext cx="78246" cy="78246"/>
            </a:xfrm>
            <a:prstGeom prst="ellipse">
              <a:avLst/>
            </a:prstGeom>
            <a:solidFill>
              <a:srgbClr val="C9AE3A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63">
              <a:extLst>
                <a:ext uri="{FF2B5EF4-FFF2-40B4-BE49-F238E27FC236}">
                  <a16:creationId xmlns:a16="http://schemas.microsoft.com/office/drawing/2014/main" id="{B2DFA132-64D2-44F1-BB25-F957FD065346}"/>
                </a:ext>
              </a:extLst>
            </p:cNvPr>
            <p:cNvSpPr txBox="1"/>
            <p:nvPr/>
          </p:nvSpPr>
          <p:spPr>
            <a:xfrm>
              <a:off x="6616586" y="5629545"/>
              <a:ext cx="36541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b="1" cap="all">
                  <a:solidFill>
                    <a:srgbClr val="0042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Flexible plants multi-chemistry IN DIFFERENT WORLD REGION</a:t>
              </a:r>
              <a:br>
                <a:rPr lang="en-GB" sz="1200" b="1" cap="all">
                  <a:solidFill>
                    <a:srgbClr val="0042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b="1" cap="all">
                  <a:solidFill>
                    <a:srgbClr val="0042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OFFICES &amp; LOGISTIC POINTS</a:t>
              </a:r>
            </a:p>
          </p:txBody>
        </p:sp>
        <p:sp>
          <p:nvSpPr>
            <p:cNvPr id="48" name="Oval 2">
              <a:extLst>
                <a:ext uri="{FF2B5EF4-FFF2-40B4-BE49-F238E27FC236}">
                  <a16:creationId xmlns:a16="http://schemas.microsoft.com/office/drawing/2014/main" id="{07B849E0-AF0A-42A4-9BAF-DA9F0D56BFDD}"/>
                </a:ext>
              </a:extLst>
            </p:cNvPr>
            <p:cNvSpPr/>
            <p:nvPr/>
          </p:nvSpPr>
          <p:spPr>
            <a:xfrm>
              <a:off x="6544548" y="6084120"/>
              <a:ext cx="78246" cy="78246"/>
            </a:xfrm>
            <a:prstGeom prst="ellipse">
              <a:avLst/>
            </a:prstGeom>
            <a:solidFill>
              <a:srgbClr val="004284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FFE96A-26AC-43C7-8EF7-A9E03CFAFB4D}"/>
              </a:ext>
            </a:extLst>
          </p:cNvPr>
          <p:cNvGrpSpPr/>
          <p:nvPr/>
        </p:nvGrpSpPr>
        <p:grpSpPr>
          <a:xfrm>
            <a:off x="426795" y="1896166"/>
            <a:ext cx="4303978" cy="3197083"/>
            <a:chOff x="633000" y="2380767"/>
            <a:chExt cx="4303978" cy="3197083"/>
          </a:xfrm>
        </p:grpSpPr>
        <p:sp>
          <p:nvSpPr>
            <p:cNvPr id="36" name="CasellaDiTesto 133">
              <a:extLst>
                <a:ext uri="{FF2B5EF4-FFF2-40B4-BE49-F238E27FC236}">
                  <a16:creationId xmlns:a16="http://schemas.microsoft.com/office/drawing/2014/main" id="{593A1159-4F53-4F25-AAC7-261216697415}"/>
                </a:ext>
              </a:extLst>
            </p:cNvPr>
            <p:cNvSpPr txBox="1"/>
            <p:nvPr/>
          </p:nvSpPr>
          <p:spPr>
            <a:xfrm>
              <a:off x="3389361" y="3107306"/>
              <a:ext cx="1289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>
                  <a:solidFill>
                    <a:srgbClr val="0042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APAC</a:t>
              </a:r>
              <a:endParaRPr lang="en-GB" sz="2000" b="1">
                <a:solidFill>
                  <a:srgbClr val="00428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CasellaDiTesto 130">
              <a:extLst>
                <a:ext uri="{FF2B5EF4-FFF2-40B4-BE49-F238E27FC236}">
                  <a16:creationId xmlns:a16="http://schemas.microsoft.com/office/drawing/2014/main" id="{2C94F683-DD37-48B9-9634-2C2E2BA8F40B}"/>
                </a:ext>
              </a:extLst>
            </p:cNvPr>
            <p:cNvSpPr txBox="1"/>
            <p:nvPr/>
          </p:nvSpPr>
          <p:spPr>
            <a:xfrm>
              <a:off x="633000" y="3107306"/>
              <a:ext cx="18886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>
                  <a:solidFill>
                    <a:srgbClr val="0042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Americas</a:t>
              </a:r>
              <a:endParaRPr lang="en-GB" sz="2000" b="1">
                <a:solidFill>
                  <a:srgbClr val="00428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CasellaDiTesto 131">
              <a:extLst>
                <a:ext uri="{FF2B5EF4-FFF2-40B4-BE49-F238E27FC236}">
                  <a16:creationId xmlns:a16="http://schemas.microsoft.com/office/drawing/2014/main" id="{B1F334CB-BDEC-4C65-8BD1-1FB430D32AAD}"/>
                </a:ext>
              </a:extLst>
            </p:cNvPr>
            <p:cNvSpPr txBox="1"/>
            <p:nvPr/>
          </p:nvSpPr>
          <p:spPr>
            <a:xfrm>
              <a:off x="2106791" y="3114646"/>
              <a:ext cx="13093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>
                  <a:solidFill>
                    <a:srgbClr val="0042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EMEA</a:t>
              </a:r>
              <a:endParaRPr lang="en-GB" sz="2000" b="1">
                <a:solidFill>
                  <a:srgbClr val="00428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6B1A028-7227-4677-AED2-2F50A0077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1047" t="26690" r="25076" b="23592"/>
            <a:stretch/>
          </p:blipFill>
          <p:spPr>
            <a:xfrm>
              <a:off x="714890" y="2469062"/>
              <a:ext cx="636366" cy="63055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F8B9F4F-BC61-4C7B-9E1B-26002230D5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7409" t="25450" r="33831" b="30484"/>
            <a:stretch/>
          </p:blipFill>
          <p:spPr>
            <a:xfrm>
              <a:off x="2207239" y="2554511"/>
              <a:ext cx="477911" cy="50364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F866AB1-6B81-437F-B2CE-C8E6B8AF09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2414" t="17680" r="24693" b="32034"/>
            <a:stretch/>
          </p:blipFill>
          <p:spPr>
            <a:xfrm>
              <a:off x="3409703" y="2380767"/>
              <a:ext cx="636366" cy="640737"/>
            </a:xfrm>
            <a:prstGeom prst="rect">
              <a:avLst/>
            </a:prstGeom>
          </p:spPr>
        </p:pic>
        <p:sp>
          <p:nvSpPr>
            <p:cNvPr id="50" name="CasellaDiTesto 130">
              <a:extLst>
                <a:ext uri="{FF2B5EF4-FFF2-40B4-BE49-F238E27FC236}">
                  <a16:creationId xmlns:a16="http://schemas.microsoft.com/office/drawing/2014/main" id="{3A6860A9-8F8D-43F1-B961-12316467E815}"/>
                </a:ext>
              </a:extLst>
            </p:cNvPr>
            <p:cNvSpPr txBox="1"/>
            <p:nvPr/>
          </p:nvSpPr>
          <p:spPr>
            <a:xfrm>
              <a:off x="668381" y="3731191"/>
              <a:ext cx="118935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>
                  <a:solidFill>
                    <a:srgbClr val="0042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Brazil</a:t>
              </a:r>
            </a:p>
            <a:p>
              <a:r>
                <a:rPr lang="it-IT" sz="1600">
                  <a:solidFill>
                    <a:srgbClr val="0042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Canada</a:t>
              </a:r>
            </a:p>
            <a:p>
              <a:r>
                <a:rPr lang="it-IT" sz="1600">
                  <a:solidFill>
                    <a:srgbClr val="0042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USA</a:t>
              </a:r>
              <a:endParaRPr lang="en-GB" sz="1600">
                <a:solidFill>
                  <a:srgbClr val="00428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CasellaDiTesto 130">
              <a:extLst>
                <a:ext uri="{FF2B5EF4-FFF2-40B4-BE49-F238E27FC236}">
                  <a16:creationId xmlns:a16="http://schemas.microsoft.com/office/drawing/2014/main" id="{7989AE3E-2A07-427A-9C5E-657D8A4C1899}"/>
                </a:ext>
              </a:extLst>
            </p:cNvPr>
            <p:cNvSpPr txBox="1"/>
            <p:nvPr/>
          </p:nvSpPr>
          <p:spPr>
            <a:xfrm>
              <a:off x="2128849" y="3731191"/>
              <a:ext cx="1302584" cy="184665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it-IT" sz="1600">
                  <a:solidFill>
                    <a:srgbClr val="0042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Belgium</a:t>
              </a:r>
            </a:p>
            <a:p>
              <a:r>
                <a:rPr lang="en-GB" sz="1600">
                  <a:solidFill>
                    <a:srgbClr val="0042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France</a:t>
              </a:r>
            </a:p>
            <a:p>
              <a:r>
                <a:rPr lang="en-GB" sz="1600">
                  <a:solidFill>
                    <a:srgbClr val="0042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Germany</a:t>
              </a:r>
            </a:p>
            <a:p>
              <a:r>
                <a:rPr lang="en-GB" sz="1600">
                  <a:solidFill>
                    <a:srgbClr val="0042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Italy</a:t>
              </a:r>
            </a:p>
            <a:p>
              <a:r>
                <a:rPr lang="en-GB" sz="1600">
                  <a:solidFill>
                    <a:srgbClr val="0042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Poland</a:t>
              </a:r>
            </a:p>
            <a:p>
              <a:r>
                <a:rPr lang="en-GB" sz="1600">
                  <a:solidFill>
                    <a:srgbClr val="0042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Spain</a:t>
              </a:r>
            </a:p>
            <a:p>
              <a:r>
                <a:rPr lang="en-GB" sz="1600">
                  <a:solidFill>
                    <a:srgbClr val="0042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UK</a:t>
              </a:r>
            </a:p>
          </p:txBody>
        </p:sp>
        <p:sp>
          <p:nvSpPr>
            <p:cNvPr id="52" name="CasellaDiTesto 130">
              <a:extLst>
                <a:ext uri="{FF2B5EF4-FFF2-40B4-BE49-F238E27FC236}">
                  <a16:creationId xmlns:a16="http://schemas.microsoft.com/office/drawing/2014/main" id="{6E238C99-0C44-4410-A42F-F490BE0DB122}"/>
                </a:ext>
              </a:extLst>
            </p:cNvPr>
            <p:cNvSpPr txBox="1"/>
            <p:nvPr/>
          </p:nvSpPr>
          <p:spPr>
            <a:xfrm>
              <a:off x="3409702" y="3731191"/>
              <a:ext cx="152727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>
                  <a:solidFill>
                    <a:srgbClr val="0042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China</a:t>
              </a:r>
            </a:p>
            <a:p>
              <a:r>
                <a:rPr lang="it-IT" sz="1600">
                  <a:solidFill>
                    <a:srgbClr val="0042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India</a:t>
              </a:r>
            </a:p>
            <a:p>
              <a:r>
                <a:rPr lang="it-IT" sz="1600">
                  <a:solidFill>
                    <a:srgbClr val="0042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Japan</a:t>
              </a:r>
            </a:p>
            <a:p>
              <a:r>
                <a:rPr lang="it-IT" sz="1600">
                  <a:solidFill>
                    <a:srgbClr val="0042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Saudi Arabia</a:t>
              </a:r>
            </a:p>
            <a:p>
              <a:r>
                <a:rPr lang="it-IT" sz="1600">
                  <a:solidFill>
                    <a:srgbClr val="0042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Singapore</a:t>
              </a:r>
            </a:p>
            <a:p>
              <a:r>
                <a:rPr lang="it-IT" sz="1600">
                  <a:solidFill>
                    <a:srgbClr val="0042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UAE</a:t>
              </a:r>
              <a:endParaRPr lang="en-GB" sz="1600">
                <a:solidFill>
                  <a:srgbClr val="00428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FA693A94-FFA2-4D2B-923B-AD9C0A1DE3A5}"/>
              </a:ext>
            </a:extLst>
          </p:cNvPr>
          <p:cNvCxnSpPr>
            <a:cxnSpLocks/>
          </p:cNvCxnSpPr>
          <p:nvPr/>
        </p:nvCxnSpPr>
        <p:spPr>
          <a:xfrm>
            <a:off x="426795" y="3095670"/>
            <a:ext cx="3612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95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337267EB-EB5C-452C-BEB0-E7BF4F38ED7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stomShape 2">
            <a:extLst>
              <a:ext uri="{FF2B5EF4-FFF2-40B4-BE49-F238E27FC236}">
                <a16:creationId xmlns:a16="http://schemas.microsoft.com/office/drawing/2014/main" id="{01153245-5558-477C-BCA6-E286E6D5CEB2}"/>
              </a:ext>
            </a:extLst>
          </p:cNvPr>
          <p:cNvSpPr/>
          <p:nvPr/>
        </p:nvSpPr>
        <p:spPr>
          <a:xfrm>
            <a:off x="346807" y="342271"/>
            <a:ext cx="4058762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4284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Why partner with us?</a:t>
            </a:r>
            <a:endParaRPr lang="en-GB" sz="2400" strike="noStrike" spc="-1">
              <a:solidFill>
                <a:srgbClr val="0042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stomShape 19">
            <a:extLst>
              <a:ext uri="{FF2B5EF4-FFF2-40B4-BE49-F238E27FC236}">
                <a16:creationId xmlns:a16="http://schemas.microsoft.com/office/drawing/2014/main" id="{F9308C90-71A7-4A03-B5F3-07FE8B823BC3}"/>
              </a:ext>
            </a:extLst>
          </p:cNvPr>
          <p:cNvSpPr/>
          <p:nvPr/>
        </p:nvSpPr>
        <p:spPr>
          <a:xfrm>
            <a:off x="272142" y="1090652"/>
            <a:ext cx="2946401" cy="45719"/>
          </a:xfrm>
          <a:prstGeom prst="rect">
            <a:avLst/>
          </a:prstGeom>
          <a:solidFill>
            <a:srgbClr val="149AD7"/>
          </a:solidFill>
          <a:ln w="572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3C919E2-8C73-4383-988B-2FC63422588A}"/>
              </a:ext>
            </a:extLst>
          </p:cNvPr>
          <p:cNvGrpSpPr/>
          <p:nvPr/>
        </p:nvGrpSpPr>
        <p:grpSpPr>
          <a:xfrm>
            <a:off x="1312644" y="2615893"/>
            <a:ext cx="9575617" cy="4202250"/>
            <a:chOff x="861802" y="2487364"/>
            <a:chExt cx="10217347" cy="442323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74CEC0C-9F16-4D01-B187-91E0CBE052F3}"/>
                </a:ext>
              </a:extLst>
            </p:cNvPr>
            <p:cNvGrpSpPr/>
            <p:nvPr/>
          </p:nvGrpSpPr>
          <p:grpSpPr>
            <a:xfrm>
              <a:off x="861802" y="2489674"/>
              <a:ext cx="1918809" cy="2497688"/>
              <a:chOff x="1027591" y="2712811"/>
              <a:chExt cx="1918809" cy="2497688"/>
            </a:xfrm>
          </p:grpSpPr>
          <p:sp>
            <p:nvSpPr>
              <p:cNvPr id="27" name="CasellaDiTesto 53">
                <a:extLst>
                  <a:ext uri="{FF2B5EF4-FFF2-40B4-BE49-F238E27FC236}">
                    <a16:creationId xmlns:a16="http://schemas.microsoft.com/office/drawing/2014/main" id="{1AC969A9-FD2C-4F62-9114-0F12FDD9187E}"/>
                  </a:ext>
                </a:extLst>
              </p:cNvPr>
              <p:cNvSpPr txBox="1"/>
              <p:nvPr/>
            </p:nvSpPr>
            <p:spPr>
              <a:xfrm>
                <a:off x="1068954" y="4530179"/>
                <a:ext cx="1836080" cy="680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en-US">
                    <a:solidFill>
                      <a:srgbClr val="0A468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Fresh synergies</a:t>
                </a:r>
                <a:endParaRPr lang="en-US" sz="700">
                  <a:solidFill>
                    <a:srgbClr val="0A468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9568C43-B0BC-44E5-9360-810C67A85C95}"/>
                  </a:ext>
                </a:extLst>
              </p:cNvPr>
              <p:cNvGrpSpPr/>
              <p:nvPr/>
            </p:nvGrpSpPr>
            <p:grpSpPr>
              <a:xfrm>
                <a:off x="1027591" y="2712811"/>
                <a:ext cx="1918809" cy="1621159"/>
                <a:chOff x="1628181" y="1491669"/>
                <a:chExt cx="1483366" cy="1253263"/>
              </a:xfrm>
            </p:grpSpPr>
            <p:cxnSp>
              <p:nvCxnSpPr>
                <p:cNvPr id="29" name="Connettore diritto 79">
                  <a:extLst>
                    <a:ext uri="{FF2B5EF4-FFF2-40B4-BE49-F238E27FC236}">
                      <a16:creationId xmlns:a16="http://schemas.microsoft.com/office/drawing/2014/main" id="{AF868CA6-50E6-4E0D-B6BC-060ED1E21A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628181" y="2744932"/>
                  <a:ext cx="1483366" cy="0"/>
                </a:xfrm>
                <a:prstGeom prst="line">
                  <a:avLst/>
                </a:prstGeom>
                <a:ln w="57150">
                  <a:solidFill>
                    <a:srgbClr val="149AD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3" name="Graphic 12" descr="Group brainstorm outline">
                  <a:extLst>
                    <a:ext uri="{FF2B5EF4-FFF2-40B4-BE49-F238E27FC236}">
                      <a16:creationId xmlns:a16="http://schemas.microsoft.com/office/drawing/2014/main" id="{86B86392-9A48-40B9-BBF7-2365A50670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47899" y="1491669"/>
                  <a:ext cx="1243929" cy="124392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2D409EB-58BF-4C72-AF04-B56E77E23D75}"/>
                </a:ext>
              </a:extLst>
            </p:cNvPr>
            <p:cNvGrpSpPr/>
            <p:nvPr/>
          </p:nvGrpSpPr>
          <p:grpSpPr>
            <a:xfrm>
              <a:off x="3392527" y="2489673"/>
              <a:ext cx="2302619" cy="2829750"/>
              <a:chOff x="3392527" y="2489673"/>
              <a:chExt cx="2302619" cy="282975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FF58874-2198-4201-ADE7-00464E814053}"/>
                  </a:ext>
                </a:extLst>
              </p:cNvPr>
              <p:cNvGrpSpPr/>
              <p:nvPr/>
            </p:nvGrpSpPr>
            <p:grpSpPr>
              <a:xfrm>
                <a:off x="3584433" y="2489673"/>
                <a:ext cx="1918808" cy="1609085"/>
                <a:chOff x="3846946" y="1501003"/>
                <a:chExt cx="1483366" cy="1243929"/>
              </a:xfrm>
            </p:grpSpPr>
            <p:pic>
              <p:nvPicPr>
                <p:cNvPr id="8" name="Graphic 7" descr="Social network outline">
                  <a:extLst>
                    <a:ext uri="{FF2B5EF4-FFF2-40B4-BE49-F238E27FC236}">
                      <a16:creationId xmlns:a16="http://schemas.microsoft.com/office/drawing/2014/main" id="{C3888539-51A1-4CE8-B405-E4EB4C4B5A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66664" y="1501003"/>
                  <a:ext cx="1243929" cy="1243929"/>
                </a:xfrm>
                <a:prstGeom prst="rect">
                  <a:avLst/>
                </a:prstGeom>
              </p:spPr>
            </p:pic>
            <p:cxnSp>
              <p:nvCxnSpPr>
                <p:cNvPr id="36" name="Connettore diritto 79">
                  <a:extLst>
                    <a:ext uri="{FF2B5EF4-FFF2-40B4-BE49-F238E27FC236}">
                      <a16:creationId xmlns:a16="http://schemas.microsoft.com/office/drawing/2014/main" id="{D4B0126C-DF5A-46EB-BF73-596C7D3A75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46946" y="2744932"/>
                  <a:ext cx="1483366" cy="0"/>
                </a:xfrm>
                <a:prstGeom prst="line">
                  <a:avLst/>
                </a:prstGeom>
                <a:ln w="57150">
                  <a:solidFill>
                    <a:srgbClr val="149AD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CasellaDiTesto 53">
                <a:extLst>
                  <a:ext uri="{FF2B5EF4-FFF2-40B4-BE49-F238E27FC236}">
                    <a16:creationId xmlns:a16="http://schemas.microsoft.com/office/drawing/2014/main" id="{B3AE9475-283F-4EED-A46E-E766C6A8309D}"/>
                  </a:ext>
                </a:extLst>
              </p:cNvPr>
              <p:cNvSpPr txBox="1"/>
              <p:nvPr/>
            </p:nvSpPr>
            <p:spPr>
              <a:xfrm>
                <a:off x="3392527" y="4307042"/>
                <a:ext cx="2302619" cy="10123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en-US">
                    <a:solidFill>
                      <a:srgbClr val="0A468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Dedicated</a:t>
                </a:r>
              </a:p>
              <a:p>
                <a:pPr algn="ctr">
                  <a:spcBef>
                    <a:spcPts val="300"/>
                  </a:spcBef>
                </a:pPr>
                <a:r>
                  <a:rPr lang="en-US">
                    <a:solidFill>
                      <a:srgbClr val="0A468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R&amp;D and Technical Support teams</a:t>
                </a:r>
                <a:endParaRPr lang="en-US" sz="700">
                  <a:solidFill>
                    <a:srgbClr val="0A468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0FAC142-0EA3-48CA-B67A-9E5F91126546}"/>
                </a:ext>
              </a:extLst>
            </p:cNvPr>
            <p:cNvGrpSpPr/>
            <p:nvPr/>
          </p:nvGrpSpPr>
          <p:grpSpPr>
            <a:xfrm>
              <a:off x="6362416" y="2492394"/>
              <a:ext cx="1960291" cy="4418206"/>
              <a:chOff x="6362416" y="2492394"/>
              <a:chExt cx="1960291" cy="441820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8A691B5-3E06-42CC-BB0E-932AA8AAD402}"/>
                  </a:ext>
                </a:extLst>
              </p:cNvPr>
              <p:cNvGrpSpPr/>
              <p:nvPr/>
            </p:nvGrpSpPr>
            <p:grpSpPr>
              <a:xfrm>
                <a:off x="6362416" y="2492394"/>
                <a:ext cx="1918810" cy="1606364"/>
                <a:chOff x="6920715" y="3733498"/>
                <a:chExt cx="1483366" cy="1241825"/>
              </a:xfrm>
            </p:grpSpPr>
            <p:pic>
              <p:nvPicPr>
                <p:cNvPr id="5" name="Graphic 4" descr="Microscope outline">
                  <a:extLst>
                    <a:ext uri="{FF2B5EF4-FFF2-40B4-BE49-F238E27FC236}">
                      <a16:creationId xmlns:a16="http://schemas.microsoft.com/office/drawing/2014/main" id="{296154F6-DDE8-42D9-9263-5774DA314F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41485" y="3733498"/>
                  <a:ext cx="1241825" cy="1241825"/>
                </a:xfrm>
                <a:prstGeom prst="rect">
                  <a:avLst/>
                </a:prstGeom>
              </p:spPr>
            </p:pic>
            <p:cxnSp>
              <p:nvCxnSpPr>
                <p:cNvPr id="37" name="Connettore diritto 79">
                  <a:extLst>
                    <a:ext uri="{FF2B5EF4-FFF2-40B4-BE49-F238E27FC236}">
                      <a16:creationId xmlns:a16="http://schemas.microsoft.com/office/drawing/2014/main" id="{EE1B91DF-812A-4C5C-AC18-A96B3569B9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920715" y="4975323"/>
                  <a:ext cx="1483366" cy="0"/>
                </a:xfrm>
                <a:prstGeom prst="line">
                  <a:avLst/>
                </a:prstGeom>
                <a:ln w="57150">
                  <a:solidFill>
                    <a:srgbClr val="149AD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CasellaDiTesto 53">
                <a:extLst>
                  <a:ext uri="{FF2B5EF4-FFF2-40B4-BE49-F238E27FC236}">
                    <a16:creationId xmlns:a16="http://schemas.microsoft.com/office/drawing/2014/main" id="{9311A0AA-FCA1-4AF5-9DED-DE60704A3ADD}"/>
                  </a:ext>
                </a:extLst>
              </p:cNvPr>
              <p:cNvSpPr txBox="1"/>
              <p:nvPr/>
            </p:nvSpPr>
            <p:spPr>
              <a:xfrm>
                <a:off x="6384025" y="4278409"/>
                <a:ext cx="1938682" cy="2632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en-US" dirty="0">
                    <a:solidFill>
                      <a:srgbClr val="0A468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Innovative</a:t>
                </a:r>
              </a:p>
              <a:p>
                <a:pPr algn="ctr">
                  <a:spcBef>
                    <a:spcPts val="300"/>
                  </a:spcBef>
                </a:pPr>
                <a:r>
                  <a:rPr lang="en-US" dirty="0">
                    <a:solidFill>
                      <a:srgbClr val="0A468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Solutions</a:t>
                </a:r>
              </a:p>
              <a:p>
                <a:pPr algn="ctr">
                  <a:spcBef>
                    <a:spcPts val="300"/>
                  </a:spcBef>
                </a:pPr>
                <a:endParaRPr lang="en-US" dirty="0">
                  <a:solidFill>
                    <a:srgbClr val="0A468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300"/>
                  </a:spcBef>
                </a:pPr>
                <a:r>
                  <a:rPr lang="en-US" dirty="0">
                    <a:solidFill>
                      <a:srgbClr val="0A468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Sustainability Focus</a:t>
                </a:r>
              </a:p>
              <a:p>
                <a:pPr algn="ctr">
                  <a:spcBef>
                    <a:spcPts val="300"/>
                  </a:spcBef>
                </a:pPr>
                <a:endParaRPr lang="en-US" dirty="0">
                  <a:solidFill>
                    <a:srgbClr val="0A468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300"/>
                  </a:spcBef>
                </a:pPr>
                <a:r>
                  <a:rPr lang="en-US" dirty="0">
                    <a:solidFill>
                      <a:srgbClr val="0A468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Bespoke Solutions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65B3735-B53B-4309-AD2F-92EF4A19D721}"/>
                </a:ext>
              </a:extLst>
            </p:cNvPr>
            <p:cNvGrpSpPr/>
            <p:nvPr/>
          </p:nvGrpSpPr>
          <p:grpSpPr>
            <a:xfrm>
              <a:off x="9090778" y="2487364"/>
              <a:ext cx="1988371" cy="4095510"/>
              <a:chOff x="9090778" y="2487364"/>
              <a:chExt cx="1988371" cy="409551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3582F25C-01C8-46CD-BD44-1D3797BA396F}"/>
                  </a:ext>
                </a:extLst>
              </p:cNvPr>
              <p:cNvGrpSpPr/>
              <p:nvPr/>
            </p:nvGrpSpPr>
            <p:grpSpPr>
              <a:xfrm>
                <a:off x="9128525" y="2487364"/>
                <a:ext cx="1918809" cy="1611394"/>
                <a:chOff x="9700700" y="2735598"/>
                <a:chExt cx="1483366" cy="1245714"/>
              </a:xfrm>
            </p:grpSpPr>
            <p:pic>
              <p:nvPicPr>
                <p:cNvPr id="11" name="Graphic 10" descr="World outline">
                  <a:extLst>
                    <a:ext uri="{FF2B5EF4-FFF2-40B4-BE49-F238E27FC236}">
                      <a16:creationId xmlns:a16="http://schemas.microsoft.com/office/drawing/2014/main" id="{1E88156E-41B9-4D4D-8B19-969EAA2F35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18126" y="2735598"/>
                  <a:ext cx="1243929" cy="1243929"/>
                </a:xfrm>
                <a:prstGeom prst="rect">
                  <a:avLst/>
                </a:prstGeom>
              </p:spPr>
            </p:pic>
            <p:cxnSp>
              <p:nvCxnSpPr>
                <p:cNvPr id="38" name="Connettore diritto 79">
                  <a:extLst>
                    <a:ext uri="{FF2B5EF4-FFF2-40B4-BE49-F238E27FC236}">
                      <a16:creationId xmlns:a16="http://schemas.microsoft.com/office/drawing/2014/main" id="{DDF7C965-2E76-4AD9-AF55-8E23AE03A3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700700" y="3981312"/>
                  <a:ext cx="1483366" cy="0"/>
                </a:xfrm>
                <a:prstGeom prst="line">
                  <a:avLst/>
                </a:prstGeom>
                <a:ln w="57150">
                  <a:solidFill>
                    <a:srgbClr val="149AD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CasellaDiTesto 53">
                <a:extLst>
                  <a:ext uri="{FF2B5EF4-FFF2-40B4-BE49-F238E27FC236}">
                    <a16:creationId xmlns:a16="http://schemas.microsoft.com/office/drawing/2014/main" id="{7B5BD3DA-C8E1-4FAC-92E9-39D3E6CCB230}"/>
                  </a:ext>
                </a:extLst>
              </p:cNvPr>
              <p:cNvSpPr txBox="1"/>
              <p:nvPr/>
            </p:nvSpPr>
            <p:spPr>
              <a:xfrm>
                <a:off x="9090778" y="4266547"/>
                <a:ext cx="1988371" cy="23163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en-US" dirty="0">
                    <a:solidFill>
                      <a:srgbClr val="0A468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Worldwide</a:t>
                </a:r>
              </a:p>
              <a:p>
                <a:pPr algn="ctr">
                  <a:spcBef>
                    <a:spcPts val="300"/>
                  </a:spcBef>
                </a:pPr>
                <a:r>
                  <a:rPr lang="en-US" dirty="0">
                    <a:solidFill>
                      <a:srgbClr val="0A468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Production</a:t>
                </a:r>
              </a:p>
              <a:p>
                <a:pPr algn="ctr">
                  <a:spcBef>
                    <a:spcPts val="300"/>
                  </a:spcBef>
                </a:pPr>
                <a:r>
                  <a:rPr lang="en-US" dirty="0">
                    <a:solidFill>
                      <a:srgbClr val="0A468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Facilities</a:t>
                </a:r>
              </a:p>
              <a:p>
                <a:pPr algn="ctr">
                  <a:spcBef>
                    <a:spcPts val="300"/>
                  </a:spcBef>
                </a:pPr>
                <a:endParaRPr lang="en-US" dirty="0">
                  <a:solidFill>
                    <a:srgbClr val="0A468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300"/>
                  </a:spcBef>
                </a:pPr>
                <a:r>
                  <a:rPr lang="en-US" dirty="0" err="1">
                    <a:solidFill>
                      <a:srgbClr val="0A468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Regionalisation</a:t>
                </a:r>
                <a:r>
                  <a:rPr lang="en-US" dirty="0">
                    <a:solidFill>
                      <a:srgbClr val="0A468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Approach</a:t>
                </a:r>
              </a:p>
              <a:p>
                <a:pPr algn="ctr">
                  <a:spcBef>
                    <a:spcPts val="300"/>
                  </a:spcBef>
                </a:pPr>
                <a:endParaRPr lang="en-US" sz="700" dirty="0">
                  <a:solidFill>
                    <a:srgbClr val="0A468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300"/>
                  </a:spcBef>
                </a:pPr>
                <a:endParaRPr lang="en-US" sz="700" dirty="0">
                  <a:solidFill>
                    <a:srgbClr val="0A468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1" name="CasellaDiTesto 13">
            <a:extLst>
              <a:ext uri="{FF2B5EF4-FFF2-40B4-BE49-F238E27FC236}">
                <a16:creationId xmlns:a16="http://schemas.microsoft.com/office/drawing/2014/main" id="{FDBFF902-F1D9-43C2-93B5-46912C68893D}"/>
              </a:ext>
            </a:extLst>
          </p:cNvPr>
          <p:cNvSpPr txBox="1"/>
          <p:nvPr/>
        </p:nvSpPr>
        <p:spPr>
          <a:xfrm>
            <a:off x="346807" y="1295811"/>
            <a:ext cx="48239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A4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don’t just offer products,</a:t>
            </a:r>
          </a:p>
          <a:p>
            <a:r>
              <a:rPr lang="en-US" sz="2800" b="1">
                <a:solidFill>
                  <a:srgbClr val="0A4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offer solutions</a:t>
            </a:r>
          </a:p>
        </p:txBody>
      </p:sp>
    </p:spTree>
    <p:extLst>
      <p:ext uri="{BB962C8B-B14F-4D97-AF65-F5344CB8AC3E}">
        <p14:creationId xmlns:p14="http://schemas.microsoft.com/office/powerpoint/2010/main" val="4202521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337267EB-EB5C-452C-BEB0-E7BF4F38ED7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stomShape 2">
            <a:extLst>
              <a:ext uri="{FF2B5EF4-FFF2-40B4-BE49-F238E27FC236}">
                <a16:creationId xmlns:a16="http://schemas.microsoft.com/office/drawing/2014/main" id="{01153245-5558-477C-BCA6-E286E6D5CEB2}"/>
              </a:ext>
            </a:extLst>
          </p:cNvPr>
          <p:cNvSpPr/>
          <p:nvPr/>
        </p:nvSpPr>
        <p:spPr>
          <a:xfrm>
            <a:off x="346807" y="342271"/>
            <a:ext cx="4058762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4284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Sustainability</a:t>
            </a:r>
            <a:endParaRPr lang="en-GB" sz="2400" strike="noStrike" spc="-1">
              <a:solidFill>
                <a:srgbClr val="0042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stomShape 19">
            <a:extLst>
              <a:ext uri="{FF2B5EF4-FFF2-40B4-BE49-F238E27FC236}">
                <a16:creationId xmlns:a16="http://schemas.microsoft.com/office/drawing/2014/main" id="{F9308C90-71A7-4A03-B5F3-07FE8B823BC3}"/>
              </a:ext>
            </a:extLst>
          </p:cNvPr>
          <p:cNvSpPr/>
          <p:nvPr/>
        </p:nvSpPr>
        <p:spPr>
          <a:xfrm>
            <a:off x="-1" y="836652"/>
            <a:ext cx="2946401" cy="45719"/>
          </a:xfrm>
          <a:prstGeom prst="rect">
            <a:avLst/>
          </a:prstGeom>
          <a:solidFill>
            <a:srgbClr val="149AD7"/>
          </a:solidFill>
          <a:ln w="572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A31BED-9806-460E-9518-C9E7019493EB}"/>
              </a:ext>
            </a:extLst>
          </p:cNvPr>
          <p:cNvSpPr txBox="1">
            <a:spLocks/>
          </p:cNvSpPr>
          <p:nvPr/>
        </p:nvSpPr>
        <p:spPr>
          <a:xfrm>
            <a:off x="3955254" y="10427"/>
            <a:ext cx="5607258" cy="36763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Titillium Web Light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000" b="1">
              <a:solidFill>
                <a:srgbClr val="004284"/>
              </a:solidFill>
              <a:latin typeface="Titillium Web" panose="000003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EAACB2-795A-4B8B-A23D-544F0C32A77D}"/>
              </a:ext>
            </a:extLst>
          </p:cNvPr>
          <p:cNvSpPr txBox="1"/>
          <p:nvPr/>
        </p:nvSpPr>
        <p:spPr>
          <a:xfrm>
            <a:off x="388745" y="1689616"/>
            <a:ext cx="497519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>
                <a:solidFill>
                  <a:srgbClr val="004284"/>
                </a:solidFill>
                <a:latin typeface="Arial"/>
                <a:cs typeface="Arial"/>
              </a:rPr>
              <a:t>We have a</a:t>
            </a:r>
            <a:endParaRPr lang="en-US" sz="3600">
              <a:cs typeface="Calibri"/>
            </a:endParaRPr>
          </a:p>
          <a:p>
            <a:r>
              <a:rPr lang="en-US" sz="3600" b="1">
                <a:solidFill>
                  <a:srgbClr val="004284"/>
                </a:solidFill>
                <a:latin typeface="Arial"/>
                <a:cs typeface="Arial"/>
              </a:rPr>
              <a:t>sustainable business model</a:t>
            </a:r>
            <a:endParaRPr lang="en-US" sz="3600">
              <a:cs typeface="Calibri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467DD5-1CDE-4D69-8180-DC432064E0E0}"/>
              </a:ext>
            </a:extLst>
          </p:cNvPr>
          <p:cNvGrpSpPr/>
          <p:nvPr/>
        </p:nvGrpSpPr>
        <p:grpSpPr>
          <a:xfrm>
            <a:off x="5736992" y="1652063"/>
            <a:ext cx="6455008" cy="4178183"/>
            <a:chOff x="5733408" y="2147096"/>
            <a:chExt cx="6455008" cy="417818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1DBBC6C-6928-4B19-ACB7-D2F91BC8CEB6}"/>
                </a:ext>
              </a:extLst>
            </p:cNvPr>
            <p:cNvGrpSpPr/>
            <p:nvPr/>
          </p:nvGrpSpPr>
          <p:grpSpPr>
            <a:xfrm rot="-5400000">
              <a:off x="8591205" y="2728069"/>
              <a:ext cx="739413" cy="6455008"/>
              <a:chOff x="1830898" y="2571761"/>
              <a:chExt cx="1774951" cy="4286239"/>
            </a:xfrm>
          </p:grpSpPr>
          <p:sp>
            <p:nvSpPr>
              <p:cNvPr id="41" name="Rectangle 4">
                <a:extLst>
                  <a:ext uri="{FF2B5EF4-FFF2-40B4-BE49-F238E27FC236}">
                    <a16:creationId xmlns:a16="http://schemas.microsoft.com/office/drawing/2014/main" id="{073E74E0-ED4A-4DE3-A01C-1A88562296EA}"/>
                  </a:ext>
                </a:extLst>
              </p:cNvPr>
              <p:cNvSpPr/>
              <p:nvPr/>
            </p:nvSpPr>
            <p:spPr>
              <a:xfrm>
                <a:off x="1830898" y="2805784"/>
                <a:ext cx="1774951" cy="4052216"/>
              </a:xfrm>
              <a:prstGeom prst="rect">
                <a:avLst/>
              </a:prstGeom>
              <a:solidFill>
                <a:srgbClr val="F3F7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2" name="Triangolo isoscele 31">
                <a:extLst>
                  <a:ext uri="{FF2B5EF4-FFF2-40B4-BE49-F238E27FC236}">
                    <a16:creationId xmlns:a16="http://schemas.microsoft.com/office/drawing/2014/main" id="{A54B5F38-5160-4D97-BBBB-8E24B59F7CCA}"/>
                  </a:ext>
                </a:extLst>
              </p:cNvPr>
              <p:cNvSpPr/>
              <p:nvPr/>
            </p:nvSpPr>
            <p:spPr>
              <a:xfrm>
                <a:off x="1830898" y="2571761"/>
                <a:ext cx="1774951" cy="235388"/>
              </a:xfrm>
              <a:prstGeom prst="triangle">
                <a:avLst/>
              </a:prstGeom>
              <a:solidFill>
                <a:srgbClr val="F3F7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C7461C2-5F35-41D1-B33F-3BE0A8DC4CD7}"/>
                </a:ext>
              </a:extLst>
            </p:cNvPr>
            <p:cNvGrpSpPr/>
            <p:nvPr/>
          </p:nvGrpSpPr>
          <p:grpSpPr>
            <a:xfrm rot="-5400000">
              <a:off x="8591205" y="1545992"/>
              <a:ext cx="739413" cy="6455008"/>
              <a:chOff x="1830898" y="2571761"/>
              <a:chExt cx="1774951" cy="4286239"/>
            </a:xfrm>
          </p:grpSpPr>
          <p:sp>
            <p:nvSpPr>
              <p:cNvPr id="38" name="Rectangle 4">
                <a:extLst>
                  <a:ext uri="{FF2B5EF4-FFF2-40B4-BE49-F238E27FC236}">
                    <a16:creationId xmlns:a16="http://schemas.microsoft.com/office/drawing/2014/main" id="{40679A78-4F9F-4F26-BC99-8E9E4B9D5F79}"/>
                  </a:ext>
                </a:extLst>
              </p:cNvPr>
              <p:cNvSpPr/>
              <p:nvPr/>
            </p:nvSpPr>
            <p:spPr>
              <a:xfrm>
                <a:off x="1830898" y="2805784"/>
                <a:ext cx="1774951" cy="4052216"/>
              </a:xfrm>
              <a:prstGeom prst="rect">
                <a:avLst/>
              </a:prstGeom>
              <a:solidFill>
                <a:srgbClr val="F3F7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39" name="Triangolo isoscele 31">
                <a:extLst>
                  <a:ext uri="{FF2B5EF4-FFF2-40B4-BE49-F238E27FC236}">
                    <a16:creationId xmlns:a16="http://schemas.microsoft.com/office/drawing/2014/main" id="{98767A91-AFAC-40D4-BC4E-71C602EADD0C}"/>
                  </a:ext>
                </a:extLst>
              </p:cNvPr>
              <p:cNvSpPr/>
              <p:nvPr/>
            </p:nvSpPr>
            <p:spPr>
              <a:xfrm>
                <a:off x="1830898" y="2571761"/>
                <a:ext cx="1774951" cy="235388"/>
              </a:xfrm>
              <a:prstGeom prst="triangle">
                <a:avLst/>
              </a:prstGeom>
              <a:solidFill>
                <a:srgbClr val="F3F7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4378FFD-8AF6-4DEE-9FCB-0BBB60BF3730}"/>
                </a:ext>
              </a:extLst>
            </p:cNvPr>
            <p:cNvGrpSpPr/>
            <p:nvPr/>
          </p:nvGrpSpPr>
          <p:grpSpPr>
            <a:xfrm rot="-5400000">
              <a:off x="8591205" y="393222"/>
              <a:ext cx="739413" cy="6455008"/>
              <a:chOff x="1830898" y="2571761"/>
              <a:chExt cx="1774951" cy="4286239"/>
            </a:xfrm>
          </p:grpSpPr>
          <p:sp>
            <p:nvSpPr>
              <p:cNvPr id="29" name="Rectangle 4">
                <a:extLst>
                  <a:ext uri="{FF2B5EF4-FFF2-40B4-BE49-F238E27FC236}">
                    <a16:creationId xmlns:a16="http://schemas.microsoft.com/office/drawing/2014/main" id="{DB350D17-FBA8-4D88-8A31-B9E2B2881F05}"/>
                  </a:ext>
                </a:extLst>
              </p:cNvPr>
              <p:cNvSpPr/>
              <p:nvPr/>
            </p:nvSpPr>
            <p:spPr>
              <a:xfrm>
                <a:off x="1830898" y="2805784"/>
                <a:ext cx="1774951" cy="4052216"/>
              </a:xfrm>
              <a:prstGeom prst="rect">
                <a:avLst/>
              </a:prstGeom>
              <a:solidFill>
                <a:srgbClr val="F3F7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32" name="Triangolo isoscele 31">
                <a:extLst>
                  <a:ext uri="{FF2B5EF4-FFF2-40B4-BE49-F238E27FC236}">
                    <a16:creationId xmlns:a16="http://schemas.microsoft.com/office/drawing/2014/main" id="{05EBB017-7B05-4099-8E78-9268356C30F8}"/>
                  </a:ext>
                </a:extLst>
              </p:cNvPr>
              <p:cNvSpPr/>
              <p:nvPr/>
            </p:nvSpPr>
            <p:spPr>
              <a:xfrm>
                <a:off x="1830898" y="2571761"/>
                <a:ext cx="1774951" cy="235388"/>
              </a:xfrm>
              <a:prstGeom prst="triangle">
                <a:avLst/>
              </a:prstGeom>
              <a:solidFill>
                <a:srgbClr val="F3F7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80B1735-247A-4580-ABCF-4D076CA4ABA9}"/>
                </a:ext>
              </a:extLst>
            </p:cNvPr>
            <p:cNvGrpSpPr/>
            <p:nvPr/>
          </p:nvGrpSpPr>
          <p:grpSpPr>
            <a:xfrm rot="-5400000">
              <a:off x="8591205" y="-710701"/>
              <a:ext cx="739413" cy="6455008"/>
              <a:chOff x="1830898" y="2571761"/>
              <a:chExt cx="1774951" cy="4286239"/>
            </a:xfrm>
          </p:grpSpPr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0ADE9734-8CBF-46E1-B663-01201D4BD101}"/>
                  </a:ext>
                </a:extLst>
              </p:cNvPr>
              <p:cNvSpPr/>
              <p:nvPr/>
            </p:nvSpPr>
            <p:spPr>
              <a:xfrm>
                <a:off x="1830898" y="2805784"/>
                <a:ext cx="1774951" cy="4052216"/>
              </a:xfrm>
              <a:prstGeom prst="rect">
                <a:avLst/>
              </a:prstGeom>
              <a:solidFill>
                <a:srgbClr val="F3F7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4" name="Triangolo isoscele 31">
                <a:extLst>
                  <a:ext uri="{FF2B5EF4-FFF2-40B4-BE49-F238E27FC236}">
                    <a16:creationId xmlns:a16="http://schemas.microsoft.com/office/drawing/2014/main" id="{9D36268F-980C-45CC-913D-3FF7CA338404}"/>
                  </a:ext>
                </a:extLst>
              </p:cNvPr>
              <p:cNvSpPr/>
              <p:nvPr/>
            </p:nvSpPr>
            <p:spPr>
              <a:xfrm>
                <a:off x="1830898" y="2571761"/>
                <a:ext cx="1774951" cy="235388"/>
              </a:xfrm>
              <a:prstGeom prst="triangle">
                <a:avLst/>
              </a:prstGeom>
              <a:solidFill>
                <a:srgbClr val="F3F7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Triangolo isoscele 34">
              <a:extLst>
                <a:ext uri="{FF2B5EF4-FFF2-40B4-BE49-F238E27FC236}">
                  <a16:creationId xmlns:a16="http://schemas.microsoft.com/office/drawing/2014/main" id="{924131A0-AB6D-4D3C-9434-16B1D4BABDE4}"/>
                </a:ext>
              </a:extLst>
            </p:cNvPr>
            <p:cNvSpPr/>
            <p:nvPr/>
          </p:nvSpPr>
          <p:spPr>
            <a:xfrm>
              <a:off x="8586151" y="2571761"/>
              <a:ext cx="1774951" cy="235388"/>
            </a:xfrm>
            <a:prstGeom prst="triangle">
              <a:avLst/>
            </a:prstGeom>
            <a:solidFill>
              <a:srgbClr val="F3F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CustomShape 2">
              <a:extLst>
                <a:ext uri="{FF2B5EF4-FFF2-40B4-BE49-F238E27FC236}">
                  <a16:creationId xmlns:a16="http://schemas.microsoft.com/office/drawing/2014/main" id="{A79F3A79-5CB3-4303-BBD9-777301821366}"/>
                </a:ext>
              </a:extLst>
            </p:cNvPr>
            <p:cNvSpPr/>
            <p:nvPr/>
          </p:nvSpPr>
          <p:spPr>
            <a:xfrm>
              <a:off x="6304293" y="4535392"/>
              <a:ext cx="4811015" cy="52176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r"/>
              <a:r>
                <a:rPr lang="en-US" sz="1400" b="1">
                  <a:solidFill>
                    <a:srgbClr val="004284"/>
                  </a:solidFill>
                  <a:latin typeface="Arial"/>
                  <a:cs typeface="Arial"/>
                </a:rPr>
                <a:t>Respect for people, the environment and</a:t>
              </a:r>
              <a:endParaRPr lang="en-US">
                <a:solidFill>
                  <a:srgbClr val="000000"/>
                </a:solidFill>
                <a:latin typeface="Calibri" panose="020F0502020204030204"/>
                <a:cs typeface="Calibri" panose="020F0502020204030204"/>
              </a:endParaRPr>
            </a:p>
            <a:p>
              <a:pPr algn="r"/>
              <a:r>
                <a:rPr lang="en-US" sz="1400" b="1">
                  <a:solidFill>
                    <a:srgbClr val="004284"/>
                  </a:solidFill>
                  <a:latin typeface="Arial"/>
                  <a:cs typeface="Arial"/>
                </a:rPr>
                <a:t>local communities</a:t>
              </a: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2" name="CustomShape 2">
              <a:extLst>
                <a:ext uri="{FF2B5EF4-FFF2-40B4-BE49-F238E27FC236}">
                  <a16:creationId xmlns:a16="http://schemas.microsoft.com/office/drawing/2014/main" id="{00C7BE4C-A1B5-4C04-917F-D827586325AA}"/>
                </a:ext>
              </a:extLst>
            </p:cNvPr>
            <p:cNvSpPr/>
            <p:nvPr/>
          </p:nvSpPr>
          <p:spPr>
            <a:xfrm>
              <a:off x="6301430" y="2376392"/>
              <a:ext cx="4713272" cy="30632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r"/>
              <a:r>
                <a:rPr lang="en-US" sz="1400" b="1">
                  <a:solidFill>
                    <a:srgbClr val="0042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Our technology helps to manage water resources</a:t>
              </a:r>
              <a:endParaRPr lang="en-US"/>
            </a:p>
          </p:txBody>
        </p:sp>
        <p:sp>
          <p:nvSpPr>
            <p:cNvPr id="23" name="CustomShape 2">
              <a:extLst>
                <a:ext uri="{FF2B5EF4-FFF2-40B4-BE49-F238E27FC236}">
                  <a16:creationId xmlns:a16="http://schemas.microsoft.com/office/drawing/2014/main" id="{A1014F62-896C-40E1-88DD-FD6BD7058A80}"/>
                </a:ext>
              </a:extLst>
            </p:cNvPr>
            <p:cNvSpPr/>
            <p:nvPr/>
          </p:nvSpPr>
          <p:spPr>
            <a:xfrm>
              <a:off x="6190750" y="3363084"/>
              <a:ext cx="4936269" cy="52176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r"/>
              <a:r>
                <a:rPr lang="en-US" sz="1400" b="1">
                  <a:solidFill>
                    <a:srgbClr val="0042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 have a global vision with a local presence bringing shared values and wellness to our stakeholders</a:t>
              </a:r>
              <a:endParaRPr lang="en-US"/>
            </a:p>
          </p:txBody>
        </p:sp>
        <p:sp>
          <p:nvSpPr>
            <p:cNvPr id="26" name="CustomShape 2">
              <a:extLst>
                <a:ext uri="{FF2B5EF4-FFF2-40B4-BE49-F238E27FC236}">
                  <a16:creationId xmlns:a16="http://schemas.microsoft.com/office/drawing/2014/main" id="{B024AAA5-1E0F-4B11-80E3-CAD00FCCC05C}"/>
                </a:ext>
              </a:extLst>
            </p:cNvPr>
            <p:cNvSpPr/>
            <p:nvPr/>
          </p:nvSpPr>
          <p:spPr>
            <a:xfrm>
              <a:off x="6306365" y="5805392"/>
              <a:ext cx="4820291" cy="30632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r"/>
              <a:r>
                <a:rPr lang="en-US" sz="1400" b="1">
                  <a:solidFill>
                    <a:srgbClr val="0042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 are constantly adapting and researching</a:t>
              </a:r>
              <a:endParaRPr lang="en-US"/>
            </a:p>
          </p:txBody>
        </p:sp>
        <p:pic>
          <p:nvPicPr>
            <p:cNvPr id="31" name="Graphic 30" descr="Water outline">
              <a:extLst>
                <a:ext uri="{FF2B5EF4-FFF2-40B4-BE49-F238E27FC236}">
                  <a16:creationId xmlns:a16="http://schemas.microsoft.com/office/drawing/2014/main" id="{3669CC1A-A170-42A8-A889-D2F0C9C9C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65058" y="2152000"/>
              <a:ext cx="683130" cy="683130"/>
            </a:xfrm>
            <a:prstGeom prst="rect">
              <a:avLst/>
            </a:prstGeom>
          </p:spPr>
        </p:pic>
        <p:pic>
          <p:nvPicPr>
            <p:cNvPr id="30" name="Graphic 29" descr="Cheers outline">
              <a:extLst>
                <a:ext uri="{FF2B5EF4-FFF2-40B4-BE49-F238E27FC236}">
                  <a16:creationId xmlns:a16="http://schemas.microsoft.com/office/drawing/2014/main" id="{CEA44C4F-5D5F-4EF0-A6A4-A21041466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290294" y="4449488"/>
              <a:ext cx="660156" cy="650387"/>
            </a:xfrm>
            <a:prstGeom prst="rect">
              <a:avLst/>
            </a:prstGeom>
          </p:spPr>
        </p:pic>
        <p:pic>
          <p:nvPicPr>
            <p:cNvPr id="34" name="Graphic 33" descr="Open hand with plant outline">
              <a:extLst>
                <a:ext uri="{FF2B5EF4-FFF2-40B4-BE49-F238E27FC236}">
                  <a16:creationId xmlns:a16="http://schemas.microsoft.com/office/drawing/2014/main" id="{FD85C9F1-9BC1-4018-8117-12158948C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263462" y="3279510"/>
              <a:ext cx="698620" cy="698620"/>
            </a:xfrm>
            <a:prstGeom prst="rect">
              <a:avLst/>
            </a:prstGeom>
          </p:spPr>
        </p:pic>
        <p:pic>
          <p:nvPicPr>
            <p:cNvPr id="37" name="Graphic 36" descr="Lights On outline">
              <a:extLst>
                <a:ext uri="{FF2B5EF4-FFF2-40B4-BE49-F238E27FC236}">
                  <a16:creationId xmlns:a16="http://schemas.microsoft.com/office/drawing/2014/main" id="{1ED0C378-A97C-4549-82F2-60B4E2A25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276710" y="5633283"/>
              <a:ext cx="650386" cy="660155"/>
            </a:xfrm>
            <a:prstGeom prst="rect">
              <a:avLst/>
            </a:prstGeom>
          </p:spPr>
        </p:pic>
      </p:grpSp>
      <p:sp>
        <p:nvSpPr>
          <p:cNvPr id="27" name="CustomShape 19">
            <a:extLst>
              <a:ext uri="{FF2B5EF4-FFF2-40B4-BE49-F238E27FC236}">
                <a16:creationId xmlns:a16="http://schemas.microsoft.com/office/drawing/2014/main" id="{7CB6D4AF-14C8-48AD-B86C-892B08CFBB9C}"/>
              </a:ext>
            </a:extLst>
          </p:cNvPr>
          <p:cNvSpPr/>
          <p:nvPr/>
        </p:nvSpPr>
        <p:spPr>
          <a:xfrm>
            <a:off x="449383" y="3513420"/>
            <a:ext cx="2946401" cy="45719"/>
          </a:xfrm>
          <a:prstGeom prst="rect">
            <a:avLst/>
          </a:prstGeom>
          <a:solidFill>
            <a:srgbClr val="149AD7"/>
          </a:solidFill>
          <a:ln w="572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E84A34-82D3-4D9D-AA11-8D7DC6CB57BE}"/>
              </a:ext>
            </a:extLst>
          </p:cNvPr>
          <p:cNvSpPr txBox="1"/>
          <p:nvPr/>
        </p:nvSpPr>
        <p:spPr>
          <a:xfrm>
            <a:off x="388745" y="3741155"/>
            <a:ext cx="497519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>
                <a:solidFill>
                  <a:srgbClr val="004288"/>
                </a:solidFill>
                <a:latin typeface="Arial"/>
                <a:ea typeface="+mn-lt"/>
                <a:cs typeface="+mn-lt"/>
              </a:rPr>
              <a:t>We are passionately committed to helping</a:t>
            </a:r>
            <a:endParaRPr lang="en-US" sz="1600">
              <a:solidFill>
                <a:srgbClr val="004288"/>
              </a:solidFill>
              <a:latin typeface="Arial"/>
              <a:ea typeface="+mn-lt"/>
              <a:cs typeface="Arial"/>
            </a:endParaRPr>
          </a:p>
          <a:p>
            <a:r>
              <a:rPr lang="en-US" sz="1600">
                <a:solidFill>
                  <a:srgbClr val="004288"/>
                </a:solidFill>
                <a:latin typeface="Arial"/>
                <a:ea typeface="+mn-lt"/>
                <a:cs typeface="+mn-lt"/>
              </a:rPr>
              <a:t>our customers meet today’s (and tomorrow’s)</a:t>
            </a:r>
            <a:endParaRPr lang="en-US" sz="1600">
              <a:solidFill>
                <a:srgbClr val="004288"/>
              </a:solidFill>
              <a:latin typeface="Arial"/>
              <a:ea typeface="+mn-lt"/>
              <a:cs typeface="Arial"/>
            </a:endParaRPr>
          </a:p>
          <a:p>
            <a:r>
              <a:rPr lang="en-US" sz="1600">
                <a:solidFill>
                  <a:srgbClr val="004288"/>
                </a:solidFill>
                <a:latin typeface="Arial"/>
                <a:ea typeface="+mn-lt"/>
                <a:cs typeface="+mn-lt"/>
              </a:rPr>
              <a:t>increasingly demanding sustainability</a:t>
            </a:r>
            <a:endParaRPr lang="en-US" sz="1600">
              <a:solidFill>
                <a:srgbClr val="004288"/>
              </a:solidFill>
              <a:latin typeface="Arial"/>
              <a:cs typeface="Arial"/>
            </a:endParaRPr>
          </a:p>
          <a:p>
            <a:r>
              <a:rPr lang="en-US" sz="1600">
                <a:solidFill>
                  <a:srgbClr val="004288"/>
                </a:solidFill>
                <a:latin typeface="Arial"/>
                <a:ea typeface="+mn-lt"/>
                <a:cs typeface="+mn-lt"/>
              </a:rPr>
              <a:t>targets and regulatory requirements,</a:t>
            </a:r>
            <a:endParaRPr lang="en-US" sz="1600">
              <a:solidFill>
                <a:srgbClr val="004288"/>
              </a:solidFill>
              <a:latin typeface="Arial"/>
              <a:ea typeface="+mn-lt"/>
              <a:cs typeface="Arial"/>
            </a:endParaRPr>
          </a:p>
          <a:p>
            <a:r>
              <a:rPr lang="en-US" sz="1600">
                <a:solidFill>
                  <a:srgbClr val="004288"/>
                </a:solidFill>
                <a:latin typeface="Arial"/>
                <a:ea typeface="+mn-lt"/>
                <a:cs typeface="+mn-lt"/>
              </a:rPr>
              <a:t>especially by conserving water, </a:t>
            </a:r>
            <a:r>
              <a:rPr lang="en-US" sz="1600" err="1">
                <a:solidFill>
                  <a:srgbClr val="004288"/>
                </a:solidFill>
                <a:latin typeface="Arial"/>
                <a:ea typeface="+mn-lt"/>
                <a:cs typeface="+mn-lt"/>
              </a:rPr>
              <a:t>minimising</a:t>
            </a:r>
            <a:r>
              <a:rPr lang="en-US" sz="1600">
                <a:solidFill>
                  <a:srgbClr val="004288"/>
                </a:solidFill>
                <a:latin typeface="Arial"/>
                <a:ea typeface="+mn-lt"/>
                <a:cs typeface="+mn-lt"/>
              </a:rPr>
              <a:t> waste</a:t>
            </a:r>
            <a:endParaRPr lang="en-US" sz="1600">
              <a:solidFill>
                <a:srgbClr val="004288"/>
              </a:solidFill>
              <a:latin typeface="Arial"/>
              <a:ea typeface="+mn-lt"/>
              <a:cs typeface="Arial"/>
            </a:endParaRPr>
          </a:p>
          <a:p>
            <a:r>
              <a:rPr lang="en-US" sz="1600">
                <a:solidFill>
                  <a:srgbClr val="004288"/>
                </a:solidFill>
                <a:latin typeface="Arial"/>
                <a:ea typeface="+mn-lt"/>
                <a:cs typeface="+mn-lt"/>
              </a:rPr>
              <a:t>and promoting energy efficiency</a:t>
            </a:r>
            <a:endParaRPr lang="en-US" sz="1600">
              <a:solidFill>
                <a:srgbClr val="00428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569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337267EB-EB5C-452C-BEB0-E7BF4F38ED7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stomShape 2">
            <a:extLst>
              <a:ext uri="{FF2B5EF4-FFF2-40B4-BE49-F238E27FC236}">
                <a16:creationId xmlns:a16="http://schemas.microsoft.com/office/drawing/2014/main" id="{01153245-5558-477C-BCA6-E286E6D5CEB2}"/>
              </a:ext>
            </a:extLst>
          </p:cNvPr>
          <p:cNvSpPr/>
          <p:nvPr/>
        </p:nvSpPr>
        <p:spPr>
          <a:xfrm>
            <a:off x="346807" y="342271"/>
            <a:ext cx="4058762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4284"/>
                </a:solidFill>
                <a:latin typeface="Tajawal" panose="00000800000000000000" pitchFamily="2" charset="-78"/>
                <a:ea typeface="Microsoft YaHei"/>
                <a:cs typeface="Tajawal" panose="00000800000000000000" pitchFamily="2" charset="-78"/>
              </a:rPr>
              <a:t>Our end markets</a:t>
            </a:r>
            <a:endParaRPr lang="en-GB" sz="2400" strike="noStrike" spc="-1">
              <a:solidFill>
                <a:srgbClr val="004284"/>
              </a:solidFill>
              <a:latin typeface="Tajawal" panose="00000800000000000000" pitchFamily="2" charset="-78"/>
              <a:cs typeface="Tajawal" panose="00000800000000000000" pitchFamily="2" charset="-78"/>
            </a:endParaRPr>
          </a:p>
        </p:txBody>
      </p:sp>
      <p:sp>
        <p:nvSpPr>
          <p:cNvPr id="33" name="CustomShape 19">
            <a:extLst>
              <a:ext uri="{FF2B5EF4-FFF2-40B4-BE49-F238E27FC236}">
                <a16:creationId xmlns:a16="http://schemas.microsoft.com/office/drawing/2014/main" id="{F9308C90-71A7-4A03-B5F3-07FE8B823BC3}"/>
              </a:ext>
            </a:extLst>
          </p:cNvPr>
          <p:cNvSpPr/>
          <p:nvPr/>
        </p:nvSpPr>
        <p:spPr>
          <a:xfrm>
            <a:off x="-1" y="836652"/>
            <a:ext cx="2946401" cy="45719"/>
          </a:xfrm>
          <a:prstGeom prst="rect">
            <a:avLst/>
          </a:prstGeom>
          <a:solidFill>
            <a:srgbClr val="149AD7"/>
          </a:solidFill>
          <a:ln w="572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8" name="CasellaDiTesto 13">
            <a:extLst>
              <a:ext uri="{FF2B5EF4-FFF2-40B4-BE49-F238E27FC236}">
                <a16:creationId xmlns:a16="http://schemas.microsoft.com/office/drawing/2014/main" id="{85EE78D1-48D6-484A-BBCC-13BB5A7F6655}"/>
              </a:ext>
            </a:extLst>
          </p:cNvPr>
          <p:cNvSpPr txBox="1"/>
          <p:nvPr/>
        </p:nvSpPr>
        <p:spPr>
          <a:xfrm>
            <a:off x="346807" y="1295811"/>
            <a:ext cx="87856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sz="2400" b="1">
                <a:solidFill>
                  <a:srgbClr val="00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i="0">
                <a:solidFill>
                  <a:srgbClr val="0042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pecialty water management additives</a:t>
            </a:r>
            <a:r>
              <a:rPr lang="en-US" sz="2400" b="0" i="0">
                <a:solidFill>
                  <a:srgbClr val="0042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are used throughout the world across industries including:</a:t>
            </a:r>
            <a:endParaRPr lang="en-GB" sz="2400" b="1" i="0">
              <a:solidFill>
                <a:srgbClr val="00428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4">
            <a:extLst>
              <a:ext uri="{FF2B5EF4-FFF2-40B4-BE49-F238E27FC236}">
                <a16:creationId xmlns:a16="http://schemas.microsoft.com/office/drawing/2014/main" id="{6DB72D11-8361-412D-B949-F444E059D2DA}"/>
              </a:ext>
            </a:extLst>
          </p:cNvPr>
          <p:cNvSpPr/>
          <p:nvPr/>
        </p:nvSpPr>
        <p:spPr>
          <a:xfrm>
            <a:off x="203582" y="2913706"/>
            <a:ext cx="1293115" cy="3955180"/>
          </a:xfrm>
          <a:prstGeom prst="rect">
            <a:avLst/>
          </a:prstGeom>
          <a:gradFill>
            <a:gsLst>
              <a:gs pos="100000">
                <a:srgbClr val="FF0080"/>
              </a:gs>
              <a:gs pos="0">
                <a:schemeClr val="bg1">
                  <a:alpha val="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glow>
              <a:schemeClr val="accent1"/>
            </a:glow>
            <a:outerShdw blurRad="107950" dist="12700" dir="5400000" sx="1000" sy="1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76" name="Rectangle 63">
            <a:extLst>
              <a:ext uri="{FF2B5EF4-FFF2-40B4-BE49-F238E27FC236}">
                <a16:creationId xmlns:a16="http://schemas.microsoft.com/office/drawing/2014/main" id="{D11CF188-157C-49C8-9281-50A53491497D}"/>
              </a:ext>
            </a:extLst>
          </p:cNvPr>
          <p:cNvSpPr/>
          <p:nvPr/>
        </p:nvSpPr>
        <p:spPr>
          <a:xfrm>
            <a:off x="1679584" y="2910203"/>
            <a:ext cx="1293115" cy="3955180"/>
          </a:xfrm>
          <a:prstGeom prst="rect">
            <a:avLst/>
          </a:prstGeom>
          <a:gradFill>
            <a:gsLst>
              <a:gs pos="100000">
                <a:srgbClr val="FF0080"/>
              </a:gs>
              <a:gs pos="0">
                <a:schemeClr val="bg1"/>
              </a:gs>
              <a:gs pos="0">
                <a:schemeClr val="bg1"/>
              </a:gs>
              <a:gs pos="0">
                <a:schemeClr val="bg1"/>
              </a:gs>
            </a:gsLst>
            <a:lin ang="5400000" scaled="1"/>
          </a:gradFill>
          <a:ln>
            <a:noFill/>
          </a:ln>
          <a:effectLst>
            <a:glow>
              <a:schemeClr val="accent1"/>
            </a:glow>
            <a:outerShdw blurRad="107950" dist="12700" dir="5400000" sx="1000" sy="1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77" name="Rectangle 82">
            <a:extLst>
              <a:ext uri="{FF2B5EF4-FFF2-40B4-BE49-F238E27FC236}">
                <a16:creationId xmlns:a16="http://schemas.microsoft.com/office/drawing/2014/main" id="{CF0DEDD0-CB15-4303-85D4-5856311E5EE5}"/>
              </a:ext>
            </a:extLst>
          </p:cNvPr>
          <p:cNvSpPr/>
          <p:nvPr/>
        </p:nvSpPr>
        <p:spPr>
          <a:xfrm>
            <a:off x="3158648" y="2910203"/>
            <a:ext cx="1293115" cy="3955180"/>
          </a:xfrm>
          <a:prstGeom prst="rect">
            <a:avLst/>
          </a:prstGeom>
          <a:gradFill>
            <a:gsLst>
              <a:gs pos="100000">
                <a:srgbClr val="00C389"/>
              </a:gs>
              <a:gs pos="0">
                <a:schemeClr val="bg1"/>
              </a:gs>
              <a:gs pos="0">
                <a:srgbClr val="F8FDFC"/>
              </a:gs>
              <a:gs pos="0">
                <a:schemeClr val="bg1"/>
              </a:gs>
            </a:gsLst>
            <a:lin ang="5400000" scaled="1"/>
          </a:gradFill>
          <a:ln>
            <a:noFill/>
          </a:ln>
          <a:effectLst>
            <a:glow>
              <a:schemeClr val="accent1"/>
            </a:glow>
            <a:outerShdw blurRad="107950" dist="12700" dir="5400000" sx="1000" sy="1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78" name="Rectangle 98">
            <a:extLst>
              <a:ext uri="{FF2B5EF4-FFF2-40B4-BE49-F238E27FC236}">
                <a16:creationId xmlns:a16="http://schemas.microsoft.com/office/drawing/2014/main" id="{ADA9C7D8-B5D7-45E4-93F5-B440781A693C}"/>
              </a:ext>
            </a:extLst>
          </p:cNvPr>
          <p:cNvSpPr/>
          <p:nvPr/>
        </p:nvSpPr>
        <p:spPr>
          <a:xfrm>
            <a:off x="4677194" y="2910203"/>
            <a:ext cx="1293115" cy="3955180"/>
          </a:xfrm>
          <a:prstGeom prst="rect">
            <a:avLst/>
          </a:prstGeom>
          <a:gradFill>
            <a:gsLst>
              <a:gs pos="100000">
                <a:srgbClr val="3EB1C8"/>
              </a:gs>
              <a:gs pos="0">
                <a:schemeClr val="bg1"/>
              </a:gs>
              <a:gs pos="0">
                <a:schemeClr val="bg1"/>
              </a:gs>
            </a:gsLst>
            <a:lin ang="5400000" scaled="1"/>
          </a:gradFill>
          <a:ln>
            <a:noFill/>
          </a:ln>
          <a:effectLst>
            <a:glow>
              <a:schemeClr val="accent1"/>
            </a:glow>
            <a:outerShdw blurRad="107950" dist="12700" dir="5400000" sx="1000" sy="1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EE36896-0B0A-405D-BD58-EEA8542E3711}"/>
              </a:ext>
            </a:extLst>
          </p:cNvPr>
          <p:cNvSpPr/>
          <p:nvPr/>
        </p:nvSpPr>
        <p:spPr>
          <a:xfrm>
            <a:off x="8812254" y="5729813"/>
            <a:ext cx="3379746" cy="11281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4">
            <a:extLst>
              <a:ext uri="{FF2B5EF4-FFF2-40B4-BE49-F238E27FC236}">
                <a16:creationId xmlns:a16="http://schemas.microsoft.com/office/drawing/2014/main" id="{CCEECE3A-2B9F-466E-9EF4-F38C5905CAE2}"/>
              </a:ext>
            </a:extLst>
          </p:cNvPr>
          <p:cNvSpPr/>
          <p:nvPr/>
        </p:nvSpPr>
        <p:spPr>
          <a:xfrm>
            <a:off x="6195739" y="2913706"/>
            <a:ext cx="1293115" cy="3955180"/>
          </a:xfrm>
          <a:prstGeom prst="rect">
            <a:avLst/>
          </a:prstGeom>
          <a:gradFill>
            <a:gsLst>
              <a:gs pos="100000">
                <a:srgbClr val="004288"/>
              </a:gs>
              <a:gs pos="0">
                <a:schemeClr val="bg1"/>
              </a:gs>
              <a:gs pos="0">
                <a:schemeClr val="bg1"/>
              </a:gs>
              <a:gs pos="0">
                <a:schemeClr val="bg1"/>
              </a:gs>
            </a:gsLst>
            <a:lin ang="5400000" scaled="1"/>
          </a:gradFill>
          <a:ln>
            <a:noFill/>
          </a:ln>
          <a:effectLst>
            <a:glow>
              <a:schemeClr val="accent1"/>
            </a:glow>
            <a:outerShdw blurRad="107950" dist="12700" dir="5400000" sx="1000" sy="1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3" name="Rectangle 63">
            <a:extLst>
              <a:ext uri="{FF2B5EF4-FFF2-40B4-BE49-F238E27FC236}">
                <a16:creationId xmlns:a16="http://schemas.microsoft.com/office/drawing/2014/main" id="{4C31ACB9-0848-4896-A4D0-AEBC5E6D107B}"/>
              </a:ext>
            </a:extLst>
          </p:cNvPr>
          <p:cNvSpPr/>
          <p:nvPr/>
        </p:nvSpPr>
        <p:spPr>
          <a:xfrm>
            <a:off x="7671741" y="2910203"/>
            <a:ext cx="1293115" cy="3955180"/>
          </a:xfrm>
          <a:prstGeom prst="rect">
            <a:avLst/>
          </a:prstGeom>
          <a:gradFill>
            <a:gsLst>
              <a:gs pos="100000">
                <a:srgbClr val="E03E52"/>
              </a:gs>
              <a:gs pos="0">
                <a:schemeClr val="bg1"/>
              </a:gs>
              <a:gs pos="0">
                <a:schemeClr val="bg1"/>
              </a:gs>
              <a:gs pos="0">
                <a:schemeClr val="bg1"/>
              </a:gs>
            </a:gsLst>
            <a:lin ang="5400000" scaled="1"/>
          </a:gradFill>
          <a:ln>
            <a:noFill/>
          </a:ln>
          <a:effectLst>
            <a:glow>
              <a:schemeClr val="accent1"/>
            </a:glow>
            <a:outerShdw blurRad="107950" dist="12700" dir="5400000" sx="1000" sy="1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4" name="Rectangle 82">
            <a:extLst>
              <a:ext uri="{FF2B5EF4-FFF2-40B4-BE49-F238E27FC236}">
                <a16:creationId xmlns:a16="http://schemas.microsoft.com/office/drawing/2014/main" id="{0220D2DB-A1DB-49E9-B810-49D63907628F}"/>
              </a:ext>
            </a:extLst>
          </p:cNvPr>
          <p:cNvSpPr/>
          <p:nvPr/>
        </p:nvSpPr>
        <p:spPr>
          <a:xfrm>
            <a:off x="9132459" y="2910203"/>
            <a:ext cx="1293115" cy="3955180"/>
          </a:xfrm>
          <a:prstGeom prst="rect">
            <a:avLst/>
          </a:prstGeom>
          <a:gradFill>
            <a:gsLst>
              <a:gs pos="100000">
                <a:srgbClr val="ED7D31"/>
              </a:gs>
              <a:gs pos="0">
                <a:schemeClr val="bg1"/>
              </a:gs>
              <a:gs pos="0">
                <a:schemeClr val="bg1"/>
              </a:gs>
            </a:gsLst>
            <a:lin ang="5400000" scaled="1"/>
          </a:gradFill>
          <a:ln>
            <a:noFill/>
          </a:ln>
          <a:effectLst>
            <a:glow>
              <a:schemeClr val="accent1"/>
            </a:glow>
            <a:outerShdw blurRad="107950" dist="12700" dir="5400000" sx="1000" sy="1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5" name="Rectangle 98">
            <a:extLst>
              <a:ext uri="{FF2B5EF4-FFF2-40B4-BE49-F238E27FC236}">
                <a16:creationId xmlns:a16="http://schemas.microsoft.com/office/drawing/2014/main" id="{E01AF6F2-3B31-4909-AD3F-FE6BEB6AFAA0}"/>
              </a:ext>
            </a:extLst>
          </p:cNvPr>
          <p:cNvSpPr/>
          <p:nvPr/>
        </p:nvSpPr>
        <p:spPr>
          <a:xfrm>
            <a:off x="10651004" y="2910203"/>
            <a:ext cx="1293115" cy="3955180"/>
          </a:xfrm>
          <a:prstGeom prst="rect">
            <a:avLst/>
          </a:prstGeom>
          <a:gradFill>
            <a:gsLst>
              <a:gs pos="100000">
                <a:srgbClr val="7030A0"/>
              </a:gs>
              <a:gs pos="0">
                <a:schemeClr val="bg1"/>
              </a:gs>
              <a:gs pos="0">
                <a:schemeClr val="bg1"/>
              </a:gs>
            </a:gsLst>
            <a:lin ang="5400000" scaled="1"/>
          </a:gradFill>
          <a:ln>
            <a:noFill/>
          </a:ln>
          <a:effectLst>
            <a:glow>
              <a:schemeClr val="accent1"/>
            </a:glow>
            <a:outerShdw blurRad="107950" dist="12700" dir="5400000" sx="1000" sy="1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38F1DD43-05BA-4523-8B4E-0A86D33A0D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76" y="3879771"/>
            <a:ext cx="1000301" cy="1000301"/>
          </a:xfrm>
          <a:prstGeom prst="rect">
            <a:avLst/>
          </a:prstGeom>
          <a:effectLst>
            <a:glow>
              <a:schemeClr val="accent1"/>
            </a:glow>
            <a:outerShdw dist="50800" dir="5400000" sx="2000" sy="2000" algn="ctr" rotWithShape="0">
              <a:srgbClr val="000000"/>
            </a:outerShdw>
          </a:effectLst>
        </p:spPr>
      </p:pic>
      <p:sp>
        <p:nvSpPr>
          <p:cNvPr id="43" name="CasellaDiTesto 99">
            <a:extLst>
              <a:ext uri="{FF2B5EF4-FFF2-40B4-BE49-F238E27FC236}">
                <a16:creationId xmlns:a16="http://schemas.microsoft.com/office/drawing/2014/main" id="{70B30807-549C-4A3D-B6D5-5806F7640AA6}"/>
              </a:ext>
            </a:extLst>
          </p:cNvPr>
          <p:cNvSpPr txBox="1"/>
          <p:nvPr/>
        </p:nvSpPr>
        <p:spPr>
          <a:xfrm>
            <a:off x="288794" y="5105792"/>
            <a:ext cx="11001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Tajawal" panose="00000800000000000000" pitchFamily="2" charset="-78"/>
                <a:cs typeface="Tajawal" panose="00000800000000000000" pitchFamily="2" charset="-78"/>
              </a:rPr>
              <a:t>Fabric &amp;</a:t>
            </a:r>
          </a:p>
          <a:p>
            <a:pPr algn="ctr"/>
            <a:r>
              <a:rPr lang="en-GB" sz="1600" b="1">
                <a:solidFill>
                  <a:schemeClr val="bg1"/>
                </a:solidFill>
                <a:latin typeface="Tajawal" panose="00000800000000000000" pitchFamily="2" charset="-78"/>
                <a:cs typeface="Tajawal" panose="00000800000000000000" pitchFamily="2" charset="-78"/>
              </a:rPr>
              <a:t>Home Care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6A80FB7-0E40-4635-B13C-B24BB65EFA9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142" y="3876469"/>
            <a:ext cx="1000301" cy="1000301"/>
          </a:xfrm>
          <a:prstGeom prst="rect">
            <a:avLst/>
          </a:prstGeom>
          <a:effectLst>
            <a:glow>
              <a:schemeClr val="accent1"/>
            </a:glow>
            <a:outerShdw dist="50800" dir="5400000" sx="2000" sy="2000" algn="ctr" rotWithShape="0">
              <a:srgbClr val="000000"/>
            </a:outerShdw>
          </a:effectLst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7397F504-29D5-405B-B07D-6DF4182BA7B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068" y="3883745"/>
            <a:ext cx="1000301" cy="1000301"/>
          </a:xfrm>
          <a:prstGeom prst="rect">
            <a:avLst/>
          </a:prstGeom>
          <a:effectLst>
            <a:glow>
              <a:schemeClr val="accent1"/>
            </a:glow>
            <a:outerShdw dist="50800" dir="5400000" sx="2000" sy="2000" algn="ctr" rotWithShape="0">
              <a:srgbClr val="000000"/>
            </a:outerShdw>
          </a:effectLst>
        </p:spPr>
      </p:pic>
      <p:sp>
        <p:nvSpPr>
          <p:cNvPr id="49" name="CasellaDiTesto 99">
            <a:extLst>
              <a:ext uri="{FF2B5EF4-FFF2-40B4-BE49-F238E27FC236}">
                <a16:creationId xmlns:a16="http://schemas.microsoft.com/office/drawing/2014/main" id="{9E2297D1-D592-4CB8-AEFF-38699B21EC63}"/>
              </a:ext>
            </a:extLst>
          </p:cNvPr>
          <p:cNvSpPr txBox="1"/>
          <p:nvPr/>
        </p:nvSpPr>
        <p:spPr>
          <a:xfrm>
            <a:off x="3065829" y="5077011"/>
            <a:ext cx="14101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Tajawal" panose="00000800000000000000" pitchFamily="2" charset="-78"/>
                <a:cs typeface="Tajawal" panose="00000800000000000000" pitchFamily="2" charset="-78"/>
              </a:rPr>
              <a:t>Industrial Water Treatment &amp; Process</a:t>
            </a:r>
          </a:p>
        </p:txBody>
      </p:sp>
      <p:pic>
        <p:nvPicPr>
          <p:cNvPr id="51" name="Picture 5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6A4CFCC2-741A-4469-A796-0918E45C199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406" y="3876469"/>
            <a:ext cx="1000301" cy="1000301"/>
          </a:xfrm>
          <a:prstGeom prst="rect">
            <a:avLst/>
          </a:prstGeom>
          <a:effectLst>
            <a:glow>
              <a:schemeClr val="accent1"/>
            </a:glow>
            <a:outerShdw dist="50800" dir="5400000" sx="2000" sy="2000" algn="ctr" rotWithShape="0">
              <a:srgbClr val="000000"/>
            </a:outerShdw>
          </a:effectLst>
        </p:spPr>
      </p:pic>
      <p:sp>
        <p:nvSpPr>
          <p:cNvPr id="53" name="CasellaDiTesto 99">
            <a:extLst>
              <a:ext uri="{FF2B5EF4-FFF2-40B4-BE49-F238E27FC236}">
                <a16:creationId xmlns:a16="http://schemas.microsoft.com/office/drawing/2014/main" id="{ACBDED41-5930-4582-9670-B8B06D25592E}"/>
              </a:ext>
            </a:extLst>
          </p:cNvPr>
          <p:cNvSpPr txBox="1"/>
          <p:nvPr/>
        </p:nvSpPr>
        <p:spPr>
          <a:xfrm>
            <a:off x="4547470" y="5105791"/>
            <a:ext cx="14965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Tajawal" panose="00000800000000000000" pitchFamily="2" charset="-78"/>
                <a:cs typeface="Tajawal" panose="00000800000000000000" pitchFamily="2" charset="-78"/>
              </a:rPr>
              <a:t>Membrane Desalination</a:t>
            </a:r>
          </a:p>
        </p:txBody>
      </p:sp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7F7549A8-81F8-4247-99F9-176F45EA2A9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951" y="3886435"/>
            <a:ext cx="1000301" cy="1000301"/>
          </a:xfrm>
          <a:prstGeom prst="rect">
            <a:avLst/>
          </a:prstGeom>
          <a:effectLst>
            <a:glow>
              <a:schemeClr val="accent1"/>
            </a:glow>
            <a:outerShdw dist="50800" dir="5400000" sx="2000" sy="2000" algn="ctr" rotWithShape="0">
              <a:srgbClr val="000000"/>
            </a:outerShdw>
          </a:effectLst>
        </p:spPr>
      </p:pic>
      <p:sp>
        <p:nvSpPr>
          <p:cNvPr id="58" name="CasellaDiTesto 99">
            <a:extLst>
              <a:ext uri="{FF2B5EF4-FFF2-40B4-BE49-F238E27FC236}">
                <a16:creationId xmlns:a16="http://schemas.microsoft.com/office/drawing/2014/main" id="{6C6C51B7-F157-47CE-BCB1-0F94CC3C98E4}"/>
              </a:ext>
            </a:extLst>
          </p:cNvPr>
          <p:cNvSpPr txBox="1"/>
          <p:nvPr/>
        </p:nvSpPr>
        <p:spPr>
          <a:xfrm>
            <a:off x="6066338" y="5105234"/>
            <a:ext cx="14965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Tajawal" panose="00000800000000000000" pitchFamily="2" charset="-78"/>
                <a:cs typeface="Tajawal" panose="00000800000000000000" pitchFamily="2" charset="-78"/>
              </a:rPr>
              <a:t>Thermal Desalination</a:t>
            </a:r>
          </a:p>
        </p:txBody>
      </p:sp>
      <p:pic>
        <p:nvPicPr>
          <p:cNvPr id="60" name="Picture 59" descr="A picture containing text, vector graphics, clipart, light&#10;&#10;Description automatically generated">
            <a:extLst>
              <a:ext uri="{FF2B5EF4-FFF2-40B4-BE49-F238E27FC236}">
                <a16:creationId xmlns:a16="http://schemas.microsoft.com/office/drawing/2014/main" id="{DDBBDE31-9F4D-415E-BB82-6DACA7ABAD9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53" y="3876468"/>
            <a:ext cx="1000301" cy="1000301"/>
          </a:xfrm>
          <a:prstGeom prst="rect">
            <a:avLst/>
          </a:prstGeom>
          <a:effectLst>
            <a:glow>
              <a:schemeClr val="accent1"/>
            </a:glow>
            <a:outerShdw dist="50800" dir="5400000" sx="2000" sy="2000" algn="ctr" rotWithShape="0">
              <a:srgbClr val="000000"/>
            </a:outerShdw>
          </a:effectLst>
        </p:spPr>
      </p:pic>
      <p:sp>
        <p:nvSpPr>
          <p:cNvPr id="61" name="CasellaDiTesto 99">
            <a:extLst>
              <a:ext uri="{FF2B5EF4-FFF2-40B4-BE49-F238E27FC236}">
                <a16:creationId xmlns:a16="http://schemas.microsoft.com/office/drawing/2014/main" id="{48704C7F-E355-46D4-970D-419619CB1B96}"/>
              </a:ext>
            </a:extLst>
          </p:cNvPr>
          <p:cNvSpPr txBox="1"/>
          <p:nvPr/>
        </p:nvSpPr>
        <p:spPr>
          <a:xfrm>
            <a:off x="7542016" y="5136698"/>
            <a:ext cx="14965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Tajawal" panose="00000800000000000000" pitchFamily="2" charset="-78"/>
                <a:cs typeface="Tajawal" panose="00000800000000000000" pitchFamily="2" charset="-78"/>
              </a:rPr>
              <a:t>Geothermal</a:t>
            </a:r>
            <a:endParaRPr lang="en-GB" sz="1200" b="1">
              <a:solidFill>
                <a:schemeClr val="bg1"/>
              </a:solidFill>
              <a:latin typeface="Tajawal" panose="00000800000000000000" pitchFamily="2" charset="-78"/>
              <a:cs typeface="Tajawal" panose="00000800000000000000" pitchFamily="2" charset="-78"/>
            </a:endParaRPr>
          </a:p>
        </p:txBody>
      </p:sp>
      <p:pic>
        <p:nvPicPr>
          <p:cNvPr id="63" name="Picture 62" descr="A picture containing text, clock, gauge&#10;&#10;Description automatically generated">
            <a:extLst>
              <a:ext uri="{FF2B5EF4-FFF2-40B4-BE49-F238E27FC236}">
                <a16:creationId xmlns:a16="http://schemas.microsoft.com/office/drawing/2014/main" id="{0BB492EE-46D6-4411-B531-8DB7928DB82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671" y="3876468"/>
            <a:ext cx="1000301" cy="1000301"/>
          </a:xfrm>
          <a:prstGeom prst="rect">
            <a:avLst/>
          </a:prstGeom>
          <a:effectLst>
            <a:glow>
              <a:schemeClr val="accent1"/>
            </a:glow>
            <a:outerShdw dist="50800" dir="5400000" sx="2000" sy="2000" algn="ctr" rotWithShape="0">
              <a:srgbClr val="000000"/>
            </a:outerShdw>
          </a:effectLst>
        </p:spPr>
      </p:pic>
      <p:sp>
        <p:nvSpPr>
          <p:cNvPr id="64" name="CasellaDiTesto 99">
            <a:extLst>
              <a:ext uri="{FF2B5EF4-FFF2-40B4-BE49-F238E27FC236}">
                <a16:creationId xmlns:a16="http://schemas.microsoft.com/office/drawing/2014/main" id="{B6461FF4-0449-4552-958C-B062229385F5}"/>
              </a:ext>
            </a:extLst>
          </p:cNvPr>
          <p:cNvSpPr txBox="1"/>
          <p:nvPr/>
        </p:nvSpPr>
        <p:spPr>
          <a:xfrm>
            <a:off x="9014204" y="5134014"/>
            <a:ext cx="14965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Tajawal" panose="00000800000000000000" pitchFamily="2" charset="-78"/>
                <a:cs typeface="Tajawal" panose="00000800000000000000" pitchFamily="2" charset="-78"/>
              </a:rPr>
              <a:t>Mining</a:t>
            </a:r>
            <a:endParaRPr lang="en-GB" sz="1200" b="1">
              <a:solidFill>
                <a:schemeClr val="bg1"/>
              </a:solidFill>
              <a:latin typeface="Tajawal" panose="00000800000000000000" pitchFamily="2" charset="-78"/>
              <a:cs typeface="Tajawal" panose="00000800000000000000" pitchFamily="2" charset="-78"/>
            </a:endParaRPr>
          </a:p>
        </p:txBody>
      </p:sp>
      <p:pic>
        <p:nvPicPr>
          <p:cNvPr id="66" name="Picture 65" descr="Icon&#10;&#10;Description automatically generated">
            <a:extLst>
              <a:ext uri="{FF2B5EF4-FFF2-40B4-BE49-F238E27FC236}">
                <a16:creationId xmlns:a16="http://schemas.microsoft.com/office/drawing/2014/main" id="{3DD2344F-254A-486F-B455-6943DE8953B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7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216" y="3871729"/>
            <a:ext cx="1000301" cy="1000301"/>
          </a:xfrm>
          <a:prstGeom prst="rect">
            <a:avLst/>
          </a:prstGeom>
          <a:effectLst>
            <a:glow>
              <a:schemeClr val="accent1"/>
            </a:glow>
            <a:outerShdw dist="50800" dir="5400000" sx="2000" sy="2000" algn="ctr" rotWithShape="0">
              <a:srgbClr val="000000"/>
            </a:outerShdw>
          </a:effectLst>
        </p:spPr>
      </p:pic>
      <p:sp>
        <p:nvSpPr>
          <p:cNvPr id="83" name="CasellaDiTesto 99">
            <a:extLst>
              <a:ext uri="{FF2B5EF4-FFF2-40B4-BE49-F238E27FC236}">
                <a16:creationId xmlns:a16="http://schemas.microsoft.com/office/drawing/2014/main" id="{8731A700-8BB1-4153-9E2F-42FBE625521C}"/>
              </a:ext>
            </a:extLst>
          </p:cNvPr>
          <p:cNvSpPr txBox="1"/>
          <p:nvPr/>
        </p:nvSpPr>
        <p:spPr>
          <a:xfrm>
            <a:off x="10521279" y="5134014"/>
            <a:ext cx="14965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Tajawal" panose="00000800000000000000" pitchFamily="2" charset="-78"/>
                <a:cs typeface="Tajawal" panose="00000800000000000000" pitchFamily="2" charset="-78"/>
              </a:rPr>
              <a:t>Personal</a:t>
            </a:r>
          </a:p>
          <a:p>
            <a:pPr algn="ctr"/>
            <a:r>
              <a:rPr lang="en-GB" sz="1600" b="1">
                <a:solidFill>
                  <a:schemeClr val="bg1"/>
                </a:solidFill>
                <a:latin typeface="Tajawal" panose="00000800000000000000" pitchFamily="2" charset="-78"/>
                <a:cs typeface="Tajawal" panose="00000800000000000000" pitchFamily="2" charset="-78"/>
              </a:rPr>
              <a:t>Care</a:t>
            </a:r>
          </a:p>
        </p:txBody>
      </p:sp>
      <p:sp>
        <p:nvSpPr>
          <p:cNvPr id="84" name="CasellaDiTesto 99">
            <a:extLst>
              <a:ext uri="{FF2B5EF4-FFF2-40B4-BE49-F238E27FC236}">
                <a16:creationId xmlns:a16="http://schemas.microsoft.com/office/drawing/2014/main" id="{0CB15DE1-5889-4EC8-BD8D-DC78AB3A0D41}"/>
              </a:ext>
            </a:extLst>
          </p:cNvPr>
          <p:cNvSpPr txBox="1"/>
          <p:nvPr/>
        </p:nvSpPr>
        <p:spPr>
          <a:xfrm>
            <a:off x="1644803" y="5108761"/>
            <a:ext cx="1373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Tajawal" panose="00000800000000000000" pitchFamily="2" charset="-78"/>
                <a:cs typeface="Tajawal" panose="00000800000000000000" pitchFamily="2" charset="-78"/>
              </a:rPr>
              <a:t>Industrial</a:t>
            </a:r>
          </a:p>
          <a:p>
            <a:pPr algn="ctr"/>
            <a:r>
              <a:rPr lang="en-GB" sz="1600" b="1">
                <a:solidFill>
                  <a:schemeClr val="bg1"/>
                </a:solidFill>
                <a:latin typeface="Tajawal" panose="00000800000000000000" pitchFamily="2" charset="-78"/>
                <a:cs typeface="Tajawal" panose="00000800000000000000" pitchFamily="2" charset="-78"/>
              </a:rPr>
              <a:t>&amp;</a:t>
            </a:r>
          </a:p>
          <a:p>
            <a:pPr algn="ctr"/>
            <a:r>
              <a:rPr lang="en-GB" sz="1600" b="1">
                <a:solidFill>
                  <a:schemeClr val="bg1"/>
                </a:solidFill>
                <a:latin typeface="Tajawal" panose="00000800000000000000" pitchFamily="2" charset="-78"/>
                <a:cs typeface="Tajawal" panose="00000800000000000000" pitchFamily="2" charset="-78"/>
              </a:rPr>
              <a:t>Institutional</a:t>
            </a:r>
          </a:p>
        </p:txBody>
      </p:sp>
    </p:spTree>
    <p:extLst>
      <p:ext uri="{BB962C8B-B14F-4D97-AF65-F5344CB8AC3E}">
        <p14:creationId xmlns:p14="http://schemas.microsoft.com/office/powerpoint/2010/main" val="270781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sky, ground, outdoor&#10;&#10;Description automatically generated">
            <a:extLst>
              <a:ext uri="{FF2B5EF4-FFF2-40B4-BE49-F238E27FC236}">
                <a16:creationId xmlns:a16="http://schemas.microsoft.com/office/drawing/2014/main" id="{005658D3-CEB1-4F59-8CC7-425D8CCDBD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56" b="14075"/>
          <a:stretch/>
        </p:blipFill>
        <p:spPr>
          <a:xfrm>
            <a:off x="-959" y="-1060"/>
            <a:ext cx="12199839" cy="6865334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1B8C962-3326-457A-807F-C9D1AD5C5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499" y="366074"/>
            <a:ext cx="1813287" cy="671717"/>
          </a:xfrm>
          <a:prstGeom prst="rect">
            <a:avLst/>
          </a:prstGeom>
        </p:spPr>
      </p:pic>
      <p:pic>
        <p:nvPicPr>
          <p:cNvPr id="20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13F17B6A-5BE1-46BF-88C6-A120EC0FE6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7453"/>
          <a:stretch/>
        </p:blipFill>
        <p:spPr>
          <a:xfrm>
            <a:off x="1519" y="-1"/>
            <a:ext cx="12101991" cy="6858001"/>
          </a:xfrm>
          <a:prstGeom prst="rect">
            <a:avLst/>
          </a:prstGeom>
        </p:spPr>
      </p:pic>
      <p:pic>
        <p:nvPicPr>
          <p:cNvPr id="7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3DD12D8B-9FF2-434A-8E45-9F1DF847F4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732"/>
          <a:stretch/>
        </p:blipFill>
        <p:spPr>
          <a:xfrm>
            <a:off x="0" y="-1621"/>
            <a:ext cx="7614562" cy="6859621"/>
          </a:xfrm>
          <a:prstGeom prst="rect">
            <a:avLst/>
          </a:prstGeom>
        </p:spPr>
      </p:pic>
      <p:sp>
        <p:nvSpPr>
          <p:cNvPr id="22" name="TextBox 14">
            <a:extLst>
              <a:ext uri="{FF2B5EF4-FFF2-40B4-BE49-F238E27FC236}">
                <a16:creationId xmlns:a16="http://schemas.microsoft.com/office/drawing/2014/main" id="{5B0D671C-ED76-4E1E-8486-218088FF22D5}"/>
              </a:ext>
            </a:extLst>
          </p:cNvPr>
          <p:cNvSpPr txBox="1"/>
          <p:nvPr/>
        </p:nvSpPr>
        <p:spPr>
          <a:xfrm>
            <a:off x="625956" y="377322"/>
            <a:ext cx="874266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solidFill>
                  <a:srgbClr val="FFFFFF"/>
                </a:solidFill>
                <a:latin typeface="Arial"/>
                <a:cs typeface="Arial"/>
              </a:rPr>
              <a:t>Geothermal</a:t>
            </a:r>
            <a:endParaRPr lang="en-US"/>
          </a:p>
        </p:txBody>
      </p:sp>
      <p:sp>
        <p:nvSpPr>
          <p:cNvPr id="31" name="CustomShape 19">
            <a:extLst>
              <a:ext uri="{FF2B5EF4-FFF2-40B4-BE49-F238E27FC236}">
                <a16:creationId xmlns:a16="http://schemas.microsoft.com/office/drawing/2014/main" id="{5CA802D6-29EB-4709-A09F-A1978AC9AA7E}"/>
              </a:ext>
            </a:extLst>
          </p:cNvPr>
          <p:cNvSpPr/>
          <p:nvPr/>
        </p:nvSpPr>
        <p:spPr>
          <a:xfrm>
            <a:off x="728692" y="1345955"/>
            <a:ext cx="1607563" cy="45719"/>
          </a:xfrm>
          <a:prstGeom prst="rect">
            <a:avLst/>
          </a:prstGeom>
          <a:solidFill>
            <a:srgbClr val="FFFFFF"/>
          </a:solidFill>
          <a:ln w="572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8105E8B-56A9-43FF-A906-07DC7DD3E507}"/>
              </a:ext>
            </a:extLst>
          </p:cNvPr>
          <p:cNvGrpSpPr/>
          <p:nvPr/>
        </p:nvGrpSpPr>
        <p:grpSpPr>
          <a:xfrm>
            <a:off x="728468" y="2061955"/>
            <a:ext cx="6059184" cy="1090782"/>
            <a:chOff x="697988" y="2152705"/>
            <a:chExt cx="6059184" cy="1090782"/>
          </a:xfrm>
        </p:grpSpPr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8DC92A07-A1FB-4B77-80BA-0AB3C954584B}"/>
                </a:ext>
              </a:extLst>
            </p:cNvPr>
            <p:cNvSpPr txBox="1"/>
            <p:nvPr/>
          </p:nvSpPr>
          <p:spPr>
            <a:xfrm>
              <a:off x="1958782" y="2675598"/>
              <a:ext cx="4798390" cy="56425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b="1" err="1">
                  <a:solidFill>
                    <a:schemeClr val="bg1"/>
                  </a:solidFill>
                  <a:latin typeface="Arial"/>
                  <a:cs typeface="Arial"/>
                </a:rPr>
                <a:t>Antiscalants</a:t>
              </a:r>
              <a:r>
                <a:rPr lang="en-US" b="1">
                  <a:solidFill>
                    <a:schemeClr val="bg1"/>
                  </a:solidFill>
                  <a:latin typeface="Arial"/>
                  <a:cs typeface="Arial"/>
                </a:rPr>
                <a:t>, Corrosion inhibitors</a:t>
              </a:r>
            </a:p>
            <a:p>
              <a:pPr lvl="1">
                <a:spcBef>
                  <a:spcPts val="800"/>
                </a:spcBef>
              </a:pPr>
              <a:br>
                <a:rPr lang="en-US" sz="300">
                  <a:solidFill>
                    <a:schemeClr val="bg1"/>
                  </a:solidFill>
                  <a:latin typeface="Arial"/>
                  <a:cs typeface="Arial"/>
                </a:rPr>
              </a:br>
              <a:endParaRPr lang="en-US" sz="30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12" name="Graphic 11" descr="Test tubes outline">
              <a:extLst>
                <a:ext uri="{FF2B5EF4-FFF2-40B4-BE49-F238E27FC236}">
                  <a16:creationId xmlns:a16="http://schemas.microsoft.com/office/drawing/2014/main" id="{C7E3D2C6-3BF6-4697-B46F-6B95DF0CB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97988" y="2227911"/>
              <a:ext cx="1015576" cy="1015576"/>
            </a:xfrm>
            <a:prstGeom prst="rect">
              <a:avLst/>
            </a:prstGeom>
          </p:spPr>
        </p:pic>
        <p:sp>
          <p:nvSpPr>
            <p:cNvPr id="17" name="CasellaDiTesto 53">
              <a:extLst>
                <a:ext uri="{FF2B5EF4-FFF2-40B4-BE49-F238E27FC236}">
                  <a16:creationId xmlns:a16="http://schemas.microsoft.com/office/drawing/2014/main" id="{27B502CF-A5E1-4470-BD41-B36B68CA837B}"/>
                </a:ext>
              </a:extLst>
            </p:cNvPr>
            <p:cNvSpPr txBox="1"/>
            <p:nvPr/>
          </p:nvSpPr>
          <p:spPr>
            <a:xfrm>
              <a:off x="2005311" y="2152705"/>
              <a:ext cx="3748385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800">
                  <a:solidFill>
                    <a:schemeClr val="bg1"/>
                  </a:solidFill>
                  <a:latin typeface="Arial"/>
                  <a:cs typeface="Arial"/>
                </a:rPr>
                <a:t>Functionalities</a:t>
              </a:r>
              <a:endParaRPr lang="en-US">
                <a:solidFill>
                  <a:schemeClr val="bg1"/>
                </a:solidFill>
                <a:cs typeface="Calibri" panose="020F0502020204030204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BED760A-2055-42F0-8148-213B1CAACF5A}"/>
              </a:ext>
            </a:extLst>
          </p:cNvPr>
          <p:cNvGrpSpPr/>
          <p:nvPr/>
        </p:nvGrpSpPr>
        <p:grpSpPr>
          <a:xfrm>
            <a:off x="725841" y="3626635"/>
            <a:ext cx="8114488" cy="1446114"/>
            <a:chOff x="762417" y="3644233"/>
            <a:chExt cx="8114488" cy="1446114"/>
          </a:xfrm>
        </p:grpSpPr>
        <p:pic>
          <p:nvPicPr>
            <p:cNvPr id="16" name="Graphic 15" descr="Gears outline">
              <a:extLst>
                <a:ext uri="{FF2B5EF4-FFF2-40B4-BE49-F238E27FC236}">
                  <a16:creationId xmlns:a16="http://schemas.microsoft.com/office/drawing/2014/main" id="{B1176E3B-C2B0-4022-8366-7440EC5E5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62417" y="3873071"/>
              <a:ext cx="1015576" cy="1015576"/>
            </a:xfrm>
            <a:prstGeom prst="rect">
              <a:avLst/>
            </a:prstGeom>
          </p:spPr>
        </p:pic>
        <p:sp>
          <p:nvSpPr>
            <p:cNvPr id="18" name="CasellaDiTesto 53">
              <a:extLst>
                <a:ext uri="{FF2B5EF4-FFF2-40B4-BE49-F238E27FC236}">
                  <a16:creationId xmlns:a16="http://schemas.microsoft.com/office/drawing/2014/main" id="{B0932B5F-CDFF-4F93-8AC9-FAC559EF4036}"/>
                </a:ext>
              </a:extLst>
            </p:cNvPr>
            <p:cNvSpPr txBox="1"/>
            <p:nvPr/>
          </p:nvSpPr>
          <p:spPr>
            <a:xfrm>
              <a:off x="2007517" y="3644233"/>
              <a:ext cx="2381638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800">
                  <a:solidFill>
                    <a:schemeClr val="bg1"/>
                  </a:solidFill>
                  <a:latin typeface="Arial"/>
                  <a:cs typeface="Arial"/>
                </a:rPr>
                <a:t>Applications</a:t>
              </a:r>
              <a:endParaRPr lang="en-US" sz="100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334A9AA8-75F2-4E0B-BB48-3D24D30EE101}"/>
                </a:ext>
              </a:extLst>
            </p:cNvPr>
            <p:cNvSpPr txBox="1"/>
            <p:nvPr/>
          </p:nvSpPr>
          <p:spPr>
            <a:xfrm>
              <a:off x="2009079" y="4167017"/>
              <a:ext cx="6867826" cy="92333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/>
                  <a:cs typeface="Arial"/>
                </a:rPr>
                <a:t>Calcite scale, Amorphous silica scale, Metal silicate scale</a:t>
              </a:r>
            </a:p>
            <a:p>
              <a:r>
                <a:rPr lang="en-US" b="1">
                  <a:solidFill>
                    <a:schemeClr val="bg1"/>
                  </a:solidFill>
                  <a:latin typeface="Arial"/>
                  <a:cs typeface="Arial"/>
                </a:rPr>
                <a:t>Antimony Trisulfide (Stibnite) scale, Naturally Occurring Radioactive Material (NORMS)</a:t>
              </a:r>
            </a:p>
          </p:txBody>
        </p:sp>
      </p:grpSp>
      <p:pic>
        <p:nvPicPr>
          <p:cNvPr id="3" name="Picture 2" descr="A picture containing text, vector graphics, clipart, light&#10;&#10;Description automatically generated">
            <a:extLst>
              <a:ext uri="{FF2B5EF4-FFF2-40B4-BE49-F238E27FC236}">
                <a16:creationId xmlns:a16="http://schemas.microsoft.com/office/drawing/2014/main" id="{69EBBC1E-A8F5-423E-B1EB-1EBFB9B33B87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107" y="5283237"/>
            <a:ext cx="1117531" cy="1127301"/>
          </a:xfrm>
          <a:prstGeom prst="rect">
            <a:avLst/>
          </a:prstGeom>
          <a:effectLst>
            <a:glow>
              <a:schemeClr val="accent1"/>
            </a:glow>
            <a:outerShdw dist="50800" dir="5400000" sx="2000" sy="2000" algn="ctr" rotWithShape="0">
              <a:srgbClr val="000000"/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131FE6-AA47-45DF-AFFB-D57E906C007D}"/>
              </a:ext>
            </a:extLst>
          </p:cNvPr>
          <p:cNvSpPr txBox="1"/>
          <p:nvPr/>
        </p:nvSpPr>
        <p:spPr>
          <a:xfrm>
            <a:off x="727495" y="5587042"/>
            <a:ext cx="842225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Innovative, thermally stable, dispersants and inhibitors to </a:t>
            </a:r>
            <a:r>
              <a:rPr lang="en-US" b="1" err="1">
                <a:solidFill>
                  <a:schemeClr val="bg1"/>
                </a:solidFill>
                <a:latin typeface="Arial"/>
                <a:cs typeface="Arial"/>
              </a:rPr>
              <a:t>maximise</a:t>
            </a:r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 system efficiency and extend plant lifetime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CDB365-D42E-B8DE-EA70-98D9D749271D}"/>
              </a:ext>
            </a:extLst>
          </p:cNvPr>
          <p:cNvSpPr txBox="1"/>
          <p:nvPr/>
        </p:nvSpPr>
        <p:spPr>
          <a:xfrm>
            <a:off x="3778316" y="265039"/>
            <a:ext cx="58820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7.7 M€/</a:t>
            </a:r>
            <a:r>
              <a:rPr lang="en-US" sz="2400" b="1" dirty="0" err="1">
                <a:solidFill>
                  <a:schemeClr val="bg1"/>
                </a:solidFill>
              </a:rPr>
              <a:t>yr</a:t>
            </a:r>
            <a:r>
              <a:rPr lang="en-US" sz="2400" b="1" dirty="0">
                <a:solidFill>
                  <a:schemeClr val="bg1"/>
                </a:solidFill>
              </a:rPr>
              <a:t> = Annual Revenues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15% = Target Vitality 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8 Products Portfolio (4 new)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Direct Sales/Technical Support Approach</a:t>
            </a:r>
          </a:p>
        </p:txBody>
      </p:sp>
    </p:spTree>
    <p:extLst>
      <p:ext uri="{BB962C8B-B14F-4D97-AF65-F5344CB8AC3E}">
        <p14:creationId xmlns:p14="http://schemas.microsoft.com/office/powerpoint/2010/main" val="3878187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CFB613-9B49-405C-8429-0C86CCC67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34" y="876738"/>
            <a:ext cx="5873750" cy="4817017"/>
          </a:xfrm>
          <a:prstGeom prst="rect">
            <a:avLst/>
          </a:prstGeom>
        </p:spPr>
      </p:pic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EF090B89-BD7D-424D-A919-F9391E0D07AC}"/>
              </a:ext>
            </a:extLst>
          </p:cNvPr>
          <p:cNvSpPr txBox="1">
            <a:spLocks/>
          </p:cNvSpPr>
          <p:nvPr/>
        </p:nvSpPr>
        <p:spPr>
          <a:xfrm>
            <a:off x="211665" y="1003732"/>
            <a:ext cx="2301925" cy="269766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90280">
              <a:lnSpc>
                <a:spcPct val="120000"/>
              </a:lnSpc>
              <a:spcAft>
                <a:spcPts val="488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Titillium Web" panose="00000300000000000000" pitchFamily="2" charset="0"/>
              </a:rPr>
              <a:t>SURFACE EQUIPMENT</a:t>
            </a:r>
            <a:endParaRPr lang="en-US" sz="1800" dirty="0">
              <a:solidFill>
                <a:schemeClr val="tx1"/>
              </a:solidFill>
              <a:latin typeface="Titillium Web" panose="00000300000000000000" pitchFamily="2" charset="0"/>
            </a:endParaRPr>
          </a:p>
          <a:p>
            <a:pPr defTabSz="990280">
              <a:lnSpc>
                <a:spcPct val="12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tillium Web" panose="00000300000000000000" pitchFamily="2" charset="0"/>
              </a:rPr>
              <a:t>Calcite</a:t>
            </a:r>
          </a:p>
          <a:p>
            <a:pPr defTabSz="990280">
              <a:lnSpc>
                <a:spcPct val="12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tillium Web" panose="00000300000000000000" pitchFamily="2" charset="0"/>
              </a:rPr>
              <a:t>Metal Sulfide</a:t>
            </a:r>
          </a:p>
          <a:p>
            <a:pPr defTabSz="990280">
              <a:lnSpc>
                <a:spcPct val="12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tillium Web" panose="00000300000000000000" pitchFamily="2" charset="0"/>
              </a:rPr>
              <a:t>Silica</a:t>
            </a:r>
          </a:p>
          <a:p>
            <a:pPr defTabSz="990280">
              <a:lnSpc>
                <a:spcPct val="12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tillium Web" panose="00000300000000000000" pitchFamily="2" charset="0"/>
              </a:rPr>
              <a:t>Stibnite</a:t>
            </a:r>
          </a:p>
          <a:p>
            <a:pPr defTabSz="990280">
              <a:lnSpc>
                <a:spcPct val="12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tillium Web" panose="00000300000000000000" pitchFamily="2" charset="0"/>
              </a:rPr>
              <a:t>Corrosion</a:t>
            </a:r>
          </a:p>
          <a:p>
            <a:pPr marL="0" indent="0" defTabSz="990280">
              <a:lnSpc>
                <a:spcPct val="120000"/>
              </a:lnSpc>
              <a:spcAft>
                <a:spcPts val="488"/>
              </a:spcAft>
              <a:buNone/>
            </a:pPr>
            <a:endParaRPr lang="en-US" sz="1800" dirty="0">
              <a:solidFill>
                <a:schemeClr val="tx1"/>
              </a:solidFill>
              <a:latin typeface="Titillium Web" panose="00000300000000000000" pitchFamily="2" charset="0"/>
            </a:endParaRP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9445EAF3-6576-44F0-9E95-96AA01E2D55C}"/>
              </a:ext>
            </a:extLst>
          </p:cNvPr>
          <p:cNvSpPr txBox="1">
            <a:spLocks/>
          </p:cNvSpPr>
          <p:nvPr/>
        </p:nvSpPr>
        <p:spPr>
          <a:xfrm>
            <a:off x="211665" y="3461040"/>
            <a:ext cx="2408592" cy="328436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90280">
              <a:lnSpc>
                <a:spcPct val="120000"/>
              </a:lnSpc>
              <a:spcAft>
                <a:spcPts val="488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Titillium Web" panose="00000300000000000000" pitchFamily="2" charset="0"/>
              </a:rPr>
              <a:t>PRODUCTION WELL</a:t>
            </a:r>
          </a:p>
          <a:p>
            <a:pPr defTabSz="990280">
              <a:lnSpc>
                <a:spcPct val="12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latin typeface="Titillium Web" panose="00000300000000000000" pitchFamily="2" charset="0"/>
              </a:rPr>
              <a:t>Calcite </a:t>
            </a:r>
            <a:endParaRPr lang="en-US" sz="1800" dirty="0">
              <a:solidFill>
                <a:schemeClr val="tx1"/>
              </a:solidFill>
              <a:latin typeface="Titillium Web" panose="00000300000000000000" pitchFamily="2" charset="0"/>
            </a:endParaRPr>
          </a:p>
          <a:p>
            <a:pPr defTabSz="990280">
              <a:lnSpc>
                <a:spcPct val="12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tillium Web" panose="00000300000000000000" pitchFamily="2" charset="0"/>
              </a:rPr>
              <a:t>Sulphate (Ca, Sr, Ba)</a:t>
            </a:r>
            <a:endParaRPr lang="it-IT" sz="1800" dirty="0">
              <a:solidFill>
                <a:schemeClr val="tx1"/>
              </a:solidFill>
              <a:latin typeface="Titillium Web" panose="00000300000000000000" pitchFamily="2" charset="0"/>
            </a:endParaRPr>
          </a:p>
          <a:p>
            <a:pPr defTabSz="990280">
              <a:lnSpc>
                <a:spcPct val="12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latin typeface="Titillium Web" panose="00000300000000000000" pitchFamily="2" charset="0"/>
              </a:rPr>
              <a:t>Metal Sulfides</a:t>
            </a:r>
          </a:p>
          <a:p>
            <a:pPr defTabSz="990280">
              <a:lnSpc>
                <a:spcPct val="12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it-IT" sz="1800" dirty="0" err="1">
                <a:solidFill>
                  <a:schemeClr val="tx1"/>
                </a:solidFill>
                <a:latin typeface="Titillium Web" panose="00000300000000000000" pitchFamily="2" charset="0"/>
              </a:rPr>
              <a:t>Silica</a:t>
            </a:r>
            <a:r>
              <a:rPr lang="it-IT" sz="1800" dirty="0">
                <a:solidFill>
                  <a:schemeClr val="tx1"/>
                </a:solidFill>
                <a:latin typeface="Titillium Web" panose="00000300000000000000" pitchFamily="2" charset="0"/>
              </a:rPr>
              <a:t> </a:t>
            </a:r>
            <a:endParaRPr lang="en-US" sz="1800" dirty="0">
              <a:solidFill>
                <a:schemeClr val="tx1"/>
              </a:solidFill>
              <a:latin typeface="Titillium Web" panose="00000300000000000000" pitchFamily="2" charset="0"/>
            </a:endParaRPr>
          </a:p>
          <a:p>
            <a:pPr marL="706281" lvl="1" indent="-171450" defTabSz="914400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 Light" panose="020B0604020202020204" charset="0"/>
                <a:ea typeface="+mj-ea"/>
                <a:cs typeface="Arial" panose="020B0604020202020204" pitchFamily="34" charset="0"/>
              </a:rPr>
              <a:t>Amorphous silica</a:t>
            </a:r>
          </a:p>
          <a:p>
            <a:pPr marL="706281" lvl="1" indent="-171450" defTabSz="914400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 Light" panose="020B0604020202020204" charset="0"/>
                <a:ea typeface="+mj-ea"/>
                <a:cs typeface="Arial" panose="020B0604020202020204" pitchFamily="34" charset="0"/>
              </a:rPr>
              <a:t>Metal silicates</a:t>
            </a:r>
            <a:endParaRPr lang="it-IT" sz="1200" dirty="0">
              <a:solidFill>
                <a:schemeClr val="tx1"/>
              </a:solidFill>
              <a:latin typeface="Titillium Web" panose="00000300000000000000" pitchFamily="2" charset="0"/>
            </a:endParaRPr>
          </a:p>
          <a:p>
            <a:pPr defTabSz="990280">
              <a:lnSpc>
                <a:spcPct val="12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it-IT" sz="1800" dirty="0" err="1">
                <a:solidFill>
                  <a:schemeClr val="tx1"/>
                </a:solidFill>
                <a:latin typeface="Titillium Web" panose="00000300000000000000" pitchFamily="2" charset="0"/>
              </a:rPr>
              <a:t>Stibnite</a:t>
            </a:r>
            <a:r>
              <a:rPr lang="en-US" sz="1800" dirty="0">
                <a:solidFill>
                  <a:schemeClr val="tx1"/>
                </a:solidFill>
                <a:latin typeface="Titillium Web" panose="00000300000000000000" pitchFamily="2" charset="0"/>
              </a:rPr>
              <a:t> </a:t>
            </a:r>
          </a:p>
          <a:p>
            <a:pPr marL="706281" lvl="1" indent="-171450" defTabSz="914400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 Light" panose="020B0604020202020204" charset="0"/>
                <a:ea typeface="+mj-ea"/>
                <a:cs typeface="Arial" panose="020B0604020202020204" pitchFamily="34" charset="0"/>
              </a:rPr>
              <a:t>Crystalline Sb2S3  grey black</a:t>
            </a:r>
          </a:p>
          <a:p>
            <a:pPr marL="706281" lvl="1" indent="-171450" defTabSz="914400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3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 Light" panose="020B0604020202020204" charset="0"/>
                <a:ea typeface="+mj-ea"/>
                <a:cs typeface="Arial" panose="020B0604020202020204" pitchFamily="34" charset="0"/>
              </a:rPr>
              <a:t>Metastibnite</a:t>
            </a: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 Light" panose="020B0604020202020204" charset="0"/>
                <a:ea typeface="+mj-ea"/>
                <a:cs typeface="Arial" panose="020B0604020202020204" pitchFamily="34" charset="0"/>
              </a:rPr>
              <a:t> Sb2S3 red</a:t>
            </a:r>
            <a:endParaRPr lang="en-US" sz="1300" dirty="0">
              <a:solidFill>
                <a:schemeClr val="tx1"/>
              </a:solidFill>
              <a:latin typeface="Titillium Web" panose="00000300000000000000" pitchFamily="2" charset="0"/>
            </a:endParaRPr>
          </a:p>
        </p:txBody>
      </p: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98E2A2AF-9BCA-458A-AAF7-D101E025A3DC}"/>
              </a:ext>
            </a:extLst>
          </p:cNvPr>
          <p:cNvSpPr txBox="1">
            <a:spLocks/>
          </p:cNvSpPr>
          <p:nvPr/>
        </p:nvSpPr>
        <p:spPr>
          <a:xfrm>
            <a:off x="9249652" y="971984"/>
            <a:ext cx="2091621" cy="190462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90280">
              <a:lnSpc>
                <a:spcPct val="120000"/>
              </a:lnSpc>
              <a:spcAft>
                <a:spcPts val="488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Titillium Web" panose="00000300000000000000" pitchFamily="2" charset="0"/>
              </a:rPr>
              <a:t>COOLING WATER</a:t>
            </a:r>
          </a:p>
          <a:p>
            <a:pPr defTabSz="990280">
              <a:lnSpc>
                <a:spcPct val="12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tillium Web" panose="00000300000000000000" pitchFamily="2" charset="0"/>
              </a:rPr>
              <a:t>Scale</a:t>
            </a:r>
          </a:p>
          <a:p>
            <a:pPr defTabSz="990280">
              <a:lnSpc>
                <a:spcPct val="12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tillium Web" panose="00000300000000000000" pitchFamily="2" charset="0"/>
              </a:rPr>
              <a:t>Corrosion</a:t>
            </a:r>
          </a:p>
          <a:p>
            <a:pPr defTabSz="990280">
              <a:lnSpc>
                <a:spcPct val="12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tillium Web" panose="00000300000000000000" pitchFamily="2" charset="0"/>
              </a:rPr>
              <a:t>Biological Growth</a:t>
            </a:r>
          </a:p>
          <a:p>
            <a:pPr marL="0" indent="0" defTabSz="990280">
              <a:lnSpc>
                <a:spcPct val="120000"/>
              </a:lnSpc>
              <a:spcAft>
                <a:spcPts val="1083"/>
              </a:spcAft>
              <a:buNone/>
            </a:pPr>
            <a:endParaRPr lang="en-US" sz="1800" dirty="0">
              <a:solidFill>
                <a:schemeClr val="tx1"/>
              </a:solidFill>
              <a:latin typeface="Titillium Web" panose="00000300000000000000" pitchFamily="2" charset="0"/>
            </a:endParaRP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D8B1D920-5884-41F1-8A44-151B2F55CA06}"/>
              </a:ext>
            </a:extLst>
          </p:cNvPr>
          <p:cNvSpPr txBox="1">
            <a:spLocks/>
          </p:cNvSpPr>
          <p:nvPr/>
        </p:nvSpPr>
        <p:spPr>
          <a:xfrm>
            <a:off x="9279790" y="2650411"/>
            <a:ext cx="2324885" cy="316189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90280">
              <a:lnSpc>
                <a:spcPct val="120000"/>
              </a:lnSpc>
              <a:spcAft>
                <a:spcPts val="488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Titillium Web" panose="00000300000000000000" pitchFamily="2" charset="0"/>
              </a:rPr>
              <a:t>HOT &amp; COLD REINJECTION</a:t>
            </a:r>
          </a:p>
          <a:p>
            <a:pPr defTabSz="990280">
              <a:lnSpc>
                <a:spcPct val="12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latin typeface="Titillium Web" panose="00000300000000000000" pitchFamily="2" charset="0"/>
              </a:rPr>
              <a:t>Calcite </a:t>
            </a:r>
          </a:p>
          <a:p>
            <a:pPr defTabSz="990280">
              <a:lnSpc>
                <a:spcPct val="12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latin typeface="Titillium Web" panose="00000300000000000000" pitchFamily="2" charset="0"/>
              </a:rPr>
              <a:t>Metal </a:t>
            </a:r>
            <a:r>
              <a:rPr lang="it-IT" sz="1800" dirty="0" err="1">
                <a:solidFill>
                  <a:schemeClr val="tx1"/>
                </a:solidFill>
                <a:latin typeface="Titillium Web" panose="00000300000000000000" pitchFamily="2" charset="0"/>
              </a:rPr>
              <a:t>Sulfides</a:t>
            </a:r>
            <a:endParaRPr lang="en-US" sz="1800" dirty="0">
              <a:solidFill>
                <a:schemeClr val="tx1"/>
              </a:solidFill>
              <a:latin typeface="Titillium Web" panose="00000300000000000000" pitchFamily="2" charset="0"/>
            </a:endParaRPr>
          </a:p>
          <a:p>
            <a:pPr lvl="1" defTabSz="990280">
              <a:lnSpc>
                <a:spcPct val="10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en-US" sz="1300" b="1" i="1" dirty="0">
                <a:solidFill>
                  <a:schemeClr val="tx1"/>
                </a:solidFill>
                <a:latin typeface="Titillium Web" panose="00000300000000000000" pitchFamily="2" charset="0"/>
              </a:rPr>
              <a:t>Lead</a:t>
            </a:r>
          </a:p>
          <a:p>
            <a:pPr lvl="1" defTabSz="990280">
              <a:lnSpc>
                <a:spcPct val="10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en-US" sz="1300" b="1" i="1" dirty="0">
                <a:solidFill>
                  <a:schemeClr val="tx1"/>
                </a:solidFill>
                <a:latin typeface="Titillium Web" panose="00000300000000000000" pitchFamily="2" charset="0"/>
              </a:rPr>
              <a:t>Copper</a:t>
            </a:r>
            <a:endParaRPr lang="it-IT" sz="1300" b="1" i="1" dirty="0">
              <a:solidFill>
                <a:schemeClr val="tx1"/>
              </a:solidFill>
              <a:latin typeface="Titillium Web" panose="00000300000000000000" pitchFamily="2" charset="0"/>
            </a:endParaRPr>
          </a:p>
          <a:p>
            <a:pPr defTabSz="990280">
              <a:lnSpc>
                <a:spcPct val="12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latin typeface="Titillium Web" panose="00000300000000000000" pitchFamily="2" charset="0"/>
              </a:rPr>
              <a:t>Silica </a:t>
            </a:r>
          </a:p>
          <a:p>
            <a:pPr defTabSz="990280">
              <a:lnSpc>
                <a:spcPct val="12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latin typeface="Titillium Web" panose="00000300000000000000" pitchFamily="2" charset="0"/>
              </a:rPr>
              <a:t>Stibnite </a:t>
            </a:r>
          </a:p>
          <a:p>
            <a:pPr marL="0" indent="0" defTabSz="990280">
              <a:lnSpc>
                <a:spcPct val="120000"/>
              </a:lnSpc>
              <a:spcAft>
                <a:spcPts val="488"/>
              </a:spcAft>
              <a:buNone/>
            </a:pPr>
            <a:endParaRPr lang="en-US" sz="1800" dirty="0">
              <a:solidFill>
                <a:schemeClr val="tx1"/>
              </a:solidFill>
              <a:latin typeface="Titillium Web" panose="000003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07FEFA-7107-CA42-B20E-7DCCAD69F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09" y="283339"/>
            <a:ext cx="10515600" cy="576172"/>
          </a:xfrm>
        </p:spPr>
        <p:txBody>
          <a:bodyPr/>
          <a:lstStyle/>
          <a:p>
            <a:r>
              <a:rPr lang="en-US" dirty="0"/>
              <a:t>Typical Scale Challenges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9204A-E1DA-BC1C-11B7-7F050E0B2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792" y="5751466"/>
            <a:ext cx="1417313" cy="10652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1B5421-1FE0-161F-080F-69B52BE9B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752" y="5758241"/>
            <a:ext cx="1417313" cy="10680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293A0B-39D9-17CB-20D9-B9F931370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423" y="5751466"/>
            <a:ext cx="1417313" cy="106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3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1E38954-A472-45BE-B879-6E85B16FADE7}"/>
              </a:ext>
            </a:extLst>
          </p:cNvPr>
          <p:cNvGrpSpPr/>
          <p:nvPr/>
        </p:nvGrpSpPr>
        <p:grpSpPr>
          <a:xfrm>
            <a:off x="1708837" y="940338"/>
            <a:ext cx="1673315" cy="5028873"/>
            <a:chOff x="395568" y="1167340"/>
            <a:chExt cx="1902120" cy="3315496"/>
          </a:xfrm>
          <a:solidFill>
            <a:srgbClr val="5B9BD5">
              <a:lumMod val="75000"/>
            </a:srgbClr>
          </a:solidFill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8778A83-7CCB-4945-BB30-65C914AB359F}"/>
                </a:ext>
              </a:extLst>
            </p:cNvPr>
            <p:cNvGrpSpPr/>
            <p:nvPr/>
          </p:nvGrpSpPr>
          <p:grpSpPr>
            <a:xfrm>
              <a:off x="397443" y="1407894"/>
              <a:ext cx="1900245" cy="3074942"/>
              <a:chOff x="397443" y="1152937"/>
              <a:chExt cx="2070371" cy="3350235"/>
            </a:xfrm>
            <a:grpFill/>
          </p:grpSpPr>
          <p:sp>
            <p:nvSpPr>
              <p:cNvPr id="38" name="Rounded Rectangle 35">
                <a:extLst>
                  <a:ext uri="{FF2B5EF4-FFF2-40B4-BE49-F238E27FC236}">
                    <a16:creationId xmlns:a16="http://schemas.microsoft.com/office/drawing/2014/main" id="{014ADE7B-9856-4B1A-8A0A-A1A05693FF88}"/>
                  </a:ext>
                </a:extLst>
              </p:cNvPr>
              <p:cNvSpPr/>
              <p:nvPr/>
            </p:nvSpPr>
            <p:spPr>
              <a:xfrm>
                <a:off x="397443" y="1152937"/>
                <a:ext cx="2070370" cy="3350235"/>
              </a:xfrm>
              <a:prstGeom prst="roundRect">
                <a:avLst>
                  <a:gd name="adj" fmla="val 5758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9057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 45 Light"/>
                  <a:ea typeface="+mn-ea"/>
                  <a:cs typeface="+mn-cs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FD752F8-0521-4928-8873-A3151089A756}"/>
                  </a:ext>
                </a:extLst>
              </p:cNvPr>
              <p:cNvCxnSpPr/>
              <p:nvPr/>
            </p:nvCxnSpPr>
            <p:spPr>
              <a:xfrm rot="10800000">
                <a:off x="397444" y="1905254"/>
                <a:ext cx="2070370" cy="1961"/>
              </a:xfrm>
              <a:prstGeom prst="line">
                <a:avLst/>
              </a:prstGeom>
              <a:grpFill/>
              <a:ln w="38100" cap="flat" cmpd="dbl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6DC0E3B-297B-4B28-A22A-BB95B793BA65}"/>
                </a:ext>
              </a:extLst>
            </p:cNvPr>
            <p:cNvSpPr txBox="1"/>
            <p:nvPr/>
          </p:nvSpPr>
          <p:spPr>
            <a:xfrm>
              <a:off x="588795" y="2208768"/>
              <a:ext cx="1533749" cy="1569207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7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Arial" charset="0"/>
                </a:rPr>
                <a:t>Formulation to provide extended levels of dispersive control where Silica levels are &gt;400ppm</a:t>
              </a:r>
            </a:p>
            <a:p>
              <a:pPr marL="0" marR="0" lvl="0" indent="0" algn="l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7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Arial" charset="0"/>
                </a:rPr>
                <a:t>Effective at high temperature</a:t>
              </a:r>
            </a:p>
            <a:p>
              <a:pPr marL="0" marR="0" lvl="0" indent="0" algn="l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7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Arial" charset="0"/>
                </a:rPr>
                <a:t>Typical Dosage 5-20ppm</a:t>
              </a:r>
            </a:p>
          </p:txBody>
        </p:sp>
        <p:sp>
          <p:nvSpPr>
            <p:cNvPr id="37" name="Round Same Side Corner Rectangle 29">
              <a:extLst>
                <a:ext uri="{FF2B5EF4-FFF2-40B4-BE49-F238E27FC236}">
                  <a16:creationId xmlns:a16="http://schemas.microsoft.com/office/drawing/2014/main" id="{E735F684-8D04-464A-8E69-FE6E0EA45D50}"/>
                </a:ext>
              </a:extLst>
            </p:cNvPr>
            <p:cNvSpPr/>
            <p:nvPr/>
          </p:nvSpPr>
          <p:spPr>
            <a:xfrm>
              <a:off x="395568" y="1167340"/>
              <a:ext cx="1900244" cy="740538"/>
            </a:xfrm>
            <a:prstGeom prst="round2SameRect">
              <a:avLst>
                <a:gd name="adj1" fmla="val 15480"/>
                <a:gd name="adj2" fmla="val 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88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 SemiBold" panose="020B0604020202020204" charset="0"/>
                <a:ea typeface="+mn-ea"/>
                <a:cs typeface="+mn-cs"/>
              </a:endParaRPr>
            </a:p>
            <a:p>
              <a:pPr marL="0" marR="0" lvl="0" indent="0" algn="ctr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+mn-cs"/>
                </a:rPr>
                <a:t>Geogard</a:t>
              </a:r>
              <a:r>
                <a:rPr kumimoji="0" lang="en-US" sz="2000" b="1" i="0" u="none" strike="noStrike" kern="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+mn-cs"/>
                </a:rPr>
                <a:t>®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+mn-cs"/>
                </a:rPr>
                <a:t> SX2</a:t>
              </a:r>
            </a:p>
            <a:p>
              <a:pPr marL="0" marR="0" lvl="0" indent="0" algn="ctr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+mn-cs"/>
                </a:rPr>
                <a:t>Silica</a:t>
              </a:r>
            </a:p>
            <a:p>
              <a:pPr marL="0" marR="0" lvl="0" indent="0" algn="ctr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+mn-cs"/>
                </a:rPr>
                <a:t>Scale Control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533A7C0-F30D-4BFA-B6D1-028A8AB480F5}"/>
              </a:ext>
            </a:extLst>
          </p:cNvPr>
          <p:cNvGrpSpPr/>
          <p:nvPr/>
        </p:nvGrpSpPr>
        <p:grpSpPr>
          <a:xfrm>
            <a:off x="5196937" y="940338"/>
            <a:ext cx="1689810" cy="5020858"/>
            <a:chOff x="2550241" y="1068242"/>
            <a:chExt cx="1900244" cy="3469108"/>
          </a:xfrm>
          <a:solidFill>
            <a:srgbClr val="FFC000">
              <a:lumMod val="75000"/>
            </a:srgbClr>
          </a:solidFill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B650E44-986B-4D18-A917-53C78C9B7346}"/>
                </a:ext>
              </a:extLst>
            </p:cNvPr>
            <p:cNvGrpSpPr/>
            <p:nvPr/>
          </p:nvGrpSpPr>
          <p:grpSpPr>
            <a:xfrm>
              <a:off x="2550241" y="1462408"/>
              <a:ext cx="1900244" cy="3074942"/>
              <a:chOff x="397443" y="1212332"/>
              <a:chExt cx="2070370" cy="3350235"/>
            </a:xfrm>
            <a:grpFill/>
          </p:grpSpPr>
          <p:sp>
            <p:nvSpPr>
              <p:cNvPr id="45" name="Rounded Rectangle 47">
                <a:extLst>
                  <a:ext uri="{FF2B5EF4-FFF2-40B4-BE49-F238E27FC236}">
                    <a16:creationId xmlns:a16="http://schemas.microsoft.com/office/drawing/2014/main" id="{0C353774-A9D5-49CA-AB5E-A0FEE490E4EF}"/>
                  </a:ext>
                </a:extLst>
              </p:cNvPr>
              <p:cNvSpPr/>
              <p:nvPr/>
            </p:nvSpPr>
            <p:spPr>
              <a:xfrm>
                <a:off x="397443" y="1212332"/>
                <a:ext cx="2070370" cy="3350235"/>
              </a:xfrm>
              <a:prstGeom prst="roundRect">
                <a:avLst>
                  <a:gd name="adj" fmla="val 5758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9057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 45 Light"/>
                  <a:ea typeface="+mn-ea"/>
                  <a:cs typeface="+mn-cs"/>
                </a:endParaRP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2685E35-3388-4CB6-BD9E-EC3DD22D35DA}"/>
                  </a:ext>
                </a:extLst>
              </p:cNvPr>
              <p:cNvCxnSpPr/>
              <p:nvPr/>
            </p:nvCxnSpPr>
            <p:spPr>
              <a:xfrm rot="10800000">
                <a:off x="397443" y="1851602"/>
                <a:ext cx="2070370" cy="1961"/>
              </a:xfrm>
              <a:prstGeom prst="line">
                <a:avLst/>
              </a:prstGeom>
              <a:grpFill/>
              <a:ln w="38100" cap="flat" cmpd="dbl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44" name="Round Same Side Corner Rectangle 40">
              <a:extLst>
                <a:ext uri="{FF2B5EF4-FFF2-40B4-BE49-F238E27FC236}">
                  <a16:creationId xmlns:a16="http://schemas.microsoft.com/office/drawing/2014/main" id="{E54EA043-7B97-4CA4-9B55-C91003A03F43}"/>
                </a:ext>
              </a:extLst>
            </p:cNvPr>
            <p:cNvSpPr/>
            <p:nvPr/>
          </p:nvSpPr>
          <p:spPr>
            <a:xfrm>
              <a:off x="2550241" y="1068242"/>
              <a:ext cx="1900244" cy="582300"/>
            </a:xfrm>
            <a:prstGeom prst="round2Same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88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 SemiBold" panose="020B0604020202020204" charset="0"/>
                <a:ea typeface="+mn-ea"/>
                <a:cs typeface="+mn-cs"/>
              </a:endParaRPr>
            </a:p>
            <a:p>
              <a:pPr marL="0" marR="0" lvl="0" indent="0" algn="ctr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+mn-cs"/>
                </a:rPr>
                <a:t>Geogard</a:t>
              </a:r>
              <a:r>
                <a:rPr kumimoji="0" lang="en-US" sz="2000" b="1" i="0" u="none" strike="noStrike" kern="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+mn-cs"/>
                </a:rPr>
                <a:t>®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+mn-cs"/>
                </a:rPr>
                <a:t> N</a:t>
              </a:r>
            </a:p>
            <a:p>
              <a:pPr marL="0" marR="0" lvl="0" indent="0" algn="ctr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+mn-cs"/>
                </a:rPr>
                <a:t>NORMS</a:t>
              </a:r>
            </a:p>
            <a:p>
              <a:pPr marL="0" marR="0" lvl="0" indent="0" algn="ctr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+mn-cs"/>
                </a:rPr>
                <a:t>Scale control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ED15D6F-A633-4C25-918A-32E30E2D1159}"/>
              </a:ext>
            </a:extLst>
          </p:cNvPr>
          <p:cNvSpPr txBox="1"/>
          <p:nvPr/>
        </p:nvSpPr>
        <p:spPr>
          <a:xfrm>
            <a:off x="5336469" y="2507679"/>
            <a:ext cx="1410747" cy="2092680"/>
          </a:xfrm>
          <a:prstGeom prst="rect">
            <a:avLst/>
          </a:prstGeom>
          <a:solidFill>
            <a:srgbClr val="FFC000">
              <a:lumMod val="75000"/>
            </a:srgbClr>
          </a:solidFill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 Light" panose="020B0604020202020204" charset="0"/>
                <a:ea typeface="+mn-ea"/>
                <a:cs typeface="+mn-cs"/>
              </a:rPr>
              <a:t>Formulation to inhibit the precipitation of NORM’s materials such as Radium-226 and Radium-228 which can be trapped in spaces within the sulfate salt crystals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 Light" panose="020B0604020202020204" charset="0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7E75116-9170-4E92-8D8B-521F58BB14CB}"/>
              </a:ext>
            </a:extLst>
          </p:cNvPr>
          <p:cNvGrpSpPr/>
          <p:nvPr/>
        </p:nvGrpSpPr>
        <p:grpSpPr>
          <a:xfrm>
            <a:off x="86160" y="953270"/>
            <a:ext cx="1586021" cy="5015733"/>
            <a:chOff x="395568" y="1167340"/>
            <a:chExt cx="1902120" cy="3308515"/>
          </a:xfrm>
          <a:solidFill>
            <a:sysClr val="window" lastClr="FFFFFF">
              <a:lumMod val="65000"/>
            </a:sysClr>
          </a:solidFill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F7F26BC-44CF-4A4C-90BD-2D775A3E0480}"/>
                </a:ext>
              </a:extLst>
            </p:cNvPr>
            <p:cNvGrpSpPr/>
            <p:nvPr/>
          </p:nvGrpSpPr>
          <p:grpSpPr>
            <a:xfrm>
              <a:off x="397443" y="1400913"/>
              <a:ext cx="1900245" cy="3074942"/>
              <a:chOff x="397443" y="1145331"/>
              <a:chExt cx="2070371" cy="3350235"/>
            </a:xfrm>
            <a:grpFill/>
          </p:grpSpPr>
          <p:sp>
            <p:nvSpPr>
              <p:cNvPr id="52" name="Rounded Rectangle 35">
                <a:extLst>
                  <a:ext uri="{FF2B5EF4-FFF2-40B4-BE49-F238E27FC236}">
                    <a16:creationId xmlns:a16="http://schemas.microsoft.com/office/drawing/2014/main" id="{795F43FE-784A-4F23-BDB5-EA2F1A6F812B}"/>
                  </a:ext>
                </a:extLst>
              </p:cNvPr>
              <p:cNvSpPr/>
              <p:nvPr/>
            </p:nvSpPr>
            <p:spPr>
              <a:xfrm>
                <a:off x="397443" y="1145331"/>
                <a:ext cx="2070370" cy="3350235"/>
              </a:xfrm>
              <a:prstGeom prst="roundRect">
                <a:avLst>
                  <a:gd name="adj" fmla="val 5758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9057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 45 Light"/>
                  <a:ea typeface="+mn-ea"/>
                  <a:cs typeface="+mn-cs"/>
                </a:endParaRP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309AAA0B-8209-4B02-B84B-08C47450EB06}"/>
                  </a:ext>
                </a:extLst>
              </p:cNvPr>
              <p:cNvCxnSpPr/>
              <p:nvPr/>
            </p:nvCxnSpPr>
            <p:spPr>
              <a:xfrm rot="10800000">
                <a:off x="397444" y="1897648"/>
                <a:ext cx="2070370" cy="1961"/>
              </a:xfrm>
              <a:prstGeom prst="line">
                <a:avLst/>
              </a:prstGeom>
              <a:grpFill/>
              <a:ln w="38100" cap="flat" cmpd="dbl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E039AEE-08B8-437F-AEFD-7CB23A587666}"/>
                </a:ext>
              </a:extLst>
            </p:cNvPr>
            <p:cNvSpPr txBox="1"/>
            <p:nvPr/>
          </p:nvSpPr>
          <p:spPr>
            <a:xfrm>
              <a:off x="493091" y="2200842"/>
              <a:ext cx="1705198" cy="1674898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7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Arial" charset="0"/>
                </a:rPr>
                <a:t>Formulation to provide excellent CaCO</a:t>
              </a:r>
              <a:r>
                <a:rPr kumimoji="0" lang="en-GB" sz="12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Arial" charset="0"/>
                </a:rPr>
                <a:t>3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Arial" charset="0"/>
                </a:rPr>
                <a:t> scale inhibition under severe conditions up to 250  -300°C</a:t>
              </a:r>
            </a:p>
            <a:p>
              <a:pPr marL="0" marR="0" lvl="0" indent="0" algn="l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7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Arial" charset="0"/>
                </a:rPr>
                <a:t>High thermal stability</a:t>
              </a:r>
            </a:p>
            <a:p>
              <a:pPr marL="0" marR="0" lvl="0" indent="0" algn="l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7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Arial" charset="0"/>
                </a:rPr>
                <a:t>Typical Dosage 3-20ppm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 SemiBold" panose="020B0604020202020204" charset="0"/>
                <a:ea typeface="+mn-ea"/>
                <a:cs typeface="Arial" charset="0"/>
              </a:endParaRPr>
            </a:p>
            <a:p>
              <a:pPr marL="0" marR="0" lvl="0" indent="0" algn="l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75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 SemiBold" panose="020B0604020202020204" charset="0"/>
                <a:ea typeface="+mn-ea"/>
                <a:cs typeface="Arial" charset="0"/>
              </a:endParaRPr>
            </a:p>
          </p:txBody>
        </p:sp>
        <p:sp>
          <p:nvSpPr>
            <p:cNvPr id="51" name="Round Same Side Corner Rectangle 29">
              <a:extLst>
                <a:ext uri="{FF2B5EF4-FFF2-40B4-BE49-F238E27FC236}">
                  <a16:creationId xmlns:a16="http://schemas.microsoft.com/office/drawing/2014/main" id="{35EEFECB-6954-4549-81D4-24617F5DB629}"/>
                </a:ext>
              </a:extLst>
            </p:cNvPr>
            <p:cNvSpPr/>
            <p:nvPr/>
          </p:nvSpPr>
          <p:spPr>
            <a:xfrm>
              <a:off x="395568" y="1167340"/>
              <a:ext cx="1900244" cy="740538"/>
            </a:xfrm>
            <a:prstGeom prst="round2SameRect">
              <a:avLst>
                <a:gd name="adj1" fmla="val 15480"/>
                <a:gd name="adj2" fmla="val 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88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 SemiBold" panose="020B0604020202020204" charset="0"/>
                <a:ea typeface="+mn-ea"/>
                <a:cs typeface="+mn-cs"/>
              </a:endParaRPr>
            </a:p>
            <a:p>
              <a:pPr marL="0" marR="0" lvl="0" indent="0" algn="ctr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+mn-cs"/>
                </a:rPr>
                <a:t>Geogard</a:t>
              </a:r>
              <a:r>
                <a:rPr kumimoji="0" lang="en-US" sz="2000" b="1" i="0" u="none" strike="noStrike" kern="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+mn-cs"/>
                </a:rPr>
                <a:t>®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+mn-cs"/>
                </a:rPr>
                <a:t> HCA</a:t>
              </a:r>
            </a:p>
            <a:p>
              <a:pPr marL="0" marR="0" lvl="0" indent="0" algn="ctr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+mn-cs"/>
                </a:rPr>
                <a:t>Calcium Carbonate</a:t>
              </a:r>
            </a:p>
            <a:p>
              <a:pPr marL="0" marR="0" lvl="0" indent="0" algn="ctr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+mn-cs"/>
                </a:rPr>
                <a:t>Scale Control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E48DD53-E8D5-4F59-9C10-A892861D3E60}"/>
              </a:ext>
            </a:extLst>
          </p:cNvPr>
          <p:cNvGrpSpPr/>
          <p:nvPr/>
        </p:nvGrpSpPr>
        <p:grpSpPr>
          <a:xfrm>
            <a:off x="3409663" y="938597"/>
            <a:ext cx="1761500" cy="5015179"/>
            <a:chOff x="395563" y="1167340"/>
            <a:chExt cx="1902125" cy="3315496"/>
          </a:xfrm>
          <a:solidFill>
            <a:srgbClr val="70AD47">
              <a:lumMod val="75000"/>
            </a:srgbClr>
          </a:solidFill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1166323-08AF-48F5-A9E0-E948303472C3}"/>
                </a:ext>
              </a:extLst>
            </p:cNvPr>
            <p:cNvGrpSpPr/>
            <p:nvPr/>
          </p:nvGrpSpPr>
          <p:grpSpPr>
            <a:xfrm>
              <a:off x="397443" y="1407894"/>
              <a:ext cx="1900245" cy="3074942"/>
              <a:chOff x="397443" y="1152937"/>
              <a:chExt cx="2070371" cy="3350235"/>
            </a:xfrm>
            <a:grpFill/>
          </p:grpSpPr>
          <p:sp>
            <p:nvSpPr>
              <p:cNvPr id="58" name="Rounded Rectangle 35">
                <a:extLst>
                  <a:ext uri="{FF2B5EF4-FFF2-40B4-BE49-F238E27FC236}">
                    <a16:creationId xmlns:a16="http://schemas.microsoft.com/office/drawing/2014/main" id="{11613F30-7193-4440-9B4E-C9F982C0AAC5}"/>
                  </a:ext>
                </a:extLst>
              </p:cNvPr>
              <p:cNvSpPr/>
              <p:nvPr/>
            </p:nvSpPr>
            <p:spPr>
              <a:xfrm>
                <a:off x="397443" y="1152937"/>
                <a:ext cx="2070370" cy="3350235"/>
              </a:xfrm>
              <a:prstGeom prst="roundRect">
                <a:avLst>
                  <a:gd name="adj" fmla="val 5758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9057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 45 Light"/>
                  <a:ea typeface="+mn-ea"/>
                  <a:cs typeface="+mn-cs"/>
                </a:endParaRP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4D8C8075-C59C-4D57-9005-486E30419DA2}"/>
                  </a:ext>
                </a:extLst>
              </p:cNvPr>
              <p:cNvCxnSpPr/>
              <p:nvPr/>
            </p:nvCxnSpPr>
            <p:spPr>
              <a:xfrm rot="10800000">
                <a:off x="397444" y="1905254"/>
                <a:ext cx="2070370" cy="1961"/>
              </a:xfrm>
              <a:prstGeom prst="line">
                <a:avLst/>
              </a:prstGeom>
              <a:grpFill/>
              <a:ln w="38100" cap="flat" cmpd="dbl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58D19A4-9351-48AC-BABA-CDE7AB350560}"/>
                </a:ext>
              </a:extLst>
            </p:cNvPr>
            <p:cNvSpPr txBox="1"/>
            <p:nvPr/>
          </p:nvSpPr>
          <p:spPr>
            <a:xfrm>
              <a:off x="578812" y="2202644"/>
              <a:ext cx="1533749" cy="1770178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Arial" charset="0"/>
                </a:rPr>
                <a:t>Formulation to better inhibit the formation of amorphous Silica and in the presence of highly charged cations (Al</a:t>
              </a:r>
              <a:r>
                <a:rPr kumimoji="0" lang="en-GB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Arial" charset="0"/>
                </a:rPr>
                <a:t>3+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Arial" charset="0"/>
                </a:rPr>
                <a:t>, Fe</a:t>
              </a:r>
              <a:r>
                <a:rPr kumimoji="0" lang="en-GB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Arial" charset="0"/>
                </a:rPr>
                <a:t>3+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Arial" charset="0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 SemiBold" panose="020B0604020202020204" charset="0"/>
                <a:ea typeface="+mn-ea"/>
                <a:cs typeface="Arial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Arial" charset="0"/>
                </a:rPr>
                <a:t>Stable at high temperature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 SemiBold" panose="020B0604020202020204" charset="0"/>
                <a:ea typeface="+mn-ea"/>
                <a:cs typeface="Arial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Arial" charset="0"/>
                </a:rPr>
                <a:t>Typical Dosage 5-20ppm</a:t>
              </a:r>
            </a:p>
          </p:txBody>
        </p:sp>
        <p:sp>
          <p:nvSpPr>
            <p:cNvPr id="57" name="Round Same Side Corner Rectangle 29">
              <a:extLst>
                <a:ext uri="{FF2B5EF4-FFF2-40B4-BE49-F238E27FC236}">
                  <a16:creationId xmlns:a16="http://schemas.microsoft.com/office/drawing/2014/main" id="{1DE18C18-6880-4DE8-9C02-21523F265A0B}"/>
                </a:ext>
              </a:extLst>
            </p:cNvPr>
            <p:cNvSpPr/>
            <p:nvPr/>
          </p:nvSpPr>
          <p:spPr>
            <a:xfrm>
              <a:off x="395563" y="1167340"/>
              <a:ext cx="1900248" cy="740538"/>
            </a:xfrm>
            <a:prstGeom prst="round2SameRect">
              <a:avLst>
                <a:gd name="adj1" fmla="val 15480"/>
                <a:gd name="adj2" fmla="val 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88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 SemiBold" panose="020B0604020202020204" charset="0"/>
                <a:ea typeface="+mn-ea"/>
                <a:cs typeface="+mn-cs"/>
              </a:endParaRPr>
            </a:p>
            <a:p>
              <a:pPr marL="0" marR="0" lvl="0" indent="0" algn="ctr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+mn-cs"/>
                </a:rPr>
                <a:t>Geogard</a:t>
              </a:r>
              <a:r>
                <a:rPr kumimoji="0" lang="en-US" sz="2000" b="1" i="0" u="none" strike="noStrike" kern="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+mn-cs"/>
                </a:rPr>
                <a:t>®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+mn-cs"/>
                </a:rPr>
                <a:t> SX3</a:t>
              </a:r>
            </a:p>
            <a:p>
              <a:pPr marL="0" marR="0" lvl="0" indent="0" algn="ctr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+mn-cs"/>
                </a:rPr>
                <a:t>Silica</a:t>
              </a:r>
            </a:p>
            <a:p>
              <a:pPr marL="0" marR="0" lvl="0" indent="0" algn="ctr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+mn-cs"/>
                </a:rPr>
                <a:t>Scale Control</a:t>
              </a:r>
            </a:p>
          </p:txBody>
        </p:sp>
      </p:grpSp>
      <p:sp>
        <p:nvSpPr>
          <p:cNvPr id="60" name="Titolo 5">
            <a:extLst>
              <a:ext uri="{FF2B5EF4-FFF2-40B4-BE49-F238E27FC236}">
                <a16:creationId xmlns:a16="http://schemas.microsoft.com/office/drawing/2014/main" id="{C48D7A7A-5237-45E9-97A5-53B999A62657}"/>
              </a:ext>
            </a:extLst>
          </p:cNvPr>
          <p:cNvSpPr txBox="1">
            <a:spLocks/>
          </p:cNvSpPr>
          <p:nvPr/>
        </p:nvSpPr>
        <p:spPr>
          <a:xfrm>
            <a:off x="234893" y="96588"/>
            <a:ext cx="10964366" cy="461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Titillium Web SemiBold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New product developments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90ADC-4464-4B1D-5F98-ECEB3AC77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Portfolio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D9A332-E6F8-B161-B222-CA6E7534BB6E}"/>
              </a:ext>
            </a:extLst>
          </p:cNvPr>
          <p:cNvGrpSpPr/>
          <p:nvPr/>
        </p:nvGrpSpPr>
        <p:grpSpPr>
          <a:xfrm>
            <a:off x="6916192" y="937566"/>
            <a:ext cx="1896037" cy="5020855"/>
            <a:chOff x="397439" y="1189907"/>
            <a:chExt cx="1900249" cy="32929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61727D6-FC16-C1DE-FB38-361111A38EDF}"/>
                </a:ext>
              </a:extLst>
            </p:cNvPr>
            <p:cNvGrpSpPr/>
            <p:nvPr/>
          </p:nvGrpSpPr>
          <p:grpSpPr>
            <a:xfrm>
              <a:off x="397443" y="1407894"/>
              <a:ext cx="1900245" cy="3074942"/>
              <a:chOff x="397443" y="1152937"/>
              <a:chExt cx="2070371" cy="3350235"/>
            </a:xfrm>
          </p:grpSpPr>
          <p:sp>
            <p:nvSpPr>
              <p:cNvPr id="9" name="Rounded Rectangle 35">
                <a:extLst>
                  <a:ext uri="{FF2B5EF4-FFF2-40B4-BE49-F238E27FC236}">
                    <a16:creationId xmlns:a16="http://schemas.microsoft.com/office/drawing/2014/main" id="{9767FC2C-CDF8-3C6E-CAD3-73D1367FF04F}"/>
                  </a:ext>
                </a:extLst>
              </p:cNvPr>
              <p:cNvSpPr/>
              <p:nvPr/>
            </p:nvSpPr>
            <p:spPr>
              <a:xfrm>
                <a:off x="397443" y="1152937"/>
                <a:ext cx="2070370" cy="3350235"/>
              </a:xfrm>
              <a:prstGeom prst="roundRect">
                <a:avLst>
                  <a:gd name="adj" fmla="val 5758"/>
                </a:avLst>
              </a:prstGeom>
              <a:solidFill>
                <a:srgbClr val="00428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9057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 45 Light"/>
                  <a:ea typeface="+mn-ea"/>
                  <a:cs typeface="+mn-cs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806ABEB-8C86-C35C-6558-09D575E88137}"/>
                  </a:ext>
                </a:extLst>
              </p:cNvPr>
              <p:cNvCxnSpPr/>
              <p:nvPr/>
            </p:nvCxnSpPr>
            <p:spPr>
              <a:xfrm rot="10800000">
                <a:off x="397444" y="1920378"/>
                <a:ext cx="2070370" cy="1961"/>
              </a:xfrm>
              <a:prstGeom prst="line">
                <a:avLst/>
              </a:prstGeom>
              <a:noFill/>
              <a:ln w="38100" cap="flat" cmpd="dbl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858349-65EF-F487-88CD-FED9F2040F9B}"/>
                </a:ext>
              </a:extLst>
            </p:cNvPr>
            <p:cNvSpPr txBox="1"/>
            <p:nvPr/>
          </p:nvSpPr>
          <p:spPr>
            <a:xfrm>
              <a:off x="428584" y="2213545"/>
              <a:ext cx="1806550" cy="219685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7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Arial" charset="0"/>
                </a:rPr>
                <a:t>High performance product designed for Calcite scaling control</a:t>
              </a:r>
            </a:p>
            <a:p>
              <a:pPr marL="0" marR="0" lvl="0" indent="0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7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Arial" charset="0"/>
                </a:rPr>
                <a:t>Consistent performance at high temperature (up to 150°C)</a:t>
              </a:r>
            </a:p>
            <a:p>
              <a:pPr marL="0" marR="0" lvl="0" indent="0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7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Arial" charset="0"/>
                </a:rPr>
                <a:t>Unaffected by Oxidizers</a:t>
              </a:r>
            </a:p>
            <a:p>
              <a:pPr marL="0" marR="0" lvl="0" indent="0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7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Arial" charset="0"/>
                </a:rPr>
                <a:t>Increase productivity and reduce mechanical cleanout &amp; well work over</a:t>
              </a:r>
            </a:p>
            <a:p>
              <a:pPr marL="0" marR="0" lvl="0" indent="0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7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Arial" charset="0"/>
                </a:rPr>
                <a:t>Typical Dosage 5-20ppm</a:t>
              </a:r>
            </a:p>
            <a:p>
              <a:pPr marL="0" marR="0" lvl="0" indent="0" algn="ctr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75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 SemiBold" panose="020B0604020202020204" charset="0"/>
                <a:ea typeface="+mn-ea"/>
                <a:cs typeface="Arial" charset="0"/>
              </a:endParaRPr>
            </a:p>
          </p:txBody>
        </p:sp>
        <p:sp>
          <p:nvSpPr>
            <p:cNvPr id="8" name="Round Same Side Corner Rectangle 29">
              <a:extLst>
                <a:ext uri="{FF2B5EF4-FFF2-40B4-BE49-F238E27FC236}">
                  <a16:creationId xmlns:a16="http://schemas.microsoft.com/office/drawing/2014/main" id="{EB75D1D4-215E-A706-27BF-B13160B2C8DA}"/>
                </a:ext>
              </a:extLst>
            </p:cNvPr>
            <p:cNvSpPr/>
            <p:nvPr/>
          </p:nvSpPr>
          <p:spPr>
            <a:xfrm>
              <a:off x="397439" y="1189907"/>
              <a:ext cx="1900244" cy="917064"/>
            </a:xfrm>
            <a:prstGeom prst="round2SameRect">
              <a:avLst/>
            </a:prstGeom>
            <a:solidFill>
              <a:srgbClr val="0042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+mn-cs"/>
                </a:rPr>
                <a:t>Geogard</a:t>
              </a:r>
              <a:r>
                <a:rPr kumimoji="0" lang="en-US" sz="2000" b="1" i="0" u="none" strike="noStrike" kern="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+mn-cs"/>
                </a:rPr>
                <a:t>®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+mn-cs"/>
                </a:rPr>
                <a:t> CA/ACA</a:t>
              </a:r>
            </a:p>
            <a:p>
              <a:pPr marL="0" marR="0" lvl="0" indent="0" algn="ctr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+mn-cs"/>
                </a:rPr>
                <a:t>Calcium Carbonate</a:t>
              </a:r>
            </a:p>
            <a:p>
              <a:pPr marL="0" marR="0" lvl="0" indent="0" algn="ctr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+mn-cs"/>
                </a:rPr>
                <a:t>Scale Control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5EF0466-27DB-211D-F413-D76E0C15217D}"/>
              </a:ext>
            </a:extLst>
          </p:cNvPr>
          <p:cNvGrpSpPr/>
          <p:nvPr/>
        </p:nvGrpSpPr>
        <p:grpSpPr>
          <a:xfrm>
            <a:off x="8843296" y="937043"/>
            <a:ext cx="1720715" cy="5083765"/>
            <a:chOff x="3639787" y="1394819"/>
            <a:chExt cx="2060629" cy="447205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9A8B31B-9458-4D85-7664-DD2B13A3254B}"/>
                </a:ext>
              </a:extLst>
            </p:cNvPr>
            <p:cNvGrpSpPr/>
            <p:nvPr/>
          </p:nvGrpSpPr>
          <p:grpSpPr>
            <a:xfrm>
              <a:off x="3639787" y="1394819"/>
              <a:ext cx="2060629" cy="4384219"/>
              <a:chOff x="2525973" y="1204473"/>
              <a:chExt cx="1902119" cy="325966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52B605F-BD96-3D39-3EE1-54275A52E3C2}"/>
                  </a:ext>
                </a:extLst>
              </p:cNvPr>
              <p:cNvGrpSpPr/>
              <p:nvPr/>
            </p:nvGrpSpPr>
            <p:grpSpPr>
              <a:xfrm>
                <a:off x="2527847" y="1389191"/>
                <a:ext cx="1900245" cy="3074942"/>
                <a:chOff x="373044" y="1132560"/>
                <a:chExt cx="2070371" cy="3350235"/>
              </a:xfrm>
              <a:solidFill>
                <a:srgbClr val="147DC1"/>
              </a:solidFill>
            </p:grpSpPr>
            <p:sp>
              <p:nvSpPr>
                <p:cNvPr id="14" name="Rounded Rectangle 47">
                  <a:extLst>
                    <a:ext uri="{FF2B5EF4-FFF2-40B4-BE49-F238E27FC236}">
                      <a16:creationId xmlns:a16="http://schemas.microsoft.com/office/drawing/2014/main" id="{448C0A21-64FC-8291-9A43-0968A9DFEDF4}"/>
                    </a:ext>
                  </a:extLst>
                </p:cNvPr>
                <p:cNvSpPr/>
                <p:nvPr/>
              </p:nvSpPr>
              <p:spPr>
                <a:xfrm>
                  <a:off x="373045" y="1132560"/>
                  <a:ext cx="2070370" cy="3350235"/>
                </a:xfrm>
                <a:prstGeom prst="roundRect">
                  <a:avLst>
                    <a:gd name="adj" fmla="val 5758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90576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rutiger 45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A0E65303-8634-95BB-85C6-F96E76358D7D}"/>
                    </a:ext>
                  </a:extLst>
                </p:cNvPr>
                <p:cNvCxnSpPr/>
                <p:nvPr/>
              </p:nvCxnSpPr>
              <p:spPr>
                <a:xfrm rot="10800000">
                  <a:off x="373044" y="1928947"/>
                  <a:ext cx="2070370" cy="1961"/>
                </a:xfrm>
                <a:prstGeom prst="line">
                  <a:avLst/>
                </a:prstGeom>
                <a:grpFill/>
                <a:ln w="38100" cap="flat" cmpd="dbl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13" name="Round Same Side Corner Rectangle 40">
                <a:extLst>
                  <a:ext uri="{FF2B5EF4-FFF2-40B4-BE49-F238E27FC236}">
                    <a16:creationId xmlns:a16="http://schemas.microsoft.com/office/drawing/2014/main" id="{CED4E752-C954-83F1-EBFF-6B0ACBB6598B}"/>
                  </a:ext>
                </a:extLst>
              </p:cNvPr>
              <p:cNvSpPr/>
              <p:nvPr/>
            </p:nvSpPr>
            <p:spPr>
              <a:xfrm>
                <a:off x="2525973" y="1204473"/>
                <a:ext cx="1900244" cy="729033"/>
              </a:xfrm>
              <a:prstGeom prst="round2SameRect">
                <a:avLst/>
              </a:prstGeom>
              <a:solidFill>
                <a:srgbClr val="147DC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9057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488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tillium Web SemiBold" panose="020B0604020202020204" charset="0"/>
                    <a:ea typeface="+mn-ea"/>
                    <a:cs typeface="+mn-cs"/>
                  </a:rPr>
                  <a:t>Geogard</a:t>
                </a:r>
                <a:r>
                  <a:rPr kumimoji="0" lang="en-US" sz="2000" b="1" i="0" u="none" strike="noStrike" kern="0" cap="none" spc="0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tillium Web SemiBold" panose="020B0604020202020204" charset="0"/>
                    <a:ea typeface="+mn-ea"/>
                    <a:cs typeface="+mn-cs"/>
                  </a:rPr>
                  <a:t>®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tillium Web SemiBold" panose="020B0604020202020204" charset="0"/>
                    <a:ea typeface="+mn-ea"/>
                    <a:cs typeface="+mn-cs"/>
                  </a:rPr>
                  <a:t> SX</a:t>
                </a:r>
              </a:p>
              <a:p>
                <a:pPr marL="0" marR="0" lvl="0" indent="0" algn="ctr" defTabSz="99057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488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tillium Web SemiBold" panose="020B0604020202020204" charset="0"/>
                    <a:ea typeface="+mn-ea"/>
                    <a:cs typeface="+mn-cs"/>
                  </a:rPr>
                  <a:t>Amorphous Silica</a:t>
                </a:r>
              </a:p>
              <a:p>
                <a:pPr marL="0" marR="0" lvl="0" indent="0" algn="ctr" defTabSz="99057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488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tillium Web SemiBold" panose="020B0604020202020204" charset="0"/>
                    <a:ea typeface="+mn-ea"/>
                    <a:cs typeface="+mn-cs"/>
                  </a:rPr>
                  <a:t>Scale Control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F5FC3A-A1A0-0E13-BF66-16E3FBEE8EE5}"/>
                </a:ext>
              </a:extLst>
            </p:cNvPr>
            <p:cNvSpPr txBox="1"/>
            <p:nvPr/>
          </p:nvSpPr>
          <p:spPr>
            <a:xfrm>
              <a:off x="3692983" y="2757842"/>
              <a:ext cx="2005402" cy="31090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7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Arial" charset="0"/>
                </a:rPr>
                <a:t>High performance product designed for Silica scaling control</a:t>
              </a:r>
            </a:p>
            <a:p>
              <a:pPr marL="0" marR="0" lvl="0" indent="0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7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Arial" charset="0"/>
                </a:rPr>
                <a:t>Consistent performance at temp higher than 250°C</a:t>
              </a:r>
            </a:p>
            <a:p>
              <a:pPr marL="0" marR="0" lvl="0" indent="0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7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Arial" charset="0"/>
                </a:rPr>
                <a:t>Effective treatment at SSI greater than 2.5 </a:t>
              </a:r>
            </a:p>
            <a:p>
              <a:pPr marL="0" marR="0" lvl="0" indent="0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7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Arial" charset="0"/>
                </a:rPr>
                <a:t>Increase productivity and reduce mechanical cleanout &amp; well work over </a:t>
              </a:r>
            </a:p>
            <a:p>
              <a:pPr marL="0" marR="0" lvl="0" indent="0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7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Arial" charset="0"/>
                </a:rPr>
                <a:t>Typical Dosage 10-20ppm</a:t>
              </a:r>
            </a:p>
            <a:p>
              <a:pPr marL="0" marR="0" lvl="0" indent="0" algn="ctr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75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 SemiBold" panose="020B0604020202020204" charset="0"/>
                <a:ea typeface="+mn-ea"/>
                <a:cs typeface="Arial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A901CC4-CDC4-1536-B00B-545FBEAD52AA}"/>
              </a:ext>
            </a:extLst>
          </p:cNvPr>
          <p:cNvGrpSpPr/>
          <p:nvPr/>
        </p:nvGrpSpPr>
        <p:grpSpPr>
          <a:xfrm>
            <a:off x="10594893" y="933409"/>
            <a:ext cx="1480693" cy="4987547"/>
            <a:chOff x="2550241" y="1167684"/>
            <a:chExt cx="1900244" cy="336966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7687955-01D3-27FE-E2F5-83C38AB01DFA}"/>
                </a:ext>
              </a:extLst>
            </p:cNvPr>
            <p:cNvGrpSpPr/>
            <p:nvPr/>
          </p:nvGrpSpPr>
          <p:grpSpPr>
            <a:xfrm>
              <a:off x="2550241" y="1462408"/>
              <a:ext cx="1900244" cy="3074942"/>
              <a:chOff x="397443" y="1212332"/>
              <a:chExt cx="2070370" cy="3350235"/>
            </a:xfrm>
            <a:solidFill>
              <a:srgbClr val="147DC1"/>
            </a:solidFill>
          </p:grpSpPr>
          <p:sp>
            <p:nvSpPr>
              <p:cNvPr id="26" name="Rounded Rectangle 47">
                <a:extLst>
                  <a:ext uri="{FF2B5EF4-FFF2-40B4-BE49-F238E27FC236}">
                    <a16:creationId xmlns:a16="http://schemas.microsoft.com/office/drawing/2014/main" id="{8CA5307C-ADE7-81A9-223B-43EC8EC9EAD8}"/>
                  </a:ext>
                </a:extLst>
              </p:cNvPr>
              <p:cNvSpPr/>
              <p:nvPr/>
            </p:nvSpPr>
            <p:spPr>
              <a:xfrm>
                <a:off x="397443" y="1212332"/>
                <a:ext cx="2070370" cy="3350235"/>
              </a:xfrm>
              <a:prstGeom prst="roundRect">
                <a:avLst>
                  <a:gd name="adj" fmla="val 5758"/>
                </a:avLst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9057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 45 Light"/>
                  <a:ea typeface="+mn-ea"/>
                  <a:cs typeface="+mn-cs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3F1145A-61E2-2778-249F-4772EA588E3B}"/>
                  </a:ext>
                </a:extLst>
              </p:cNvPr>
              <p:cNvCxnSpPr/>
              <p:nvPr/>
            </p:nvCxnSpPr>
            <p:spPr>
              <a:xfrm rot="10800000">
                <a:off x="397443" y="1923562"/>
                <a:ext cx="2070370" cy="1961"/>
              </a:xfrm>
              <a:prstGeom prst="line">
                <a:avLst/>
              </a:prstGeom>
              <a:grpFill/>
              <a:ln w="38100" cap="flat" cmpd="dbl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5" name="Round Same Side Corner Rectangle 40">
              <a:extLst>
                <a:ext uri="{FF2B5EF4-FFF2-40B4-BE49-F238E27FC236}">
                  <a16:creationId xmlns:a16="http://schemas.microsoft.com/office/drawing/2014/main" id="{28763057-D39A-7484-091E-17CAB93A555B}"/>
                </a:ext>
              </a:extLst>
            </p:cNvPr>
            <p:cNvSpPr/>
            <p:nvPr/>
          </p:nvSpPr>
          <p:spPr>
            <a:xfrm>
              <a:off x="2550241" y="1167684"/>
              <a:ext cx="1900244" cy="939299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+mn-cs"/>
                </a:rPr>
                <a:t>Geogard</a:t>
              </a:r>
              <a:r>
                <a:rPr kumimoji="0" lang="en-US" sz="2000" b="1" i="0" u="none" strike="noStrike" kern="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+mn-cs"/>
                </a:rPr>
                <a:t>®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+mn-cs"/>
                </a:rPr>
                <a:t> SB</a:t>
              </a:r>
            </a:p>
            <a:p>
              <a:pPr marL="0" marR="0" lvl="0" indent="0" algn="ctr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+mn-cs"/>
                </a:rPr>
                <a:t>Stibnite</a:t>
              </a:r>
            </a:p>
            <a:p>
              <a:pPr marL="0" marR="0" lvl="0" indent="0" algn="ctr" defTabSz="9905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SemiBold" panose="020B0604020202020204" charset="0"/>
                  <a:ea typeface="+mn-ea"/>
                  <a:cs typeface="+mn-cs"/>
                </a:rPr>
                <a:t>Dispersant 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002C4A9-751C-261D-27CD-629AF033070A}"/>
              </a:ext>
            </a:extLst>
          </p:cNvPr>
          <p:cNvSpPr txBox="1"/>
          <p:nvPr/>
        </p:nvSpPr>
        <p:spPr>
          <a:xfrm>
            <a:off x="10763396" y="2479580"/>
            <a:ext cx="1340879" cy="37189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9905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7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 SemiBold" panose="020B0604020202020204" charset="0"/>
                <a:ea typeface="+mn-ea"/>
                <a:cs typeface="Arial" charset="0"/>
              </a:rPr>
              <a:t>High performance dispersant</a:t>
            </a:r>
          </a:p>
          <a:p>
            <a:pPr marL="0" marR="0" lvl="0" indent="0" defTabSz="9905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7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 SemiBold" panose="020B0604020202020204" charset="0"/>
                <a:ea typeface="+mn-ea"/>
                <a:cs typeface="Arial" charset="0"/>
              </a:rPr>
              <a:t>Consistent performance at temp higher than 200°C</a:t>
            </a:r>
          </a:p>
          <a:p>
            <a:pPr marL="0" marR="0" lvl="0" indent="0" defTabSz="9905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7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 SemiBold" panose="020B0604020202020204" charset="0"/>
                <a:ea typeface="+mn-ea"/>
                <a:cs typeface="Arial" charset="0"/>
              </a:rPr>
              <a:t>Capable of keeping metal salts in solution</a:t>
            </a:r>
          </a:p>
          <a:p>
            <a:pPr marL="0" marR="0" lvl="0" indent="0" defTabSz="9905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7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 SemiBold" panose="020B0604020202020204" charset="0"/>
                <a:ea typeface="+mn-ea"/>
                <a:cs typeface="Arial" charset="0"/>
              </a:rPr>
              <a:t>Minimise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 SemiBold" panose="020B0604020202020204" charset="0"/>
                <a:ea typeface="+mn-ea"/>
                <a:cs typeface="Arial" charset="0"/>
              </a:rPr>
              <a:t> deposition and corrosion</a:t>
            </a:r>
          </a:p>
          <a:p>
            <a:pPr marL="0" marR="0" lvl="0" indent="0" defTabSz="9905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7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 SemiBold" panose="020B0604020202020204" charset="0"/>
                <a:ea typeface="+mn-ea"/>
                <a:cs typeface="Arial" charset="0"/>
              </a:rPr>
              <a:t>Typical Dosage 10-20ppm</a:t>
            </a:r>
          </a:p>
          <a:p>
            <a:pPr marL="0" marR="0" lvl="0" indent="0" algn="ctr" defTabSz="9905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75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 SemiBold" panose="020B0604020202020204" charset="0"/>
              <a:ea typeface="+mn-ea"/>
              <a:cs typeface="Arial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13CE831-71F5-823F-B931-C29719383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82626"/>
              </p:ext>
            </p:extLst>
          </p:nvPr>
        </p:nvGraphicFramePr>
        <p:xfrm>
          <a:off x="172980" y="6165432"/>
          <a:ext cx="9860021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2254">
                  <a:extLst>
                    <a:ext uri="{9D8B030D-6E8A-4147-A177-3AD203B41FA5}">
                      <a16:colId xmlns:a16="http://schemas.microsoft.com/office/drawing/2014/main" val="4133121180"/>
                    </a:ext>
                  </a:extLst>
                </a:gridCol>
                <a:gridCol w="1981526">
                  <a:extLst>
                    <a:ext uri="{9D8B030D-6E8A-4147-A177-3AD203B41FA5}">
                      <a16:colId xmlns:a16="http://schemas.microsoft.com/office/drawing/2014/main" val="3236396293"/>
                    </a:ext>
                  </a:extLst>
                </a:gridCol>
                <a:gridCol w="6376241">
                  <a:extLst>
                    <a:ext uri="{9D8B030D-6E8A-4147-A177-3AD203B41FA5}">
                      <a16:colId xmlns:a16="http://schemas.microsoft.com/office/drawing/2014/main" val="51605876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Titillium Web" panose="00000300000000000000" pitchFamily="2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Geogard® CI</a:t>
                      </a:r>
                    </a:p>
                  </a:txBody>
                  <a:tcPr marL="9525" marR="9525" marT="9525" marB="0" anchor="ctr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Titillium Web" panose="00000300000000000000" pitchFamily="2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Under development</a:t>
                      </a:r>
                    </a:p>
                  </a:txBody>
                  <a:tcPr marL="9525" marR="9525" marT="9525" marB="0" anchor="ctr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Titillium Web" panose="00000300000000000000" pitchFamily="2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Corrosion Inhibitor </a:t>
                      </a:r>
                      <a:r>
                        <a:rPr lang="en-US" sz="1600" b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Titillium Web" panose="00000300000000000000" pitchFamily="2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for Geothermal applications.</a:t>
                      </a:r>
                    </a:p>
                  </a:txBody>
                  <a:tcPr marL="9525" marR="9525" marT="9525" marB="0" anchor="ctr"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677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99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WS PP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WS PPT theme" id="{B9D6C6AF-DFEE-4CC5-B773-261FAE4C1D90}" vid="{B6741116-4998-4F09-9903-30F8DF04C0A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599a67-a6e5-44f8-95a4-b1b7eb148231" xsi:nil="true"/>
    <lcf76f155ced4ddcb4097134ff3c332f xmlns="6e87f054-d235-4e97-b35a-fd44076ddc9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517B32C434A4D499C7847B3E47F29F4" ma:contentTypeVersion="11" ma:contentTypeDescription="Creare un nuovo documento." ma:contentTypeScope="" ma:versionID="fb65ae1d1ce907d4a010526d5551646b">
  <xsd:schema xmlns:xsd="http://www.w3.org/2001/XMLSchema" xmlns:xs="http://www.w3.org/2001/XMLSchema" xmlns:p="http://schemas.microsoft.com/office/2006/metadata/properties" xmlns:ns2="6e87f054-d235-4e97-b35a-fd44076ddc96" xmlns:ns3="e6599a67-a6e5-44f8-95a4-b1b7eb148231" targetNamespace="http://schemas.microsoft.com/office/2006/metadata/properties" ma:root="true" ma:fieldsID="c5c50fb99bd2185f7542e82aa739fadc" ns2:_="" ns3:_="">
    <xsd:import namespace="6e87f054-d235-4e97-b35a-fd44076ddc96"/>
    <xsd:import namespace="e6599a67-a6e5-44f8-95a4-b1b7eb1482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7f054-d235-4e97-b35a-fd44076ddc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Tag immagine" ma:readOnly="false" ma:fieldId="{5cf76f15-5ced-4ddc-b409-7134ff3c332f}" ma:taxonomyMulti="true" ma:sspId="3a2faa4b-a4e7-430d-a263-e7e8206ae3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599a67-a6e5-44f8-95a4-b1b7eb14823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9f349fd-42d9-4ec9-a208-be9949bb550d}" ma:internalName="TaxCatchAll" ma:showField="CatchAllData" ma:web="e6599a67-a6e5-44f8-95a4-b1b7eb1482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9F5723-D8E9-4223-B13A-771DAC37E976}">
  <ds:schemaRefs>
    <ds:schemaRef ds:uri="http://schemas.microsoft.com/office/2006/metadata/properties"/>
    <ds:schemaRef ds:uri="http://www.w3.org/2000/xmlns/"/>
    <ds:schemaRef ds:uri="0e4546d5-9343-4b18-90da-e065f718635f"/>
    <ds:schemaRef ds:uri="e366c107-b588-4462-a612-97fdd4d0252f"/>
  </ds:schemaRefs>
</ds:datastoreItem>
</file>

<file path=customXml/itemProps2.xml><?xml version="1.0" encoding="utf-8"?>
<ds:datastoreItem xmlns:ds="http://schemas.openxmlformats.org/officeDocument/2006/customXml" ds:itemID="{6A0EF3A1-5DCE-4CBE-A482-B3DD4C804726}"/>
</file>

<file path=customXml/itemProps3.xml><?xml version="1.0" encoding="utf-8"?>
<ds:datastoreItem xmlns:ds="http://schemas.openxmlformats.org/officeDocument/2006/customXml" ds:itemID="{D577D5DB-3988-4F8F-8850-44C38EBE79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670</Words>
  <Application>Microsoft Office PowerPoint</Application>
  <PresentationFormat>Widescreen</PresentationFormat>
  <Paragraphs>183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AWS PPT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Typical Scale Challenges</vt:lpstr>
      <vt:lpstr>Product Portfolio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Leone Alessandro</dc:creator>
  <cp:lastModifiedBy>Barwell Richard</cp:lastModifiedBy>
  <cp:revision>12</cp:revision>
  <dcterms:created xsi:type="dcterms:W3CDTF">2022-02-22T09:52:28Z</dcterms:created>
  <dcterms:modified xsi:type="dcterms:W3CDTF">2023-03-17T12:56:33Z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0x010100C517B32C434A4D499C7847B3E47F29F4</vt:lpwstr>
  </property>
</Properties>
</file>