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sldIdLst>
    <p:sldId id="256" r:id="rId2"/>
    <p:sldId id="962" r:id="rId3"/>
    <p:sldId id="280" r:id="rId4"/>
    <p:sldId id="257" r:id="rId5"/>
    <p:sldId id="258" r:id="rId6"/>
    <p:sldId id="262" r:id="rId7"/>
    <p:sldId id="286" r:id="rId8"/>
    <p:sldId id="443" r:id="rId9"/>
    <p:sldId id="433" r:id="rId10"/>
    <p:sldId id="281" r:id="rId11"/>
    <p:sldId id="267" r:id="rId12"/>
    <p:sldId id="300" r:id="rId13"/>
    <p:sldId id="273" r:id="rId14"/>
    <p:sldId id="293" r:id="rId15"/>
    <p:sldId id="334" r:id="rId16"/>
    <p:sldId id="268" r:id="rId17"/>
    <p:sldId id="259" r:id="rId18"/>
    <p:sldId id="949" r:id="rId19"/>
    <p:sldId id="295" r:id="rId20"/>
    <p:sldId id="279" r:id="rId21"/>
    <p:sldId id="287" r:id="rId22"/>
    <p:sldId id="277" r:id="rId23"/>
    <p:sldId id="278" r:id="rId24"/>
    <p:sldId id="282" r:id="rId25"/>
    <p:sldId id="284" r:id="rId26"/>
    <p:sldId id="952" r:id="rId27"/>
    <p:sldId id="459" r:id="rId28"/>
    <p:sldId id="291" r:id="rId29"/>
    <p:sldId id="261" r:id="rId30"/>
    <p:sldId id="263" r:id="rId31"/>
    <p:sldId id="460" r:id="rId32"/>
    <p:sldId id="468" r:id="rId33"/>
    <p:sldId id="956" r:id="rId34"/>
    <p:sldId id="960" r:id="rId35"/>
    <p:sldId id="957" r:id="rId36"/>
    <p:sldId id="961" r:id="rId37"/>
    <p:sldId id="958" r:id="rId38"/>
    <p:sldId id="948" r:id="rId39"/>
    <p:sldId id="959" r:id="rId40"/>
    <p:sldId id="437" r:id="rId41"/>
    <p:sldId id="438" r:id="rId42"/>
    <p:sldId id="456" r:id="rId43"/>
    <p:sldId id="955" r:id="rId44"/>
  </p:sldIdLst>
  <p:sldSz cx="12192000" cy="6858000"/>
  <p:notesSz cx="6858000" cy="9144000"/>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D1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42"/>
    <p:restoredTop sz="95455"/>
  </p:normalViewPr>
  <p:slideViewPr>
    <p:cSldViewPr snapToGrid="0" snapToObjects="1">
      <p:cViewPr varScale="1">
        <p:scale>
          <a:sx n="98" d="100"/>
          <a:sy n="98" d="100"/>
        </p:scale>
        <p:origin x="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FA605-A5C9-2F4B-99EF-000DDC49DC10}" type="doc">
      <dgm:prSet loTypeId="urn:microsoft.com/office/officeart/2005/8/layout/hierarchy3" loCatId="" qsTypeId="urn:microsoft.com/office/officeart/2005/8/quickstyle/simple1" qsCatId="simple" csTypeId="urn:microsoft.com/office/officeart/2005/8/colors/colorful5" csCatId="colorful" phldr="1"/>
      <dgm:spPr/>
      <dgm:t>
        <a:bodyPr/>
        <a:lstStyle/>
        <a:p>
          <a:endParaRPr lang="it-IT"/>
        </a:p>
      </dgm:t>
    </dgm:pt>
    <dgm:pt modelId="{73AFEB25-66BB-424F-816A-A73AEEFDDA5F}">
      <dgm:prSet phldrT="[Testo]" custT="1"/>
      <dgm:spPr/>
      <dgm:t>
        <a:bodyPr/>
        <a:lstStyle/>
        <a:p>
          <a:r>
            <a:rPr lang="en-GB" sz="1200" dirty="0">
              <a:latin typeface="+mn-ea"/>
              <a:ea typeface="+mn-ea"/>
            </a:rPr>
            <a:t>Effects associated to surface operations</a:t>
          </a:r>
          <a:endParaRPr lang="it-IT" sz="1200" dirty="0">
            <a:latin typeface="+mn-ea"/>
            <a:ea typeface="+mn-ea"/>
          </a:endParaRPr>
        </a:p>
      </dgm:t>
    </dgm:pt>
    <dgm:pt modelId="{C5AE6C06-45F5-A64F-B72C-EAFB1DA3B91A}" type="parTrans" cxnId="{380EC21E-A586-5E4C-98F0-10A440DD1B35}">
      <dgm:prSet/>
      <dgm:spPr/>
      <dgm:t>
        <a:bodyPr/>
        <a:lstStyle/>
        <a:p>
          <a:endParaRPr lang="it-IT">
            <a:latin typeface="+mn-ea"/>
            <a:ea typeface="+mn-ea"/>
          </a:endParaRPr>
        </a:p>
      </dgm:t>
    </dgm:pt>
    <dgm:pt modelId="{65B2D705-FA95-EA48-88A2-275DC63F720B}" type="sibTrans" cxnId="{380EC21E-A586-5E4C-98F0-10A440DD1B35}">
      <dgm:prSet/>
      <dgm:spPr/>
      <dgm:t>
        <a:bodyPr/>
        <a:lstStyle/>
        <a:p>
          <a:endParaRPr lang="it-IT">
            <a:latin typeface="+mn-ea"/>
            <a:ea typeface="+mn-ea"/>
          </a:endParaRPr>
        </a:p>
      </dgm:t>
    </dgm:pt>
    <dgm:pt modelId="{A9B49557-EA92-0A47-AA64-CE0CBE3A57B0}">
      <dgm:prSet phldrT="[Testo]" custT="1"/>
      <dgm:spPr/>
      <dgm:t>
        <a:bodyPr/>
        <a:lstStyle/>
        <a:p>
          <a:pPr>
            <a:buFont typeface="Symbol" pitchFamily="2" charset="2"/>
            <a:buChar char=""/>
          </a:pPr>
          <a:r>
            <a:rPr lang="en-GB" sz="1000" dirty="0">
              <a:solidFill>
                <a:schemeClr val="bg1">
                  <a:lumMod val="50000"/>
                </a:schemeClr>
              </a:solidFill>
              <a:latin typeface="+mn-ea"/>
              <a:ea typeface="+mn-ea"/>
            </a:rPr>
            <a:t>Energy and water consumption and emissions to the environment </a:t>
          </a:r>
          <a:endParaRPr lang="it-IT" sz="1000" dirty="0">
            <a:solidFill>
              <a:schemeClr val="bg1">
                <a:lumMod val="50000"/>
              </a:schemeClr>
            </a:solidFill>
            <a:latin typeface="+mn-ea"/>
            <a:ea typeface="+mn-ea"/>
          </a:endParaRPr>
        </a:p>
      </dgm:t>
    </dgm:pt>
    <dgm:pt modelId="{BA0E6B25-D530-2346-9E6F-403D7A31F219}" type="parTrans" cxnId="{FF5448BF-5237-9D48-BAC2-B36F84F51D91}">
      <dgm:prSet/>
      <dgm:spPr/>
      <dgm:t>
        <a:bodyPr/>
        <a:lstStyle/>
        <a:p>
          <a:endParaRPr lang="it-IT">
            <a:latin typeface="+mn-ea"/>
            <a:ea typeface="+mn-ea"/>
          </a:endParaRPr>
        </a:p>
      </dgm:t>
    </dgm:pt>
    <dgm:pt modelId="{AABAABEB-9A42-7146-903B-03EE7B74AAA2}" type="sibTrans" cxnId="{FF5448BF-5237-9D48-BAC2-B36F84F51D91}">
      <dgm:prSet/>
      <dgm:spPr/>
      <dgm:t>
        <a:bodyPr/>
        <a:lstStyle/>
        <a:p>
          <a:endParaRPr lang="it-IT">
            <a:latin typeface="+mn-ea"/>
            <a:ea typeface="+mn-ea"/>
          </a:endParaRPr>
        </a:p>
      </dgm:t>
    </dgm:pt>
    <dgm:pt modelId="{EFF08839-4A0F-0549-8E15-6D0209C938EC}">
      <dgm:prSet phldrT="[Testo]" custT="1"/>
      <dgm:spPr/>
      <dgm:t>
        <a:bodyPr/>
        <a:lstStyle/>
        <a:p>
          <a:r>
            <a:rPr lang="en-GB" sz="1200" dirty="0">
              <a:latin typeface="+mn-ea"/>
              <a:ea typeface="+mn-ea"/>
            </a:rPr>
            <a:t>Effects associated to emission of underground material to the surface</a:t>
          </a:r>
          <a:endParaRPr lang="it-IT" sz="1200" dirty="0">
            <a:latin typeface="+mn-ea"/>
            <a:ea typeface="+mn-ea"/>
          </a:endParaRPr>
        </a:p>
      </dgm:t>
    </dgm:pt>
    <dgm:pt modelId="{9913EE55-73E7-BE47-A02A-BF6DAF96D22E}" type="parTrans" cxnId="{914F484F-ED72-B84C-80E9-3F5D4845CA20}">
      <dgm:prSet/>
      <dgm:spPr/>
      <dgm:t>
        <a:bodyPr/>
        <a:lstStyle/>
        <a:p>
          <a:endParaRPr lang="it-IT">
            <a:latin typeface="+mn-ea"/>
            <a:ea typeface="+mn-ea"/>
          </a:endParaRPr>
        </a:p>
      </dgm:t>
    </dgm:pt>
    <dgm:pt modelId="{DC785C3B-FF4C-774E-8F4A-A3A7BFEE4259}" type="sibTrans" cxnId="{914F484F-ED72-B84C-80E9-3F5D4845CA20}">
      <dgm:prSet/>
      <dgm:spPr/>
      <dgm:t>
        <a:bodyPr/>
        <a:lstStyle/>
        <a:p>
          <a:endParaRPr lang="it-IT">
            <a:latin typeface="+mn-ea"/>
            <a:ea typeface="+mn-ea"/>
          </a:endParaRPr>
        </a:p>
      </dgm:t>
    </dgm:pt>
    <dgm:pt modelId="{FE729440-5AB2-4D44-939A-A6BC973616E7}">
      <dgm:prSet phldrT="[Testo]" custT="1"/>
      <dgm:spPr/>
      <dgm:t>
        <a:bodyPr/>
        <a:lstStyle/>
        <a:p>
          <a:pPr>
            <a:buFont typeface="Symbol" pitchFamily="2" charset="2"/>
            <a:buChar char=""/>
          </a:pPr>
          <a:r>
            <a:rPr lang="en-GB" sz="1000" dirty="0">
              <a:solidFill>
                <a:schemeClr val="bg1">
                  <a:lumMod val="50000"/>
                </a:schemeClr>
              </a:solidFill>
              <a:latin typeface="+mn-ea"/>
              <a:ea typeface="+mn-ea"/>
            </a:rPr>
            <a:t>Liquid/solid effusions and waste </a:t>
          </a:r>
          <a:endParaRPr lang="it-IT" sz="1000" dirty="0">
            <a:solidFill>
              <a:schemeClr val="bg1">
                <a:lumMod val="50000"/>
              </a:schemeClr>
            </a:solidFill>
            <a:latin typeface="+mn-ea"/>
            <a:ea typeface="+mn-ea"/>
          </a:endParaRPr>
        </a:p>
      </dgm:t>
    </dgm:pt>
    <dgm:pt modelId="{3A8546F0-A218-F940-94FC-33ADDEB6BCEA}" type="parTrans" cxnId="{47B2D6EE-02CC-B44E-AD74-564E4D8325EF}">
      <dgm:prSet/>
      <dgm:spPr/>
      <dgm:t>
        <a:bodyPr/>
        <a:lstStyle/>
        <a:p>
          <a:endParaRPr lang="it-IT">
            <a:latin typeface="+mn-ea"/>
            <a:ea typeface="+mn-ea"/>
          </a:endParaRPr>
        </a:p>
      </dgm:t>
    </dgm:pt>
    <dgm:pt modelId="{7389AFD5-9D04-794B-9D9A-FAD79CAE4820}" type="sibTrans" cxnId="{47B2D6EE-02CC-B44E-AD74-564E4D8325EF}">
      <dgm:prSet/>
      <dgm:spPr/>
      <dgm:t>
        <a:bodyPr/>
        <a:lstStyle/>
        <a:p>
          <a:endParaRPr lang="it-IT">
            <a:latin typeface="+mn-ea"/>
            <a:ea typeface="+mn-ea"/>
          </a:endParaRPr>
        </a:p>
      </dgm:t>
    </dgm:pt>
    <dgm:pt modelId="{AFFC7F4A-E294-AE4F-8F69-C3634279E539}">
      <dgm:prSet phldrT="[Testo]" custT="1"/>
      <dgm:spPr/>
      <dgm:t>
        <a:bodyPr/>
        <a:lstStyle/>
        <a:p>
          <a:r>
            <a:rPr lang="en-GB" sz="1200" dirty="0">
              <a:latin typeface="+mn-ea"/>
              <a:ea typeface="+mn-ea"/>
            </a:rPr>
            <a:t>Effects associated to </a:t>
          </a:r>
          <a:r>
            <a:rPr lang="en-GB" sz="1200" dirty="0" err="1">
              <a:latin typeface="+mn-ea"/>
              <a:ea typeface="+mn-ea"/>
            </a:rPr>
            <a:t>geomechanical</a:t>
          </a:r>
          <a:r>
            <a:rPr lang="en-GB" sz="1200" dirty="0">
              <a:latin typeface="+mn-ea"/>
              <a:ea typeface="+mn-ea"/>
            </a:rPr>
            <a:t> changes</a:t>
          </a:r>
          <a:endParaRPr lang="it-IT" sz="1200" dirty="0">
            <a:latin typeface="+mn-ea"/>
            <a:ea typeface="+mn-ea"/>
          </a:endParaRPr>
        </a:p>
      </dgm:t>
    </dgm:pt>
    <dgm:pt modelId="{B546B835-1C64-9E4D-9C5C-7057A9EA82DB}" type="parTrans" cxnId="{71647FE1-FFD1-1246-B83D-F6760C4BD787}">
      <dgm:prSet/>
      <dgm:spPr/>
      <dgm:t>
        <a:bodyPr/>
        <a:lstStyle/>
        <a:p>
          <a:endParaRPr lang="it-IT">
            <a:latin typeface="+mn-ea"/>
            <a:ea typeface="+mn-ea"/>
          </a:endParaRPr>
        </a:p>
      </dgm:t>
    </dgm:pt>
    <dgm:pt modelId="{4A78EEF4-445D-0044-9B86-7430C77CBC8C}" type="sibTrans" cxnId="{71647FE1-FFD1-1246-B83D-F6760C4BD787}">
      <dgm:prSet/>
      <dgm:spPr/>
      <dgm:t>
        <a:bodyPr/>
        <a:lstStyle/>
        <a:p>
          <a:endParaRPr lang="it-IT">
            <a:latin typeface="+mn-ea"/>
            <a:ea typeface="+mn-ea"/>
          </a:endParaRPr>
        </a:p>
      </dgm:t>
    </dgm:pt>
    <dgm:pt modelId="{2597A97E-2EE7-E642-9CE1-CC0A3487266B}">
      <dgm:prSet phldrT="[Testo]" custT="1"/>
      <dgm:spPr/>
      <dgm:t>
        <a:bodyPr/>
        <a:lstStyle/>
        <a:p>
          <a:pPr>
            <a:buFont typeface="Symbol" pitchFamily="2" charset="2"/>
            <a:buChar char=""/>
          </a:pPr>
          <a:r>
            <a:rPr lang="en-GB" sz="1000" dirty="0">
              <a:solidFill>
                <a:schemeClr val="bg1">
                  <a:lumMod val="50000"/>
                </a:schemeClr>
              </a:solidFill>
              <a:latin typeface="+mn-ea"/>
              <a:ea typeface="+mn-ea"/>
            </a:rPr>
            <a:t>Ground surface deformation</a:t>
          </a:r>
          <a:endParaRPr lang="it-IT" sz="1000" dirty="0">
            <a:solidFill>
              <a:schemeClr val="bg1">
                <a:lumMod val="50000"/>
              </a:schemeClr>
            </a:solidFill>
            <a:latin typeface="+mn-ea"/>
            <a:ea typeface="+mn-ea"/>
          </a:endParaRPr>
        </a:p>
      </dgm:t>
    </dgm:pt>
    <dgm:pt modelId="{7B5679A8-9C7B-6C42-9A3C-E7215300AD70}" type="parTrans" cxnId="{3AEE5894-936E-A246-95AC-A7A600B93A37}">
      <dgm:prSet/>
      <dgm:spPr/>
      <dgm:t>
        <a:bodyPr/>
        <a:lstStyle/>
        <a:p>
          <a:endParaRPr lang="it-IT">
            <a:latin typeface="+mn-ea"/>
            <a:ea typeface="+mn-ea"/>
          </a:endParaRPr>
        </a:p>
      </dgm:t>
    </dgm:pt>
    <dgm:pt modelId="{47992CD4-8540-8742-9C6A-109481D7F24C}" type="sibTrans" cxnId="{3AEE5894-936E-A246-95AC-A7A600B93A37}">
      <dgm:prSet/>
      <dgm:spPr/>
      <dgm:t>
        <a:bodyPr/>
        <a:lstStyle/>
        <a:p>
          <a:endParaRPr lang="it-IT">
            <a:latin typeface="+mn-ea"/>
            <a:ea typeface="+mn-ea"/>
          </a:endParaRPr>
        </a:p>
      </dgm:t>
    </dgm:pt>
    <dgm:pt modelId="{645ED144-5D07-3F48-8E7F-041A247E7C47}">
      <dgm:prSet phldrT="[Testo]" custT="1"/>
      <dgm:spPr/>
      <dgm:t>
        <a:bodyPr/>
        <a:lstStyle/>
        <a:p>
          <a:r>
            <a:rPr lang="en-GB" sz="1200" dirty="0">
              <a:latin typeface="+mn-ea"/>
              <a:ea typeface="+mn-ea"/>
            </a:rPr>
            <a:t>Effects associated to underground physical and chemical modifications</a:t>
          </a:r>
          <a:endParaRPr lang="it-IT" sz="1200" dirty="0">
            <a:latin typeface="+mn-ea"/>
            <a:ea typeface="+mn-ea"/>
          </a:endParaRPr>
        </a:p>
      </dgm:t>
    </dgm:pt>
    <dgm:pt modelId="{5AAAB49F-5DDE-FB44-A879-48754B3AB7E3}" type="parTrans" cxnId="{7D472FEF-2FD9-EA4D-A002-6C8666956573}">
      <dgm:prSet/>
      <dgm:spPr/>
      <dgm:t>
        <a:bodyPr/>
        <a:lstStyle/>
        <a:p>
          <a:endParaRPr lang="it-IT">
            <a:latin typeface="+mn-ea"/>
            <a:ea typeface="+mn-ea"/>
          </a:endParaRPr>
        </a:p>
      </dgm:t>
    </dgm:pt>
    <dgm:pt modelId="{6F60AD59-73C7-FA42-B47A-A99ACC649203}" type="sibTrans" cxnId="{7D472FEF-2FD9-EA4D-A002-6C8666956573}">
      <dgm:prSet/>
      <dgm:spPr/>
      <dgm:t>
        <a:bodyPr/>
        <a:lstStyle/>
        <a:p>
          <a:endParaRPr lang="it-IT">
            <a:latin typeface="+mn-ea"/>
            <a:ea typeface="+mn-ea"/>
          </a:endParaRPr>
        </a:p>
      </dgm:t>
    </dgm:pt>
    <dgm:pt modelId="{088AB407-28D7-D344-B73F-F46EABFE21DB}">
      <dgm:prSet custT="1"/>
      <dgm:spPr/>
      <dgm:t>
        <a:bodyPr/>
        <a:lstStyle/>
        <a:p>
          <a:pPr>
            <a:buFont typeface="Symbol" pitchFamily="2" charset="2"/>
            <a:buChar char=""/>
          </a:pPr>
          <a:r>
            <a:rPr lang="en-GB" sz="1000" dirty="0">
              <a:solidFill>
                <a:schemeClr val="bg1">
                  <a:lumMod val="50000"/>
                </a:schemeClr>
              </a:solidFill>
              <a:latin typeface="+mn-ea"/>
              <a:ea typeface="+mn-ea"/>
            </a:rPr>
            <a:t>Waste production from surface operations</a:t>
          </a:r>
          <a:endParaRPr lang="it-IT" sz="1000" dirty="0">
            <a:solidFill>
              <a:schemeClr val="bg1">
                <a:lumMod val="50000"/>
              </a:schemeClr>
            </a:solidFill>
            <a:latin typeface="+mn-ea"/>
            <a:ea typeface="+mn-ea"/>
          </a:endParaRPr>
        </a:p>
      </dgm:t>
    </dgm:pt>
    <dgm:pt modelId="{82052DCF-790A-5447-BCF9-CB2D6F87DD5F}" type="parTrans" cxnId="{E7A085F9-40F6-B646-879A-FA4BEC9E3C48}">
      <dgm:prSet/>
      <dgm:spPr/>
      <dgm:t>
        <a:bodyPr/>
        <a:lstStyle/>
        <a:p>
          <a:endParaRPr lang="it-IT">
            <a:latin typeface="+mn-ea"/>
            <a:ea typeface="+mn-ea"/>
          </a:endParaRPr>
        </a:p>
      </dgm:t>
    </dgm:pt>
    <dgm:pt modelId="{E74945C1-4F8B-DE43-AFBD-A6079C2867C7}" type="sibTrans" cxnId="{E7A085F9-40F6-B646-879A-FA4BEC9E3C48}">
      <dgm:prSet/>
      <dgm:spPr/>
      <dgm:t>
        <a:bodyPr/>
        <a:lstStyle/>
        <a:p>
          <a:endParaRPr lang="it-IT">
            <a:latin typeface="+mn-ea"/>
            <a:ea typeface="+mn-ea"/>
          </a:endParaRPr>
        </a:p>
      </dgm:t>
    </dgm:pt>
    <dgm:pt modelId="{9E837E1A-D68A-E842-868B-A7F71B9E0BBE}">
      <dgm:prSet custT="1"/>
      <dgm:spPr/>
      <dgm:t>
        <a:bodyPr/>
        <a:lstStyle/>
        <a:p>
          <a:pPr>
            <a:buFont typeface="Symbol" pitchFamily="2" charset="2"/>
            <a:buChar char=""/>
          </a:pPr>
          <a:r>
            <a:rPr lang="en-GB" sz="1000" dirty="0">
              <a:solidFill>
                <a:schemeClr val="bg1">
                  <a:lumMod val="50000"/>
                </a:schemeClr>
              </a:solidFill>
              <a:latin typeface="+mn-ea"/>
              <a:ea typeface="+mn-ea"/>
            </a:rPr>
            <a:t>Surface disturbance, including vibration, noise, …</a:t>
          </a:r>
          <a:endParaRPr lang="it-IT" sz="1000" dirty="0">
            <a:solidFill>
              <a:schemeClr val="bg1">
                <a:lumMod val="50000"/>
              </a:schemeClr>
            </a:solidFill>
            <a:latin typeface="+mn-ea"/>
            <a:ea typeface="+mn-ea"/>
          </a:endParaRPr>
        </a:p>
      </dgm:t>
    </dgm:pt>
    <dgm:pt modelId="{A31A27D2-3D01-514B-A851-CEA97AA2062C}" type="parTrans" cxnId="{04C1AE77-6269-0F47-9AB3-8F3504F6CF0F}">
      <dgm:prSet/>
      <dgm:spPr/>
      <dgm:t>
        <a:bodyPr/>
        <a:lstStyle/>
        <a:p>
          <a:endParaRPr lang="it-IT">
            <a:latin typeface="+mn-ea"/>
            <a:ea typeface="+mn-ea"/>
          </a:endParaRPr>
        </a:p>
      </dgm:t>
    </dgm:pt>
    <dgm:pt modelId="{14FF6588-D429-D04B-A041-744F2AEAF7B0}" type="sibTrans" cxnId="{04C1AE77-6269-0F47-9AB3-8F3504F6CF0F}">
      <dgm:prSet/>
      <dgm:spPr/>
      <dgm:t>
        <a:bodyPr/>
        <a:lstStyle/>
        <a:p>
          <a:endParaRPr lang="it-IT">
            <a:latin typeface="+mn-ea"/>
            <a:ea typeface="+mn-ea"/>
          </a:endParaRPr>
        </a:p>
      </dgm:t>
    </dgm:pt>
    <dgm:pt modelId="{2A8BA416-E9AD-D64D-8D8D-83A85EE81CAF}">
      <dgm:prSet custT="1"/>
      <dgm:spPr/>
      <dgm:t>
        <a:bodyPr/>
        <a:lstStyle/>
        <a:p>
          <a:r>
            <a:rPr lang="en-GB" sz="1000" dirty="0">
              <a:solidFill>
                <a:schemeClr val="bg1">
                  <a:lumMod val="50000"/>
                </a:schemeClr>
              </a:solidFill>
              <a:latin typeface="+mn-ea"/>
              <a:ea typeface="+mn-ea"/>
            </a:rPr>
            <a:t>Leaks due to surface installations and operations</a:t>
          </a:r>
          <a:endParaRPr lang="it-IT" sz="1000" dirty="0">
            <a:solidFill>
              <a:schemeClr val="bg1">
                <a:lumMod val="50000"/>
              </a:schemeClr>
            </a:solidFill>
            <a:latin typeface="+mn-ea"/>
            <a:ea typeface="+mn-ea"/>
          </a:endParaRPr>
        </a:p>
      </dgm:t>
    </dgm:pt>
    <dgm:pt modelId="{73DEC4A7-77F8-364E-B34D-680567CF8DFD}" type="parTrans" cxnId="{FC42FE22-76A2-964A-83CF-4D805F5468C2}">
      <dgm:prSet/>
      <dgm:spPr/>
      <dgm:t>
        <a:bodyPr/>
        <a:lstStyle/>
        <a:p>
          <a:endParaRPr lang="it-IT">
            <a:latin typeface="+mn-ea"/>
            <a:ea typeface="+mn-ea"/>
          </a:endParaRPr>
        </a:p>
      </dgm:t>
    </dgm:pt>
    <dgm:pt modelId="{F50E5DE4-0723-F441-9423-069E88573CD8}" type="sibTrans" cxnId="{FC42FE22-76A2-964A-83CF-4D805F5468C2}">
      <dgm:prSet/>
      <dgm:spPr/>
      <dgm:t>
        <a:bodyPr/>
        <a:lstStyle/>
        <a:p>
          <a:endParaRPr lang="it-IT">
            <a:latin typeface="+mn-ea"/>
            <a:ea typeface="+mn-ea"/>
          </a:endParaRPr>
        </a:p>
      </dgm:t>
    </dgm:pt>
    <dgm:pt modelId="{4855621C-18A1-1E46-A890-BAE3A7E011D6}">
      <dgm:prSet custT="1"/>
      <dgm:spPr/>
      <dgm:t>
        <a:bodyPr/>
        <a:lstStyle/>
        <a:p>
          <a:pPr>
            <a:buFont typeface="Symbol" pitchFamily="2" charset="2"/>
            <a:buChar char=""/>
          </a:pPr>
          <a:r>
            <a:rPr lang="en-GB" sz="1000" dirty="0">
              <a:solidFill>
                <a:schemeClr val="bg1">
                  <a:lumMod val="50000"/>
                </a:schemeClr>
              </a:solidFill>
              <a:latin typeface="+mn-ea"/>
              <a:ea typeface="+mn-ea"/>
            </a:rPr>
            <a:t>Degassing</a:t>
          </a:r>
          <a:endParaRPr lang="it-IT" sz="1000" dirty="0">
            <a:solidFill>
              <a:schemeClr val="bg1">
                <a:lumMod val="50000"/>
              </a:schemeClr>
            </a:solidFill>
            <a:latin typeface="+mn-ea"/>
            <a:ea typeface="+mn-ea"/>
          </a:endParaRPr>
        </a:p>
      </dgm:t>
    </dgm:pt>
    <dgm:pt modelId="{96479F19-615C-544E-8EC6-6CBB0134C3F5}" type="parTrans" cxnId="{F2E51EAC-75EB-AA46-9B1B-A957006D63FE}">
      <dgm:prSet/>
      <dgm:spPr/>
      <dgm:t>
        <a:bodyPr/>
        <a:lstStyle/>
        <a:p>
          <a:endParaRPr lang="it-IT">
            <a:latin typeface="+mn-ea"/>
            <a:ea typeface="+mn-ea"/>
          </a:endParaRPr>
        </a:p>
      </dgm:t>
    </dgm:pt>
    <dgm:pt modelId="{8EFB7832-BDA7-7041-8987-0CE0024ED9E1}" type="sibTrans" cxnId="{F2E51EAC-75EB-AA46-9B1B-A957006D63FE}">
      <dgm:prSet/>
      <dgm:spPr/>
      <dgm:t>
        <a:bodyPr/>
        <a:lstStyle/>
        <a:p>
          <a:endParaRPr lang="it-IT">
            <a:latin typeface="+mn-ea"/>
            <a:ea typeface="+mn-ea"/>
          </a:endParaRPr>
        </a:p>
      </dgm:t>
    </dgm:pt>
    <dgm:pt modelId="{72B7B23F-19F6-2647-8807-3D1F620C0DBE}">
      <dgm:prSet custT="1"/>
      <dgm:spPr/>
      <dgm:t>
        <a:bodyPr/>
        <a:lstStyle/>
        <a:p>
          <a:pPr>
            <a:buFont typeface="Symbol" pitchFamily="2" charset="2"/>
            <a:buChar char=""/>
          </a:pPr>
          <a:r>
            <a:rPr lang="en-GB" sz="1000" dirty="0">
              <a:solidFill>
                <a:schemeClr val="bg1">
                  <a:lumMod val="50000"/>
                </a:schemeClr>
              </a:solidFill>
              <a:latin typeface="+mn-ea"/>
              <a:ea typeface="+mn-ea"/>
            </a:rPr>
            <a:t>Radioactivity</a:t>
          </a:r>
          <a:endParaRPr lang="it-IT" sz="800" dirty="0">
            <a:solidFill>
              <a:schemeClr val="bg1">
                <a:lumMod val="50000"/>
              </a:schemeClr>
            </a:solidFill>
            <a:latin typeface="+mn-ea"/>
            <a:ea typeface="+mn-ea"/>
          </a:endParaRPr>
        </a:p>
      </dgm:t>
    </dgm:pt>
    <dgm:pt modelId="{A25AAF18-03A6-0A4F-BA53-38F18608AE09}" type="parTrans" cxnId="{96B4976F-4DBA-594C-B12D-017C311E7637}">
      <dgm:prSet/>
      <dgm:spPr/>
      <dgm:t>
        <a:bodyPr/>
        <a:lstStyle/>
        <a:p>
          <a:endParaRPr lang="it-IT">
            <a:latin typeface="+mn-ea"/>
            <a:ea typeface="+mn-ea"/>
          </a:endParaRPr>
        </a:p>
      </dgm:t>
    </dgm:pt>
    <dgm:pt modelId="{A62AD56B-FB0F-F14F-B607-DDDE49E7765D}" type="sibTrans" cxnId="{96B4976F-4DBA-594C-B12D-017C311E7637}">
      <dgm:prSet/>
      <dgm:spPr/>
      <dgm:t>
        <a:bodyPr/>
        <a:lstStyle/>
        <a:p>
          <a:endParaRPr lang="it-IT">
            <a:latin typeface="+mn-ea"/>
            <a:ea typeface="+mn-ea"/>
          </a:endParaRPr>
        </a:p>
      </dgm:t>
    </dgm:pt>
    <dgm:pt modelId="{8BCECC8D-F33F-C14A-AC3A-C6F52E61BD5D}">
      <dgm:prSet custT="1"/>
      <dgm:spPr/>
      <dgm:t>
        <a:bodyPr/>
        <a:lstStyle/>
        <a:p>
          <a:pPr>
            <a:buFont typeface="Symbol" pitchFamily="2" charset="2"/>
            <a:buChar char=""/>
          </a:pPr>
          <a:r>
            <a:rPr lang="en-GB" sz="1000" dirty="0">
              <a:solidFill>
                <a:schemeClr val="bg1">
                  <a:lumMod val="50000"/>
                </a:schemeClr>
              </a:solidFill>
              <a:latin typeface="+mn-ea"/>
              <a:ea typeface="+mn-ea"/>
            </a:rPr>
            <a:t>Blowout</a:t>
          </a:r>
          <a:endParaRPr lang="it-IT" sz="800" dirty="0">
            <a:solidFill>
              <a:schemeClr val="bg1">
                <a:lumMod val="50000"/>
              </a:schemeClr>
            </a:solidFill>
            <a:latin typeface="+mn-ea"/>
            <a:ea typeface="+mn-ea"/>
          </a:endParaRPr>
        </a:p>
      </dgm:t>
    </dgm:pt>
    <dgm:pt modelId="{29BC02E3-15DE-FC4C-A59F-12C6986AE419}" type="parTrans" cxnId="{9AB794B3-4970-654C-8881-191B4AE07593}">
      <dgm:prSet/>
      <dgm:spPr/>
      <dgm:t>
        <a:bodyPr/>
        <a:lstStyle/>
        <a:p>
          <a:endParaRPr lang="it-IT">
            <a:latin typeface="+mn-ea"/>
            <a:ea typeface="+mn-ea"/>
          </a:endParaRPr>
        </a:p>
      </dgm:t>
    </dgm:pt>
    <dgm:pt modelId="{AE3D9C83-E444-2640-8F6B-A3D67F659783}" type="sibTrans" cxnId="{9AB794B3-4970-654C-8881-191B4AE07593}">
      <dgm:prSet/>
      <dgm:spPr/>
      <dgm:t>
        <a:bodyPr/>
        <a:lstStyle/>
        <a:p>
          <a:endParaRPr lang="it-IT">
            <a:latin typeface="+mn-ea"/>
            <a:ea typeface="+mn-ea"/>
          </a:endParaRPr>
        </a:p>
      </dgm:t>
    </dgm:pt>
    <dgm:pt modelId="{61D69C18-AB01-0B48-B619-52D36464E5C5}">
      <dgm:prSet custT="1"/>
      <dgm:spPr/>
      <dgm:t>
        <a:bodyPr/>
        <a:lstStyle/>
        <a:p>
          <a:pPr>
            <a:buFont typeface="Symbol" pitchFamily="2" charset="2"/>
            <a:buChar char=""/>
          </a:pPr>
          <a:r>
            <a:rPr lang="en-GB" sz="1000" dirty="0">
              <a:solidFill>
                <a:schemeClr val="bg1">
                  <a:lumMod val="50000"/>
                </a:schemeClr>
              </a:solidFill>
              <a:latin typeface="+mn-ea"/>
              <a:ea typeface="+mn-ea"/>
            </a:rPr>
            <a:t>Seismicity</a:t>
          </a:r>
          <a:endParaRPr lang="it-IT" sz="1000" dirty="0">
            <a:solidFill>
              <a:schemeClr val="bg1">
                <a:lumMod val="50000"/>
              </a:schemeClr>
            </a:solidFill>
            <a:latin typeface="+mn-ea"/>
            <a:ea typeface="+mn-ea"/>
          </a:endParaRPr>
        </a:p>
      </dgm:t>
    </dgm:pt>
    <dgm:pt modelId="{A088051E-B269-8447-8F7A-8C33702E209A}" type="parTrans" cxnId="{C79D38C8-33F3-3A4F-8F31-81405D29C0BB}">
      <dgm:prSet/>
      <dgm:spPr/>
      <dgm:t>
        <a:bodyPr/>
        <a:lstStyle/>
        <a:p>
          <a:endParaRPr lang="it-IT">
            <a:latin typeface="+mn-ea"/>
            <a:ea typeface="+mn-ea"/>
          </a:endParaRPr>
        </a:p>
      </dgm:t>
    </dgm:pt>
    <dgm:pt modelId="{E84D6DB7-861A-6347-933D-060DA1A0E622}" type="sibTrans" cxnId="{C79D38C8-33F3-3A4F-8F31-81405D29C0BB}">
      <dgm:prSet/>
      <dgm:spPr/>
      <dgm:t>
        <a:bodyPr/>
        <a:lstStyle/>
        <a:p>
          <a:endParaRPr lang="it-IT">
            <a:latin typeface="+mn-ea"/>
            <a:ea typeface="+mn-ea"/>
          </a:endParaRPr>
        </a:p>
      </dgm:t>
    </dgm:pt>
    <dgm:pt modelId="{BD9D2216-ABD3-634F-84A6-2488991C0270}">
      <dgm:prSet phldrT="[Testo]" custT="1"/>
      <dgm:spPr/>
      <dgm:t>
        <a:bodyPr/>
        <a:lstStyle/>
        <a:p>
          <a:pPr>
            <a:buFont typeface="Symbol" pitchFamily="2" charset="2"/>
            <a:buChar char=""/>
          </a:pPr>
          <a:r>
            <a:rPr lang="en-GB" sz="1000" dirty="0">
              <a:solidFill>
                <a:schemeClr val="bg1">
                  <a:lumMod val="50000"/>
                </a:schemeClr>
              </a:solidFill>
              <a:latin typeface="+mn-ea"/>
              <a:ea typeface="+mn-ea"/>
            </a:rPr>
            <a:t>Pressure and flow change</a:t>
          </a:r>
          <a:endParaRPr lang="it-IT" sz="1000" dirty="0">
            <a:solidFill>
              <a:schemeClr val="bg1">
                <a:lumMod val="50000"/>
              </a:schemeClr>
            </a:solidFill>
            <a:latin typeface="+mn-ea"/>
            <a:ea typeface="+mn-ea"/>
          </a:endParaRPr>
        </a:p>
      </dgm:t>
    </dgm:pt>
    <dgm:pt modelId="{E7410B6F-E0BA-4B41-9A37-FAAA77083DE3}" type="parTrans" cxnId="{4C4A4290-43F0-C64C-A36D-565A14F20833}">
      <dgm:prSet/>
      <dgm:spPr/>
      <dgm:t>
        <a:bodyPr/>
        <a:lstStyle/>
        <a:p>
          <a:endParaRPr lang="it-IT">
            <a:latin typeface="+mn-ea"/>
            <a:ea typeface="+mn-ea"/>
          </a:endParaRPr>
        </a:p>
      </dgm:t>
    </dgm:pt>
    <dgm:pt modelId="{F8351F9B-347A-FD4F-B1ED-D2644537B4E4}" type="sibTrans" cxnId="{4C4A4290-43F0-C64C-A36D-565A14F20833}">
      <dgm:prSet/>
      <dgm:spPr/>
      <dgm:t>
        <a:bodyPr/>
        <a:lstStyle/>
        <a:p>
          <a:endParaRPr lang="it-IT">
            <a:latin typeface="+mn-ea"/>
            <a:ea typeface="+mn-ea"/>
          </a:endParaRPr>
        </a:p>
      </dgm:t>
    </dgm:pt>
    <dgm:pt modelId="{009C3782-41E3-5042-8C68-C3EC1B8BEF1A}">
      <dgm:prSet custT="1"/>
      <dgm:spPr/>
      <dgm:t>
        <a:bodyPr/>
        <a:lstStyle/>
        <a:p>
          <a:pPr>
            <a:buFont typeface="Symbol" pitchFamily="2" charset="2"/>
            <a:buChar char=""/>
          </a:pPr>
          <a:r>
            <a:rPr lang="en-GB" sz="1000" dirty="0">
              <a:solidFill>
                <a:schemeClr val="bg1">
                  <a:lumMod val="50000"/>
                </a:schemeClr>
              </a:solidFill>
              <a:latin typeface="+mn-ea"/>
              <a:ea typeface="+mn-ea"/>
            </a:rPr>
            <a:t>Interconnection of aquifers and disturbance of non-targeted aquifers</a:t>
          </a:r>
          <a:endParaRPr lang="it-IT" sz="1000" dirty="0">
            <a:solidFill>
              <a:schemeClr val="bg1">
                <a:lumMod val="50000"/>
              </a:schemeClr>
            </a:solidFill>
            <a:latin typeface="+mn-ea"/>
            <a:ea typeface="+mn-ea"/>
          </a:endParaRPr>
        </a:p>
      </dgm:t>
    </dgm:pt>
    <dgm:pt modelId="{B22F0092-8D62-0B44-A1A3-A6AEAFE6AD6A}" type="parTrans" cxnId="{F2CD2337-F8CB-CF45-8673-25F28F6F1288}">
      <dgm:prSet/>
      <dgm:spPr/>
      <dgm:t>
        <a:bodyPr/>
        <a:lstStyle/>
        <a:p>
          <a:endParaRPr lang="it-IT">
            <a:latin typeface="+mn-ea"/>
            <a:ea typeface="+mn-ea"/>
          </a:endParaRPr>
        </a:p>
      </dgm:t>
    </dgm:pt>
    <dgm:pt modelId="{A1B0BF16-C4F7-AE43-9EB8-AD79339B10F3}" type="sibTrans" cxnId="{F2CD2337-F8CB-CF45-8673-25F28F6F1288}">
      <dgm:prSet/>
      <dgm:spPr/>
      <dgm:t>
        <a:bodyPr/>
        <a:lstStyle/>
        <a:p>
          <a:endParaRPr lang="it-IT">
            <a:latin typeface="+mn-ea"/>
            <a:ea typeface="+mn-ea"/>
          </a:endParaRPr>
        </a:p>
      </dgm:t>
    </dgm:pt>
    <dgm:pt modelId="{67139594-0565-5744-BAFF-48F0D7FF294D}">
      <dgm:prSet custT="1"/>
      <dgm:spPr/>
      <dgm:t>
        <a:bodyPr/>
        <a:lstStyle/>
        <a:p>
          <a:r>
            <a:rPr lang="en-GB" sz="1000">
              <a:solidFill>
                <a:schemeClr val="bg1">
                  <a:lumMod val="50000"/>
                </a:schemeClr>
              </a:solidFill>
              <a:latin typeface="+mn-ea"/>
              <a:ea typeface="+mn-ea"/>
            </a:rPr>
            <a:t>Thermal changes</a:t>
          </a:r>
          <a:endParaRPr lang="it-IT" sz="1000">
            <a:solidFill>
              <a:schemeClr val="bg1">
                <a:lumMod val="50000"/>
              </a:schemeClr>
            </a:solidFill>
            <a:latin typeface="+mn-ea"/>
            <a:ea typeface="+mn-ea"/>
          </a:endParaRPr>
        </a:p>
      </dgm:t>
    </dgm:pt>
    <dgm:pt modelId="{39F61CEF-624B-B243-9CB5-A545BC7D5E12}" type="parTrans" cxnId="{75CF9A6E-C274-3C4D-AD96-F21B9F6D2E11}">
      <dgm:prSet/>
      <dgm:spPr/>
      <dgm:t>
        <a:bodyPr/>
        <a:lstStyle/>
        <a:p>
          <a:endParaRPr lang="it-IT">
            <a:latin typeface="+mn-ea"/>
            <a:ea typeface="+mn-ea"/>
          </a:endParaRPr>
        </a:p>
      </dgm:t>
    </dgm:pt>
    <dgm:pt modelId="{94165C5C-8802-8843-A577-07134838E655}" type="sibTrans" cxnId="{75CF9A6E-C274-3C4D-AD96-F21B9F6D2E11}">
      <dgm:prSet/>
      <dgm:spPr/>
      <dgm:t>
        <a:bodyPr/>
        <a:lstStyle/>
        <a:p>
          <a:endParaRPr lang="it-IT">
            <a:latin typeface="+mn-ea"/>
            <a:ea typeface="+mn-ea"/>
          </a:endParaRPr>
        </a:p>
      </dgm:t>
    </dgm:pt>
    <dgm:pt modelId="{EA6E68B8-569A-154F-A84B-47F5AA5CE2FE}" type="pres">
      <dgm:prSet presAssocID="{C0BFA605-A5C9-2F4B-99EF-000DDC49DC10}" presName="diagram" presStyleCnt="0">
        <dgm:presLayoutVars>
          <dgm:chPref val="1"/>
          <dgm:dir/>
          <dgm:animOne val="branch"/>
          <dgm:animLvl val="lvl"/>
          <dgm:resizeHandles/>
        </dgm:presLayoutVars>
      </dgm:prSet>
      <dgm:spPr/>
    </dgm:pt>
    <dgm:pt modelId="{AB9FBA46-6D81-D446-85BC-937301B431D2}" type="pres">
      <dgm:prSet presAssocID="{73AFEB25-66BB-424F-816A-A73AEEFDDA5F}" presName="root" presStyleCnt="0"/>
      <dgm:spPr/>
    </dgm:pt>
    <dgm:pt modelId="{9053C62C-3B42-DD41-9C2B-C7561ABBE735}" type="pres">
      <dgm:prSet presAssocID="{73AFEB25-66BB-424F-816A-A73AEEFDDA5F}" presName="rootComposite" presStyleCnt="0"/>
      <dgm:spPr/>
    </dgm:pt>
    <dgm:pt modelId="{44A3A404-F3A1-6040-9A93-910D2D9531F7}" type="pres">
      <dgm:prSet presAssocID="{73AFEB25-66BB-424F-816A-A73AEEFDDA5F}" presName="rootText" presStyleLbl="node1" presStyleIdx="0" presStyleCnt="4" custScaleY="165385"/>
      <dgm:spPr/>
    </dgm:pt>
    <dgm:pt modelId="{93772427-2ECA-5747-9125-8A13B6F2B72F}" type="pres">
      <dgm:prSet presAssocID="{73AFEB25-66BB-424F-816A-A73AEEFDDA5F}" presName="rootConnector" presStyleLbl="node1" presStyleIdx="0" presStyleCnt="4"/>
      <dgm:spPr/>
    </dgm:pt>
    <dgm:pt modelId="{600A18FF-9D6E-C946-8EC5-D973D04EAF1E}" type="pres">
      <dgm:prSet presAssocID="{73AFEB25-66BB-424F-816A-A73AEEFDDA5F}" presName="childShape" presStyleCnt="0"/>
      <dgm:spPr/>
    </dgm:pt>
    <dgm:pt modelId="{E0426FF6-F94A-3347-B7B6-D37322E9A82A}" type="pres">
      <dgm:prSet presAssocID="{BA0E6B25-D530-2346-9E6F-403D7A31F219}" presName="Name13" presStyleLbl="parChTrans1D2" presStyleIdx="0" presStyleCnt="13"/>
      <dgm:spPr/>
    </dgm:pt>
    <dgm:pt modelId="{50EA34C0-4DEB-6A4F-815E-6CD9ACA496AC}" type="pres">
      <dgm:prSet presAssocID="{A9B49557-EA92-0A47-AA64-CE0CBE3A57B0}" presName="childText" presStyleLbl="bgAcc1" presStyleIdx="0" presStyleCnt="13" custScaleY="130198">
        <dgm:presLayoutVars>
          <dgm:bulletEnabled val="1"/>
        </dgm:presLayoutVars>
      </dgm:prSet>
      <dgm:spPr/>
    </dgm:pt>
    <dgm:pt modelId="{DAA893B1-86BD-F54E-B5D3-07C5FDDFE0C2}" type="pres">
      <dgm:prSet presAssocID="{82052DCF-790A-5447-BCF9-CB2D6F87DD5F}" presName="Name13" presStyleLbl="parChTrans1D2" presStyleIdx="1" presStyleCnt="13"/>
      <dgm:spPr/>
    </dgm:pt>
    <dgm:pt modelId="{5FBF491B-789B-1348-96F9-685B276D8374}" type="pres">
      <dgm:prSet presAssocID="{088AB407-28D7-D344-B73F-F46EABFE21DB}" presName="childText" presStyleLbl="bgAcc1" presStyleIdx="1" presStyleCnt="13">
        <dgm:presLayoutVars>
          <dgm:bulletEnabled val="1"/>
        </dgm:presLayoutVars>
      </dgm:prSet>
      <dgm:spPr/>
    </dgm:pt>
    <dgm:pt modelId="{73C975A1-1E21-924A-BB5A-21060EA473CE}" type="pres">
      <dgm:prSet presAssocID="{A31A27D2-3D01-514B-A851-CEA97AA2062C}" presName="Name13" presStyleLbl="parChTrans1D2" presStyleIdx="2" presStyleCnt="13"/>
      <dgm:spPr/>
    </dgm:pt>
    <dgm:pt modelId="{F8C0D24D-6706-AE48-93C9-02E1EF052F6B}" type="pres">
      <dgm:prSet presAssocID="{9E837E1A-D68A-E842-868B-A7F71B9E0BBE}" presName="childText" presStyleLbl="bgAcc1" presStyleIdx="2" presStyleCnt="13" custScaleY="128294">
        <dgm:presLayoutVars>
          <dgm:bulletEnabled val="1"/>
        </dgm:presLayoutVars>
      </dgm:prSet>
      <dgm:spPr/>
    </dgm:pt>
    <dgm:pt modelId="{39470C94-826D-0C40-8E63-074091CBFFD0}" type="pres">
      <dgm:prSet presAssocID="{73DEC4A7-77F8-364E-B34D-680567CF8DFD}" presName="Name13" presStyleLbl="parChTrans1D2" presStyleIdx="3" presStyleCnt="13"/>
      <dgm:spPr/>
    </dgm:pt>
    <dgm:pt modelId="{DDEE5C76-E60D-874B-A4EE-8B62BD66E789}" type="pres">
      <dgm:prSet presAssocID="{2A8BA416-E9AD-D64D-8D8D-83A85EE81CAF}" presName="childText" presStyleLbl="bgAcc1" presStyleIdx="3" presStyleCnt="13">
        <dgm:presLayoutVars>
          <dgm:bulletEnabled val="1"/>
        </dgm:presLayoutVars>
      </dgm:prSet>
      <dgm:spPr/>
    </dgm:pt>
    <dgm:pt modelId="{9F42516B-0A00-C147-B145-259B7370D726}" type="pres">
      <dgm:prSet presAssocID="{EFF08839-4A0F-0549-8E15-6D0209C938EC}" presName="root" presStyleCnt="0"/>
      <dgm:spPr/>
    </dgm:pt>
    <dgm:pt modelId="{3FC5A894-6F88-2D4D-BF2C-9E9B4D31F2A3}" type="pres">
      <dgm:prSet presAssocID="{EFF08839-4A0F-0549-8E15-6D0209C938EC}" presName="rootComposite" presStyleCnt="0"/>
      <dgm:spPr/>
    </dgm:pt>
    <dgm:pt modelId="{814B3451-7F0C-9C41-9E42-EFD29787577D}" type="pres">
      <dgm:prSet presAssocID="{EFF08839-4A0F-0549-8E15-6D0209C938EC}" presName="rootText" presStyleLbl="node1" presStyleIdx="1" presStyleCnt="4" custScaleY="165385"/>
      <dgm:spPr/>
    </dgm:pt>
    <dgm:pt modelId="{2871610C-C910-9E47-AA87-E1FCB0905FAA}" type="pres">
      <dgm:prSet presAssocID="{EFF08839-4A0F-0549-8E15-6D0209C938EC}" presName="rootConnector" presStyleLbl="node1" presStyleIdx="1" presStyleCnt="4"/>
      <dgm:spPr/>
    </dgm:pt>
    <dgm:pt modelId="{8CA77358-1F80-C04B-BE7B-0652619FF42C}" type="pres">
      <dgm:prSet presAssocID="{EFF08839-4A0F-0549-8E15-6D0209C938EC}" presName="childShape" presStyleCnt="0"/>
      <dgm:spPr/>
    </dgm:pt>
    <dgm:pt modelId="{F44A7B87-E029-3F4B-A181-7D2A893AA0C0}" type="pres">
      <dgm:prSet presAssocID="{3A8546F0-A218-F940-94FC-33ADDEB6BCEA}" presName="Name13" presStyleLbl="parChTrans1D2" presStyleIdx="4" presStyleCnt="13"/>
      <dgm:spPr/>
    </dgm:pt>
    <dgm:pt modelId="{F0ED9581-E2A5-924F-9F62-86711403149B}" type="pres">
      <dgm:prSet presAssocID="{FE729440-5AB2-4D44-939A-A6BC973616E7}" presName="childText" presStyleLbl="bgAcc1" presStyleIdx="4" presStyleCnt="13">
        <dgm:presLayoutVars>
          <dgm:bulletEnabled val="1"/>
        </dgm:presLayoutVars>
      </dgm:prSet>
      <dgm:spPr/>
    </dgm:pt>
    <dgm:pt modelId="{BEF5918B-CCA1-2746-A80C-E4A490B0B707}" type="pres">
      <dgm:prSet presAssocID="{96479F19-615C-544E-8EC6-6CBB0134C3F5}" presName="Name13" presStyleLbl="parChTrans1D2" presStyleIdx="5" presStyleCnt="13"/>
      <dgm:spPr/>
    </dgm:pt>
    <dgm:pt modelId="{E2FE0B56-4F87-2546-897E-B75388FD8DCB}" type="pres">
      <dgm:prSet presAssocID="{4855621C-18A1-1E46-A890-BAE3A7E011D6}" presName="childText" presStyleLbl="bgAcc1" presStyleIdx="5" presStyleCnt="13">
        <dgm:presLayoutVars>
          <dgm:bulletEnabled val="1"/>
        </dgm:presLayoutVars>
      </dgm:prSet>
      <dgm:spPr/>
    </dgm:pt>
    <dgm:pt modelId="{7BC02381-6D07-B14E-AD89-640C394ACED9}" type="pres">
      <dgm:prSet presAssocID="{A25AAF18-03A6-0A4F-BA53-38F18608AE09}" presName="Name13" presStyleLbl="parChTrans1D2" presStyleIdx="6" presStyleCnt="13"/>
      <dgm:spPr/>
    </dgm:pt>
    <dgm:pt modelId="{2B60E9A4-7BBD-374F-82F5-B891037E9939}" type="pres">
      <dgm:prSet presAssocID="{72B7B23F-19F6-2647-8807-3D1F620C0DBE}" presName="childText" presStyleLbl="bgAcc1" presStyleIdx="6" presStyleCnt="13">
        <dgm:presLayoutVars>
          <dgm:bulletEnabled val="1"/>
        </dgm:presLayoutVars>
      </dgm:prSet>
      <dgm:spPr/>
    </dgm:pt>
    <dgm:pt modelId="{D559E3D8-AC6C-C64A-B59C-E34C5C115FED}" type="pres">
      <dgm:prSet presAssocID="{29BC02E3-15DE-FC4C-A59F-12C6986AE419}" presName="Name13" presStyleLbl="parChTrans1D2" presStyleIdx="7" presStyleCnt="13"/>
      <dgm:spPr/>
    </dgm:pt>
    <dgm:pt modelId="{65E8037B-3E9C-3C4E-8AB4-9A6FB3C00DAE}" type="pres">
      <dgm:prSet presAssocID="{8BCECC8D-F33F-C14A-AC3A-C6F52E61BD5D}" presName="childText" presStyleLbl="bgAcc1" presStyleIdx="7" presStyleCnt="13">
        <dgm:presLayoutVars>
          <dgm:bulletEnabled val="1"/>
        </dgm:presLayoutVars>
      </dgm:prSet>
      <dgm:spPr/>
    </dgm:pt>
    <dgm:pt modelId="{220A32F5-1AB2-3648-ACEE-D0C6CB9D3171}" type="pres">
      <dgm:prSet presAssocID="{AFFC7F4A-E294-AE4F-8F69-C3634279E539}" presName="root" presStyleCnt="0"/>
      <dgm:spPr/>
    </dgm:pt>
    <dgm:pt modelId="{377EFCD4-C32F-D247-A05C-7E3B234F3C06}" type="pres">
      <dgm:prSet presAssocID="{AFFC7F4A-E294-AE4F-8F69-C3634279E539}" presName="rootComposite" presStyleCnt="0"/>
      <dgm:spPr/>
    </dgm:pt>
    <dgm:pt modelId="{419B6A66-F342-524F-8E66-E0A538CEEC1D}" type="pres">
      <dgm:prSet presAssocID="{AFFC7F4A-E294-AE4F-8F69-C3634279E539}" presName="rootText" presStyleLbl="node1" presStyleIdx="2" presStyleCnt="4" custScaleY="165385"/>
      <dgm:spPr/>
    </dgm:pt>
    <dgm:pt modelId="{0362CBA0-6268-3A45-8B6F-8FFCB48EC71C}" type="pres">
      <dgm:prSet presAssocID="{AFFC7F4A-E294-AE4F-8F69-C3634279E539}" presName="rootConnector" presStyleLbl="node1" presStyleIdx="2" presStyleCnt="4"/>
      <dgm:spPr/>
    </dgm:pt>
    <dgm:pt modelId="{4E08C33D-81A0-E640-959C-DB56E1051042}" type="pres">
      <dgm:prSet presAssocID="{AFFC7F4A-E294-AE4F-8F69-C3634279E539}" presName="childShape" presStyleCnt="0"/>
      <dgm:spPr/>
    </dgm:pt>
    <dgm:pt modelId="{0FFF895B-BE95-5E45-8607-9104C77AFFD7}" type="pres">
      <dgm:prSet presAssocID="{7B5679A8-9C7B-6C42-9A3C-E7215300AD70}" presName="Name13" presStyleLbl="parChTrans1D2" presStyleIdx="8" presStyleCnt="13"/>
      <dgm:spPr/>
    </dgm:pt>
    <dgm:pt modelId="{28BCD705-E11A-A142-9D98-7AF7CC13CF99}" type="pres">
      <dgm:prSet presAssocID="{2597A97E-2EE7-E642-9CE1-CC0A3487266B}" presName="childText" presStyleLbl="bgAcc1" presStyleIdx="8" presStyleCnt="13">
        <dgm:presLayoutVars>
          <dgm:bulletEnabled val="1"/>
        </dgm:presLayoutVars>
      </dgm:prSet>
      <dgm:spPr/>
    </dgm:pt>
    <dgm:pt modelId="{F93E7B48-12F2-C54B-AE59-1CF537F1442B}" type="pres">
      <dgm:prSet presAssocID="{A088051E-B269-8447-8F7A-8C33702E209A}" presName="Name13" presStyleLbl="parChTrans1D2" presStyleIdx="9" presStyleCnt="13"/>
      <dgm:spPr/>
    </dgm:pt>
    <dgm:pt modelId="{811DD6B3-DC5E-F74F-A850-3CAA36CFDE47}" type="pres">
      <dgm:prSet presAssocID="{61D69C18-AB01-0B48-B619-52D36464E5C5}" presName="childText" presStyleLbl="bgAcc1" presStyleIdx="9" presStyleCnt="13">
        <dgm:presLayoutVars>
          <dgm:bulletEnabled val="1"/>
        </dgm:presLayoutVars>
      </dgm:prSet>
      <dgm:spPr/>
    </dgm:pt>
    <dgm:pt modelId="{F7CCA143-5208-4040-9BE4-A6C08F25D2C4}" type="pres">
      <dgm:prSet presAssocID="{645ED144-5D07-3F48-8E7F-041A247E7C47}" presName="root" presStyleCnt="0"/>
      <dgm:spPr/>
    </dgm:pt>
    <dgm:pt modelId="{0F9B6D1D-2039-B54F-B9F9-46FE4FCFAE50}" type="pres">
      <dgm:prSet presAssocID="{645ED144-5D07-3F48-8E7F-041A247E7C47}" presName="rootComposite" presStyleCnt="0"/>
      <dgm:spPr/>
    </dgm:pt>
    <dgm:pt modelId="{96CC4918-8759-3148-A05F-E3132E5C9041}" type="pres">
      <dgm:prSet presAssocID="{645ED144-5D07-3F48-8E7F-041A247E7C47}" presName="rootText" presStyleLbl="node1" presStyleIdx="3" presStyleCnt="4" custScaleY="165385"/>
      <dgm:spPr/>
    </dgm:pt>
    <dgm:pt modelId="{CF387C27-B356-6F45-A511-CD3BEDE21354}" type="pres">
      <dgm:prSet presAssocID="{645ED144-5D07-3F48-8E7F-041A247E7C47}" presName="rootConnector" presStyleLbl="node1" presStyleIdx="3" presStyleCnt="4"/>
      <dgm:spPr/>
    </dgm:pt>
    <dgm:pt modelId="{C6EEEF85-4388-C14E-9E2A-4A800A3C73DC}" type="pres">
      <dgm:prSet presAssocID="{645ED144-5D07-3F48-8E7F-041A247E7C47}" presName="childShape" presStyleCnt="0"/>
      <dgm:spPr/>
    </dgm:pt>
    <dgm:pt modelId="{128C17BC-E4FE-EE4E-9B42-8DA36B011FE5}" type="pres">
      <dgm:prSet presAssocID="{E7410B6F-E0BA-4B41-9A37-FAAA77083DE3}" presName="Name13" presStyleLbl="parChTrans1D2" presStyleIdx="10" presStyleCnt="13"/>
      <dgm:spPr/>
    </dgm:pt>
    <dgm:pt modelId="{B380CBA6-06AD-6B40-B319-8461C637CBCF}" type="pres">
      <dgm:prSet presAssocID="{BD9D2216-ABD3-634F-84A6-2488991C0270}" presName="childText" presStyleLbl="bgAcc1" presStyleIdx="10" presStyleCnt="13">
        <dgm:presLayoutVars>
          <dgm:bulletEnabled val="1"/>
        </dgm:presLayoutVars>
      </dgm:prSet>
      <dgm:spPr/>
    </dgm:pt>
    <dgm:pt modelId="{8A7BDBD8-A2FD-4E4C-BC9E-6737D3DEAFAC}" type="pres">
      <dgm:prSet presAssocID="{B22F0092-8D62-0B44-A1A3-A6AEAFE6AD6A}" presName="Name13" presStyleLbl="parChTrans1D2" presStyleIdx="11" presStyleCnt="13"/>
      <dgm:spPr/>
    </dgm:pt>
    <dgm:pt modelId="{D468A161-A3E8-5E47-8AF8-968C02FABC1E}" type="pres">
      <dgm:prSet presAssocID="{009C3782-41E3-5042-8C68-C3EC1B8BEF1A}" presName="childText" presStyleLbl="bgAcc1" presStyleIdx="11" presStyleCnt="13" custScaleY="122466">
        <dgm:presLayoutVars>
          <dgm:bulletEnabled val="1"/>
        </dgm:presLayoutVars>
      </dgm:prSet>
      <dgm:spPr/>
    </dgm:pt>
    <dgm:pt modelId="{AC16FDDA-C18A-2343-9470-0EDA9FD1C52C}" type="pres">
      <dgm:prSet presAssocID="{39F61CEF-624B-B243-9CB5-A545BC7D5E12}" presName="Name13" presStyleLbl="parChTrans1D2" presStyleIdx="12" presStyleCnt="13"/>
      <dgm:spPr/>
    </dgm:pt>
    <dgm:pt modelId="{A11C9DB1-8E54-FC4E-B207-38B0A41835BC}" type="pres">
      <dgm:prSet presAssocID="{67139594-0565-5744-BAFF-48F0D7FF294D}" presName="childText" presStyleLbl="bgAcc1" presStyleIdx="12" presStyleCnt="13">
        <dgm:presLayoutVars>
          <dgm:bulletEnabled val="1"/>
        </dgm:presLayoutVars>
      </dgm:prSet>
      <dgm:spPr/>
    </dgm:pt>
  </dgm:ptLst>
  <dgm:cxnLst>
    <dgm:cxn modelId="{31736006-0285-9249-8C7F-69B7B32AF617}" type="presOf" srcId="{39F61CEF-624B-B243-9CB5-A545BC7D5E12}" destId="{AC16FDDA-C18A-2343-9470-0EDA9FD1C52C}" srcOrd="0" destOrd="0" presId="urn:microsoft.com/office/officeart/2005/8/layout/hierarchy3"/>
    <dgm:cxn modelId="{BDA36F0C-F15F-1946-830E-7AEDDB3A978E}" type="presOf" srcId="{3A8546F0-A218-F940-94FC-33ADDEB6BCEA}" destId="{F44A7B87-E029-3F4B-A181-7D2A893AA0C0}" srcOrd="0" destOrd="0" presId="urn:microsoft.com/office/officeart/2005/8/layout/hierarchy3"/>
    <dgm:cxn modelId="{380EC21E-A586-5E4C-98F0-10A440DD1B35}" srcId="{C0BFA605-A5C9-2F4B-99EF-000DDC49DC10}" destId="{73AFEB25-66BB-424F-816A-A73AEEFDDA5F}" srcOrd="0" destOrd="0" parTransId="{C5AE6C06-45F5-A64F-B72C-EAFB1DA3B91A}" sibTransId="{65B2D705-FA95-EA48-88A2-275DC63F720B}"/>
    <dgm:cxn modelId="{1A91DB1E-50EA-264C-B90A-EF0F0A43674D}" type="presOf" srcId="{72B7B23F-19F6-2647-8807-3D1F620C0DBE}" destId="{2B60E9A4-7BBD-374F-82F5-B891037E9939}" srcOrd="0" destOrd="0" presId="urn:microsoft.com/office/officeart/2005/8/layout/hierarchy3"/>
    <dgm:cxn modelId="{E268BC20-C229-7041-B0A5-8CE0896BAABC}" type="presOf" srcId="{96479F19-615C-544E-8EC6-6CBB0134C3F5}" destId="{BEF5918B-CCA1-2746-A80C-E4A490B0B707}" srcOrd="0" destOrd="0" presId="urn:microsoft.com/office/officeart/2005/8/layout/hierarchy3"/>
    <dgm:cxn modelId="{FC42FE22-76A2-964A-83CF-4D805F5468C2}" srcId="{73AFEB25-66BB-424F-816A-A73AEEFDDA5F}" destId="{2A8BA416-E9AD-D64D-8D8D-83A85EE81CAF}" srcOrd="3" destOrd="0" parTransId="{73DEC4A7-77F8-364E-B34D-680567CF8DFD}" sibTransId="{F50E5DE4-0723-F441-9423-069E88573CD8}"/>
    <dgm:cxn modelId="{889E352A-D82A-9349-A4C6-B7B4EFC2F382}" type="presOf" srcId="{645ED144-5D07-3F48-8E7F-041A247E7C47}" destId="{CF387C27-B356-6F45-A511-CD3BEDE21354}" srcOrd="1" destOrd="0" presId="urn:microsoft.com/office/officeart/2005/8/layout/hierarchy3"/>
    <dgm:cxn modelId="{5A37582C-BDF8-1049-A664-0FA3A808031B}" type="presOf" srcId="{A31A27D2-3D01-514B-A851-CEA97AA2062C}" destId="{73C975A1-1E21-924A-BB5A-21060EA473CE}" srcOrd="0" destOrd="0" presId="urn:microsoft.com/office/officeart/2005/8/layout/hierarchy3"/>
    <dgm:cxn modelId="{8CC08636-4328-F141-AC72-D8BEC570ECB5}" type="presOf" srcId="{73DEC4A7-77F8-364E-B34D-680567CF8DFD}" destId="{39470C94-826D-0C40-8E63-074091CBFFD0}" srcOrd="0" destOrd="0" presId="urn:microsoft.com/office/officeart/2005/8/layout/hierarchy3"/>
    <dgm:cxn modelId="{F2CD2337-F8CB-CF45-8673-25F28F6F1288}" srcId="{645ED144-5D07-3F48-8E7F-041A247E7C47}" destId="{009C3782-41E3-5042-8C68-C3EC1B8BEF1A}" srcOrd="1" destOrd="0" parTransId="{B22F0092-8D62-0B44-A1A3-A6AEAFE6AD6A}" sibTransId="{A1B0BF16-C4F7-AE43-9EB8-AD79339B10F3}"/>
    <dgm:cxn modelId="{9C41E742-5204-B942-BD30-5AF74368D8FF}" type="presOf" srcId="{67139594-0565-5744-BAFF-48F0D7FF294D}" destId="{A11C9DB1-8E54-FC4E-B207-38B0A41835BC}" srcOrd="0" destOrd="0" presId="urn:microsoft.com/office/officeart/2005/8/layout/hierarchy3"/>
    <dgm:cxn modelId="{BFA9174A-9888-2A48-BB37-668D2D2E9093}" type="presOf" srcId="{2597A97E-2EE7-E642-9CE1-CC0A3487266B}" destId="{28BCD705-E11A-A142-9D98-7AF7CC13CF99}" srcOrd="0" destOrd="0" presId="urn:microsoft.com/office/officeart/2005/8/layout/hierarchy3"/>
    <dgm:cxn modelId="{53D3C14C-A19A-E340-A836-329623AD9F23}" type="presOf" srcId="{2A8BA416-E9AD-D64D-8D8D-83A85EE81CAF}" destId="{DDEE5C76-E60D-874B-A4EE-8B62BD66E789}" srcOrd="0" destOrd="0" presId="urn:microsoft.com/office/officeart/2005/8/layout/hierarchy3"/>
    <dgm:cxn modelId="{914F484F-ED72-B84C-80E9-3F5D4845CA20}" srcId="{C0BFA605-A5C9-2F4B-99EF-000DDC49DC10}" destId="{EFF08839-4A0F-0549-8E15-6D0209C938EC}" srcOrd="1" destOrd="0" parTransId="{9913EE55-73E7-BE47-A02A-BF6DAF96D22E}" sibTransId="{DC785C3B-FF4C-774E-8F4A-A3A7BFEE4259}"/>
    <dgm:cxn modelId="{2CF7E256-B8A6-5043-A385-91599B039322}" type="presOf" srcId="{A088051E-B269-8447-8F7A-8C33702E209A}" destId="{F93E7B48-12F2-C54B-AE59-1CF537F1442B}" srcOrd="0" destOrd="0" presId="urn:microsoft.com/office/officeart/2005/8/layout/hierarchy3"/>
    <dgm:cxn modelId="{CF5A6065-23B3-2548-A260-526FA4CFF213}" type="presOf" srcId="{BA0E6B25-D530-2346-9E6F-403D7A31F219}" destId="{E0426FF6-F94A-3347-B7B6-D37322E9A82A}" srcOrd="0" destOrd="0" presId="urn:microsoft.com/office/officeart/2005/8/layout/hierarchy3"/>
    <dgm:cxn modelId="{7133F967-88B6-0C4D-91D5-01C4E76D27E3}" type="presOf" srcId="{73AFEB25-66BB-424F-816A-A73AEEFDDA5F}" destId="{93772427-2ECA-5747-9125-8A13B6F2B72F}" srcOrd="1" destOrd="0" presId="urn:microsoft.com/office/officeart/2005/8/layout/hierarchy3"/>
    <dgm:cxn modelId="{D260956B-E253-0847-AB39-9B4D9FC538EF}" type="presOf" srcId="{A25AAF18-03A6-0A4F-BA53-38F18608AE09}" destId="{7BC02381-6D07-B14E-AD89-640C394ACED9}" srcOrd="0" destOrd="0" presId="urn:microsoft.com/office/officeart/2005/8/layout/hierarchy3"/>
    <dgm:cxn modelId="{F7A3E16D-D273-024B-A854-F40453C030A6}" type="presOf" srcId="{EFF08839-4A0F-0549-8E15-6D0209C938EC}" destId="{814B3451-7F0C-9C41-9E42-EFD29787577D}" srcOrd="0" destOrd="0" presId="urn:microsoft.com/office/officeart/2005/8/layout/hierarchy3"/>
    <dgm:cxn modelId="{75CF9A6E-C274-3C4D-AD96-F21B9F6D2E11}" srcId="{645ED144-5D07-3F48-8E7F-041A247E7C47}" destId="{67139594-0565-5744-BAFF-48F0D7FF294D}" srcOrd="2" destOrd="0" parTransId="{39F61CEF-624B-B243-9CB5-A545BC7D5E12}" sibTransId="{94165C5C-8802-8843-A577-07134838E655}"/>
    <dgm:cxn modelId="{96B4976F-4DBA-594C-B12D-017C311E7637}" srcId="{EFF08839-4A0F-0549-8E15-6D0209C938EC}" destId="{72B7B23F-19F6-2647-8807-3D1F620C0DBE}" srcOrd="2" destOrd="0" parTransId="{A25AAF18-03A6-0A4F-BA53-38F18608AE09}" sibTransId="{A62AD56B-FB0F-F14F-B607-DDDE49E7765D}"/>
    <dgm:cxn modelId="{04C1AE77-6269-0F47-9AB3-8F3504F6CF0F}" srcId="{73AFEB25-66BB-424F-816A-A73AEEFDDA5F}" destId="{9E837E1A-D68A-E842-868B-A7F71B9E0BBE}" srcOrd="2" destOrd="0" parTransId="{A31A27D2-3D01-514B-A851-CEA97AA2062C}" sibTransId="{14FF6588-D429-D04B-A041-744F2AEAF7B0}"/>
    <dgm:cxn modelId="{0D07218D-415F-8241-94AA-4EAEF4964D3B}" type="presOf" srcId="{FE729440-5AB2-4D44-939A-A6BC973616E7}" destId="{F0ED9581-E2A5-924F-9F62-86711403149B}" srcOrd="0" destOrd="0" presId="urn:microsoft.com/office/officeart/2005/8/layout/hierarchy3"/>
    <dgm:cxn modelId="{4C4A4290-43F0-C64C-A36D-565A14F20833}" srcId="{645ED144-5D07-3F48-8E7F-041A247E7C47}" destId="{BD9D2216-ABD3-634F-84A6-2488991C0270}" srcOrd="0" destOrd="0" parTransId="{E7410B6F-E0BA-4B41-9A37-FAAA77083DE3}" sibTransId="{F8351F9B-347A-FD4F-B1ED-D2644537B4E4}"/>
    <dgm:cxn modelId="{3AEE5894-936E-A246-95AC-A7A600B93A37}" srcId="{AFFC7F4A-E294-AE4F-8F69-C3634279E539}" destId="{2597A97E-2EE7-E642-9CE1-CC0A3487266B}" srcOrd="0" destOrd="0" parTransId="{7B5679A8-9C7B-6C42-9A3C-E7215300AD70}" sibTransId="{47992CD4-8540-8742-9C6A-109481D7F24C}"/>
    <dgm:cxn modelId="{69576898-7B74-104D-95AB-AE8EE7019E19}" type="presOf" srcId="{82052DCF-790A-5447-BCF9-CB2D6F87DD5F}" destId="{DAA893B1-86BD-F54E-B5D3-07C5FDDFE0C2}" srcOrd="0" destOrd="0" presId="urn:microsoft.com/office/officeart/2005/8/layout/hierarchy3"/>
    <dgm:cxn modelId="{C35F859D-EC48-9C4A-8034-0F96FA7A951B}" type="presOf" srcId="{EFF08839-4A0F-0549-8E15-6D0209C938EC}" destId="{2871610C-C910-9E47-AA87-E1FCB0905FAA}" srcOrd="1" destOrd="0" presId="urn:microsoft.com/office/officeart/2005/8/layout/hierarchy3"/>
    <dgm:cxn modelId="{C262D59E-3489-884C-ACE2-13E6CBC210E0}" type="presOf" srcId="{7B5679A8-9C7B-6C42-9A3C-E7215300AD70}" destId="{0FFF895B-BE95-5E45-8607-9104C77AFFD7}" srcOrd="0" destOrd="0" presId="urn:microsoft.com/office/officeart/2005/8/layout/hierarchy3"/>
    <dgm:cxn modelId="{0668FF9F-3431-E44C-9E83-0F0C313ED4B3}" type="presOf" srcId="{8BCECC8D-F33F-C14A-AC3A-C6F52E61BD5D}" destId="{65E8037B-3E9C-3C4E-8AB4-9A6FB3C00DAE}" srcOrd="0" destOrd="0" presId="urn:microsoft.com/office/officeart/2005/8/layout/hierarchy3"/>
    <dgm:cxn modelId="{F2E51EAC-75EB-AA46-9B1B-A957006D63FE}" srcId="{EFF08839-4A0F-0549-8E15-6D0209C938EC}" destId="{4855621C-18A1-1E46-A890-BAE3A7E011D6}" srcOrd="1" destOrd="0" parTransId="{96479F19-615C-544E-8EC6-6CBB0134C3F5}" sibTransId="{8EFB7832-BDA7-7041-8987-0CE0024ED9E1}"/>
    <dgm:cxn modelId="{98BB33AE-1C85-E44A-BA23-502DC3ED4D03}" type="presOf" srcId="{B22F0092-8D62-0B44-A1A3-A6AEAFE6AD6A}" destId="{8A7BDBD8-A2FD-4E4C-BC9E-6737D3DEAFAC}" srcOrd="0" destOrd="0" presId="urn:microsoft.com/office/officeart/2005/8/layout/hierarchy3"/>
    <dgm:cxn modelId="{A006B5B0-A6C3-E242-81F8-8D0615AA1731}" type="presOf" srcId="{73AFEB25-66BB-424F-816A-A73AEEFDDA5F}" destId="{44A3A404-F3A1-6040-9A93-910D2D9531F7}" srcOrd="0" destOrd="0" presId="urn:microsoft.com/office/officeart/2005/8/layout/hierarchy3"/>
    <dgm:cxn modelId="{8E8711B1-DA78-0949-BE62-169D8F55E0F1}" type="presOf" srcId="{AFFC7F4A-E294-AE4F-8F69-C3634279E539}" destId="{0362CBA0-6268-3A45-8B6F-8FFCB48EC71C}" srcOrd="1" destOrd="0" presId="urn:microsoft.com/office/officeart/2005/8/layout/hierarchy3"/>
    <dgm:cxn modelId="{9AB794B3-4970-654C-8881-191B4AE07593}" srcId="{EFF08839-4A0F-0549-8E15-6D0209C938EC}" destId="{8BCECC8D-F33F-C14A-AC3A-C6F52E61BD5D}" srcOrd="3" destOrd="0" parTransId="{29BC02E3-15DE-FC4C-A59F-12C6986AE419}" sibTransId="{AE3D9C83-E444-2640-8F6B-A3D67F659783}"/>
    <dgm:cxn modelId="{0E8325B4-3FB3-AA40-92E2-A6EFB929B55C}" type="presOf" srcId="{61D69C18-AB01-0B48-B619-52D36464E5C5}" destId="{811DD6B3-DC5E-F74F-A850-3CAA36CFDE47}" srcOrd="0" destOrd="0" presId="urn:microsoft.com/office/officeart/2005/8/layout/hierarchy3"/>
    <dgm:cxn modelId="{FF5448BF-5237-9D48-BAC2-B36F84F51D91}" srcId="{73AFEB25-66BB-424F-816A-A73AEEFDDA5F}" destId="{A9B49557-EA92-0A47-AA64-CE0CBE3A57B0}" srcOrd="0" destOrd="0" parTransId="{BA0E6B25-D530-2346-9E6F-403D7A31F219}" sibTransId="{AABAABEB-9A42-7146-903B-03EE7B74AAA2}"/>
    <dgm:cxn modelId="{FF0F4FBF-1E16-B943-904E-265599D5545C}" type="presOf" srcId="{AFFC7F4A-E294-AE4F-8F69-C3634279E539}" destId="{419B6A66-F342-524F-8E66-E0A538CEEC1D}" srcOrd="0" destOrd="0" presId="urn:microsoft.com/office/officeart/2005/8/layout/hierarchy3"/>
    <dgm:cxn modelId="{3EED91C7-73B2-6F4A-A65A-6992F0D37E37}" type="presOf" srcId="{29BC02E3-15DE-FC4C-A59F-12C6986AE419}" destId="{D559E3D8-AC6C-C64A-B59C-E34C5C115FED}" srcOrd="0" destOrd="0" presId="urn:microsoft.com/office/officeart/2005/8/layout/hierarchy3"/>
    <dgm:cxn modelId="{C79D38C8-33F3-3A4F-8F31-81405D29C0BB}" srcId="{AFFC7F4A-E294-AE4F-8F69-C3634279E539}" destId="{61D69C18-AB01-0B48-B619-52D36464E5C5}" srcOrd="1" destOrd="0" parTransId="{A088051E-B269-8447-8F7A-8C33702E209A}" sibTransId="{E84D6DB7-861A-6347-933D-060DA1A0E622}"/>
    <dgm:cxn modelId="{5EBCF0CA-BCE6-AD4B-A422-41658D6D62BB}" type="presOf" srcId="{A9B49557-EA92-0A47-AA64-CE0CBE3A57B0}" destId="{50EA34C0-4DEB-6A4F-815E-6CD9ACA496AC}" srcOrd="0" destOrd="0" presId="urn:microsoft.com/office/officeart/2005/8/layout/hierarchy3"/>
    <dgm:cxn modelId="{F1C149CB-3819-204D-98A0-5285D0766CF2}" type="presOf" srcId="{009C3782-41E3-5042-8C68-C3EC1B8BEF1A}" destId="{D468A161-A3E8-5E47-8AF8-968C02FABC1E}" srcOrd="0" destOrd="0" presId="urn:microsoft.com/office/officeart/2005/8/layout/hierarchy3"/>
    <dgm:cxn modelId="{ABBA50CE-4C65-CD46-A559-E1B210F55792}" type="presOf" srcId="{088AB407-28D7-D344-B73F-F46EABFE21DB}" destId="{5FBF491B-789B-1348-96F9-685B276D8374}" srcOrd="0" destOrd="0" presId="urn:microsoft.com/office/officeart/2005/8/layout/hierarchy3"/>
    <dgm:cxn modelId="{D4098BD1-3629-5848-BF31-3A2E11530ACD}" type="presOf" srcId="{E7410B6F-E0BA-4B41-9A37-FAAA77083DE3}" destId="{128C17BC-E4FE-EE4E-9B42-8DA36B011FE5}" srcOrd="0" destOrd="0" presId="urn:microsoft.com/office/officeart/2005/8/layout/hierarchy3"/>
    <dgm:cxn modelId="{531065D8-1D23-484E-8B83-79FBE0D423D7}" type="presOf" srcId="{9E837E1A-D68A-E842-868B-A7F71B9E0BBE}" destId="{F8C0D24D-6706-AE48-93C9-02E1EF052F6B}" srcOrd="0" destOrd="0" presId="urn:microsoft.com/office/officeart/2005/8/layout/hierarchy3"/>
    <dgm:cxn modelId="{AAB550DC-6A86-6042-808C-F0579969D62A}" type="presOf" srcId="{C0BFA605-A5C9-2F4B-99EF-000DDC49DC10}" destId="{EA6E68B8-569A-154F-A84B-47F5AA5CE2FE}" srcOrd="0" destOrd="0" presId="urn:microsoft.com/office/officeart/2005/8/layout/hierarchy3"/>
    <dgm:cxn modelId="{71647FE1-FFD1-1246-B83D-F6760C4BD787}" srcId="{C0BFA605-A5C9-2F4B-99EF-000DDC49DC10}" destId="{AFFC7F4A-E294-AE4F-8F69-C3634279E539}" srcOrd="2" destOrd="0" parTransId="{B546B835-1C64-9E4D-9C5C-7057A9EA82DB}" sibTransId="{4A78EEF4-445D-0044-9B86-7430C77CBC8C}"/>
    <dgm:cxn modelId="{84ED6AE9-97A1-224C-8532-DB043C6BE69A}" type="presOf" srcId="{4855621C-18A1-1E46-A890-BAE3A7E011D6}" destId="{E2FE0B56-4F87-2546-897E-B75388FD8DCB}" srcOrd="0" destOrd="0" presId="urn:microsoft.com/office/officeart/2005/8/layout/hierarchy3"/>
    <dgm:cxn modelId="{47B2D6EE-02CC-B44E-AD74-564E4D8325EF}" srcId="{EFF08839-4A0F-0549-8E15-6D0209C938EC}" destId="{FE729440-5AB2-4D44-939A-A6BC973616E7}" srcOrd="0" destOrd="0" parTransId="{3A8546F0-A218-F940-94FC-33ADDEB6BCEA}" sibTransId="{7389AFD5-9D04-794B-9D9A-FAD79CAE4820}"/>
    <dgm:cxn modelId="{7D472FEF-2FD9-EA4D-A002-6C8666956573}" srcId="{C0BFA605-A5C9-2F4B-99EF-000DDC49DC10}" destId="{645ED144-5D07-3F48-8E7F-041A247E7C47}" srcOrd="3" destOrd="0" parTransId="{5AAAB49F-5DDE-FB44-A879-48754B3AB7E3}" sibTransId="{6F60AD59-73C7-FA42-B47A-A99ACC649203}"/>
    <dgm:cxn modelId="{8B838AF2-5AAC-AD46-ABFE-918E74A94C4A}" type="presOf" srcId="{645ED144-5D07-3F48-8E7F-041A247E7C47}" destId="{96CC4918-8759-3148-A05F-E3132E5C9041}" srcOrd="0" destOrd="0" presId="urn:microsoft.com/office/officeart/2005/8/layout/hierarchy3"/>
    <dgm:cxn modelId="{E7A085F9-40F6-B646-879A-FA4BEC9E3C48}" srcId="{73AFEB25-66BB-424F-816A-A73AEEFDDA5F}" destId="{088AB407-28D7-D344-B73F-F46EABFE21DB}" srcOrd="1" destOrd="0" parTransId="{82052DCF-790A-5447-BCF9-CB2D6F87DD5F}" sibTransId="{E74945C1-4F8B-DE43-AFBD-A6079C2867C7}"/>
    <dgm:cxn modelId="{C21053FD-57D2-A34D-BC9E-78894E960EA7}" type="presOf" srcId="{BD9D2216-ABD3-634F-84A6-2488991C0270}" destId="{B380CBA6-06AD-6B40-B319-8461C637CBCF}" srcOrd="0" destOrd="0" presId="urn:microsoft.com/office/officeart/2005/8/layout/hierarchy3"/>
    <dgm:cxn modelId="{48CB862F-5CEA-9F43-BD52-030441886EA6}" type="presParOf" srcId="{EA6E68B8-569A-154F-A84B-47F5AA5CE2FE}" destId="{AB9FBA46-6D81-D446-85BC-937301B431D2}" srcOrd="0" destOrd="0" presId="urn:microsoft.com/office/officeart/2005/8/layout/hierarchy3"/>
    <dgm:cxn modelId="{AA10E0FA-6DA2-1D4B-B27A-1700E5B8C7F4}" type="presParOf" srcId="{AB9FBA46-6D81-D446-85BC-937301B431D2}" destId="{9053C62C-3B42-DD41-9C2B-C7561ABBE735}" srcOrd="0" destOrd="0" presId="urn:microsoft.com/office/officeart/2005/8/layout/hierarchy3"/>
    <dgm:cxn modelId="{12CFE993-0981-7A40-891F-31030ED63619}" type="presParOf" srcId="{9053C62C-3B42-DD41-9C2B-C7561ABBE735}" destId="{44A3A404-F3A1-6040-9A93-910D2D9531F7}" srcOrd="0" destOrd="0" presId="urn:microsoft.com/office/officeart/2005/8/layout/hierarchy3"/>
    <dgm:cxn modelId="{B06C0300-FD69-CE4A-B12D-2D6B5A679644}" type="presParOf" srcId="{9053C62C-3B42-DD41-9C2B-C7561ABBE735}" destId="{93772427-2ECA-5747-9125-8A13B6F2B72F}" srcOrd="1" destOrd="0" presId="urn:microsoft.com/office/officeart/2005/8/layout/hierarchy3"/>
    <dgm:cxn modelId="{96DC4DAC-8BC2-2144-BA5E-F2E5821CEC31}" type="presParOf" srcId="{AB9FBA46-6D81-D446-85BC-937301B431D2}" destId="{600A18FF-9D6E-C946-8EC5-D973D04EAF1E}" srcOrd="1" destOrd="0" presId="urn:microsoft.com/office/officeart/2005/8/layout/hierarchy3"/>
    <dgm:cxn modelId="{873B2835-E289-A24E-80AF-58B02B0A733E}" type="presParOf" srcId="{600A18FF-9D6E-C946-8EC5-D973D04EAF1E}" destId="{E0426FF6-F94A-3347-B7B6-D37322E9A82A}" srcOrd="0" destOrd="0" presId="urn:microsoft.com/office/officeart/2005/8/layout/hierarchy3"/>
    <dgm:cxn modelId="{E65D8951-17E4-8C47-A453-AC947AD479F9}" type="presParOf" srcId="{600A18FF-9D6E-C946-8EC5-D973D04EAF1E}" destId="{50EA34C0-4DEB-6A4F-815E-6CD9ACA496AC}" srcOrd="1" destOrd="0" presId="urn:microsoft.com/office/officeart/2005/8/layout/hierarchy3"/>
    <dgm:cxn modelId="{DADC5BEF-1719-6A40-A66A-8F28E6C581A2}" type="presParOf" srcId="{600A18FF-9D6E-C946-8EC5-D973D04EAF1E}" destId="{DAA893B1-86BD-F54E-B5D3-07C5FDDFE0C2}" srcOrd="2" destOrd="0" presId="urn:microsoft.com/office/officeart/2005/8/layout/hierarchy3"/>
    <dgm:cxn modelId="{3D18D479-BC3E-F147-BF09-AE8B4D655E5C}" type="presParOf" srcId="{600A18FF-9D6E-C946-8EC5-D973D04EAF1E}" destId="{5FBF491B-789B-1348-96F9-685B276D8374}" srcOrd="3" destOrd="0" presId="urn:microsoft.com/office/officeart/2005/8/layout/hierarchy3"/>
    <dgm:cxn modelId="{332D23F8-3C03-C64D-B242-AE097656492E}" type="presParOf" srcId="{600A18FF-9D6E-C946-8EC5-D973D04EAF1E}" destId="{73C975A1-1E21-924A-BB5A-21060EA473CE}" srcOrd="4" destOrd="0" presId="urn:microsoft.com/office/officeart/2005/8/layout/hierarchy3"/>
    <dgm:cxn modelId="{D5136F56-1737-EA4D-B99C-BFA241F577A3}" type="presParOf" srcId="{600A18FF-9D6E-C946-8EC5-D973D04EAF1E}" destId="{F8C0D24D-6706-AE48-93C9-02E1EF052F6B}" srcOrd="5" destOrd="0" presId="urn:microsoft.com/office/officeart/2005/8/layout/hierarchy3"/>
    <dgm:cxn modelId="{3C928769-1C6D-BC4E-B21D-9EBEE0F8C2E6}" type="presParOf" srcId="{600A18FF-9D6E-C946-8EC5-D973D04EAF1E}" destId="{39470C94-826D-0C40-8E63-074091CBFFD0}" srcOrd="6" destOrd="0" presId="urn:microsoft.com/office/officeart/2005/8/layout/hierarchy3"/>
    <dgm:cxn modelId="{24872C81-3433-B046-BD54-BD8B5992A91B}" type="presParOf" srcId="{600A18FF-9D6E-C946-8EC5-D973D04EAF1E}" destId="{DDEE5C76-E60D-874B-A4EE-8B62BD66E789}" srcOrd="7" destOrd="0" presId="urn:microsoft.com/office/officeart/2005/8/layout/hierarchy3"/>
    <dgm:cxn modelId="{059E7C99-A6FB-664B-94FF-13EC2FCC5FE4}" type="presParOf" srcId="{EA6E68B8-569A-154F-A84B-47F5AA5CE2FE}" destId="{9F42516B-0A00-C147-B145-259B7370D726}" srcOrd="1" destOrd="0" presId="urn:microsoft.com/office/officeart/2005/8/layout/hierarchy3"/>
    <dgm:cxn modelId="{7149E709-503E-0142-AA34-8C63241F9C74}" type="presParOf" srcId="{9F42516B-0A00-C147-B145-259B7370D726}" destId="{3FC5A894-6F88-2D4D-BF2C-9E9B4D31F2A3}" srcOrd="0" destOrd="0" presId="urn:microsoft.com/office/officeart/2005/8/layout/hierarchy3"/>
    <dgm:cxn modelId="{4E916109-50B5-A04F-AC07-F9A10A0D7E78}" type="presParOf" srcId="{3FC5A894-6F88-2D4D-BF2C-9E9B4D31F2A3}" destId="{814B3451-7F0C-9C41-9E42-EFD29787577D}" srcOrd="0" destOrd="0" presId="urn:microsoft.com/office/officeart/2005/8/layout/hierarchy3"/>
    <dgm:cxn modelId="{D4D8660C-07EA-AC48-8FFF-F9E5BCA19E5D}" type="presParOf" srcId="{3FC5A894-6F88-2D4D-BF2C-9E9B4D31F2A3}" destId="{2871610C-C910-9E47-AA87-E1FCB0905FAA}" srcOrd="1" destOrd="0" presId="urn:microsoft.com/office/officeart/2005/8/layout/hierarchy3"/>
    <dgm:cxn modelId="{BAB2DABE-F952-6A45-BDE5-8653EE9002AB}" type="presParOf" srcId="{9F42516B-0A00-C147-B145-259B7370D726}" destId="{8CA77358-1F80-C04B-BE7B-0652619FF42C}" srcOrd="1" destOrd="0" presId="urn:microsoft.com/office/officeart/2005/8/layout/hierarchy3"/>
    <dgm:cxn modelId="{6A85522A-C69E-8F48-8154-B7C23C313258}" type="presParOf" srcId="{8CA77358-1F80-C04B-BE7B-0652619FF42C}" destId="{F44A7B87-E029-3F4B-A181-7D2A893AA0C0}" srcOrd="0" destOrd="0" presId="urn:microsoft.com/office/officeart/2005/8/layout/hierarchy3"/>
    <dgm:cxn modelId="{1F828E73-1A03-F849-999A-388A0F3F573C}" type="presParOf" srcId="{8CA77358-1F80-C04B-BE7B-0652619FF42C}" destId="{F0ED9581-E2A5-924F-9F62-86711403149B}" srcOrd="1" destOrd="0" presId="urn:microsoft.com/office/officeart/2005/8/layout/hierarchy3"/>
    <dgm:cxn modelId="{F6227F62-D2AA-C74E-815A-B57D2DF22593}" type="presParOf" srcId="{8CA77358-1F80-C04B-BE7B-0652619FF42C}" destId="{BEF5918B-CCA1-2746-A80C-E4A490B0B707}" srcOrd="2" destOrd="0" presId="urn:microsoft.com/office/officeart/2005/8/layout/hierarchy3"/>
    <dgm:cxn modelId="{83703921-F87E-4442-AF2C-61F9DDBD7673}" type="presParOf" srcId="{8CA77358-1F80-C04B-BE7B-0652619FF42C}" destId="{E2FE0B56-4F87-2546-897E-B75388FD8DCB}" srcOrd="3" destOrd="0" presId="urn:microsoft.com/office/officeart/2005/8/layout/hierarchy3"/>
    <dgm:cxn modelId="{8FEE2CD2-FC3D-5945-82E0-E454AF0B4FD7}" type="presParOf" srcId="{8CA77358-1F80-C04B-BE7B-0652619FF42C}" destId="{7BC02381-6D07-B14E-AD89-640C394ACED9}" srcOrd="4" destOrd="0" presId="urn:microsoft.com/office/officeart/2005/8/layout/hierarchy3"/>
    <dgm:cxn modelId="{97E27D59-F725-B545-A04C-35203DDA71B8}" type="presParOf" srcId="{8CA77358-1F80-C04B-BE7B-0652619FF42C}" destId="{2B60E9A4-7BBD-374F-82F5-B891037E9939}" srcOrd="5" destOrd="0" presId="urn:microsoft.com/office/officeart/2005/8/layout/hierarchy3"/>
    <dgm:cxn modelId="{281A955C-0E1E-B243-BEAB-27E6B5510157}" type="presParOf" srcId="{8CA77358-1F80-C04B-BE7B-0652619FF42C}" destId="{D559E3D8-AC6C-C64A-B59C-E34C5C115FED}" srcOrd="6" destOrd="0" presId="urn:microsoft.com/office/officeart/2005/8/layout/hierarchy3"/>
    <dgm:cxn modelId="{72537450-0DD5-8B42-9F50-4499F2D37862}" type="presParOf" srcId="{8CA77358-1F80-C04B-BE7B-0652619FF42C}" destId="{65E8037B-3E9C-3C4E-8AB4-9A6FB3C00DAE}" srcOrd="7" destOrd="0" presId="urn:microsoft.com/office/officeart/2005/8/layout/hierarchy3"/>
    <dgm:cxn modelId="{A3B9FA27-8799-3642-B76F-8A7EFD61BB39}" type="presParOf" srcId="{EA6E68B8-569A-154F-A84B-47F5AA5CE2FE}" destId="{220A32F5-1AB2-3648-ACEE-D0C6CB9D3171}" srcOrd="2" destOrd="0" presId="urn:microsoft.com/office/officeart/2005/8/layout/hierarchy3"/>
    <dgm:cxn modelId="{46604E18-29F3-6B4D-900B-A1D694B3A848}" type="presParOf" srcId="{220A32F5-1AB2-3648-ACEE-D0C6CB9D3171}" destId="{377EFCD4-C32F-D247-A05C-7E3B234F3C06}" srcOrd="0" destOrd="0" presId="urn:microsoft.com/office/officeart/2005/8/layout/hierarchy3"/>
    <dgm:cxn modelId="{E30F750D-C1CE-AC47-8B3E-5AEF70F34C7B}" type="presParOf" srcId="{377EFCD4-C32F-D247-A05C-7E3B234F3C06}" destId="{419B6A66-F342-524F-8E66-E0A538CEEC1D}" srcOrd="0" destOrd="0" presId="urn:microsoft.com/office/officeart/2005/8/layout/hierarchy3"/>
    <dgm:cxn modelId="{7DA78789-5008-7244-BD31-9776CFC8CC19}" type="presParOf" srcId="{377EFCD4-C32F-D247-A05C-7E3B234F3C06}" destId="{0362CBA0-6268-3A45-8B6F-8FFCB48EC71C}" srcOrd="1" destOrd="0" presId="urn:microsoft.com/office/officeart/2005/8/layout/hierarchy3"/>
    <dgm:cxn modelId="{F2FABDF4-BD9F-5E44-A697-C3CB999E58FC}" type="presParOf" srcId="{220A32F5-1AB2-3648-ACEE-D0C6CB9D3171}" destId="{4E08C33D-81A0-E640-959C-DB56E1051042}" srcOrd="1" destOrd="0" presId="urn:microsoft.com/office/officeart/2005/8/layout/hierarchy3"/>
    <dgm:cxn modelId="{C8C6DDB0-709F-044A-822D-96EB5AD6573B}" type="presParOf" srcId="{4E08C33D-81A0-E640-959C-DB56E1051042}" destId="{0FFF895B-BE95-5E45-8607-9104C77AFFD7}" srcOrd="0" destOrd="0" presId="urn:microsoft.com/office/officeart/2005/8/layout/hierarchy3"/>
    <dgm:cxn modelId="{36E5FF99-53A6-F846-9C4A-E848F9B98973}" type="presParOf" srcId="{4E08C33D-81A0-E640-959C-DB56E1051042}" destId="{28BCD705-E11A-A142-9D98-7AF7CC13CF99}" srcOrd="1" destOrd="0" presId="urn:microsoft.com/office/officeart/2005/8/layout/hierarchy3"/>
    <dgm:cxn modelId="{46B027D0-189B-5743-9F90-1A2E2B36E80A}" type="presParOf" srcId="{4E08C33D-81A0-E640-959C-DB56E1051042}" destId="{F93E7B48-12F2-C54B-AE59-1CF537F1442B}" srcOrd="2" destOrd="0" presId="urn:microsoft.com/office/officeart/2005/8/layout/hierarchy3"/>
    <dgm:cxn modelId="{5F7881AF-2916-7C4F-9A38-0676B944D321}" type="presParOf" srcId="{4E08C33D-81A0-E640-959C-DB56E1051042}" destId="{811DD6B3-DC5E-F74F-A850-3CAA36CFDE47}" srcOrd="3" destOrd="0" presId="urn:microsoft.com/office/officeart/2005/8/layout/hierarchy3"/>
    <dgm:cxn modelId="{5993952B-AB27-F64A-ADE7-32CAE238CC68}" type="presParOf" srcId="{EA6E68B8-569A-154F-A84B-47F5AA5CE2FE}" destId="{F7CCA143-5208-4040-9BE4-A6C08F25D2C4}" srcOrd="3" destOrd="0" presId="urn:microsoft.com/office/officeart/2005/8/layout/hierarchy3"/>
    <dgm:cxn modelId="{8F23F72F-B682-234A-BAD9-B9A505DB371E}" type="presParOf" srcId="{F7CCA143-5208-4040-9BE4-A6C08F25D2C4}" destId="{0F9B6D1D-2039-B54F-B9F9-46FE4FCFAE50}" srcOrd="0" destOrd="0" presId="urn:microsoft.com/office/officeart/2005/8/layout/hierarchy3"/>
    <dgm:cxn modelId="{380AB4C8-9F22-C447-B284-4D672421EDA1}" type="presParOf" srcId="{0F9B6D1D-2039-B54F-B9F9-46FE4FCFAE50}" destId="{96CC4918-8759-3148-A05F-E3132E5C9041}" srcOrd="0" destOrd="0" presId="urn:microsoft.com/office/officeart/2005/8/layout/hierarchy3"/>
    <dgm:cxn modelId="{D4161500-357D-184D-A08A-FF7DE4141AF9}" type="presParOf" srcId="{0F9B6D1D-2039-B54F-B9F9-46FE4FCFAE50}" destId="{CF387C27-B356-6F45-A511-CD3BEDE21354}" srcOrd="1" destOrd="0" presId="urn:microsoft.com/office/officeart/2005/8/layout/hierarchy3"/>
    <dgm:cxn modelId="{BB5C7E4C-F2BC-0747-AC3D-727CEDF602D0}" type="presParOf" srcId="{F7CCA143-5208-4040-9BE4-A6C08F25D2C4}" destId="{C6EEEF85-4388-C14E-9E2A-4A800A3C73DC}" srcOrd="1" destOrd="0" presId="urn:microsoft.com/office/officeart/2005/8/layout/hierarchy3"/>
    <dgm:cxn modelId="{D443242B-4895-1340-98F7-9121F9B67A4D}" type="presParOf" srcId="{C6EEEF85-4388-C14E-9E2A-4A800A3C73DC}" destId="{128C17BC-E4FE-EE4E-9B42-8DA36B011FE5}" srcOrd="0" destOrd="0" presId="urn:microsoft.com/office/officeart/2005/8/layout/hierarchy3"/>
    <dgm:cxn modelId="{4F34DAEE-D53A-1E4A-B947-0D2930AD0FC2}" type="presParOf" srcId="{C6EEEF85-4388-C14E-9E2A-4A800A3C73DC}" destId="{B380CBA6-06AD-6B40-B319-8461C637CBCF}" srcOrd="1" destOrd="0" presId="urn:microsoft.com/office/officeart/2005/8/layout/hierarchy3"/>
    <dgm:cxn modelId="{A0576265-96B8-D84D-9A84-CC8E85727601}" type="presParOf" srcId="{C6EEEF85-4388-C14E-9E2A-4A800A3C73DC}" destId="{8A7BDBD8-A2FD-4E4C-BC9E-6737D3DEAFAC}" srcOrd="2" destOrd="0" presId="urn:microsoft.com/office/officeart/2005/8/layout/hierarchy3"/>
    <dgm:cxn modelId="{5234D167-5ADC-C644-82FD-0090C12D488A}" type="presParOf" srcId="{C6EEEF85-4388-C14E-9E2A-4A800A3C73DC}" destId="{D468A161-A3E8-5E47-8AF8-968C02FABC1E}" srcOrd="3" destOrd="0" presId="urn:microsoft.com/office/officeart/2005/8/layout/hierarchy3"/>
    <dgm:cxn modelId="{0B793B1D-8115-8E4C-B786-A42D92791543}" type="presParOf" srcId="{C6EEEF85-4388-C14E-9E2A-4A800A3C73DC}" destId="{AC16FDDA-C18A-2343-9470-0EDA9FD1C52C}" srcOrd="4" destOrd="0" presId="urn:microsoft.com/office/officeart/2005/8/layout/hierarchy3"/>
    <dgm:cxn modelId="{90BA2445-741C-A84A-8A1D-2C672ABF7FBD}" type="presParOf" srcId="{C6EEEF85-4388-C14E-9E2A-4A800A3C73DC}" destId="{A11C9DB1-8E54-FC4E-B207-38B0A41835B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FA605-A5C9-2F4B-99EF-000DDC49DC10}" type="doc">
      <dgm:prSet loTypeId="urn:microsoft.com/office/officeart/2005/8/layout/hierarchy3" loCatId="" qsTypeId="urn:microsoft.com/office/officeart/2005/8/quickstyle/simple1" qsCatId="simple" csTypeId="urn:microsoft.com/office/officeart/2005/8/colors/colorful5" csCatId="colorful" phldr="1"/>
      <dgm:spPr/>
      <dgm:t>
        <a:bodyPr/>
        <a:lstStyle/>
        <a:p>
          <a:endParaRPr lang="it-IT"/>
        </a:p>
      </dgm:t>
    </dgm:pt>
    <dgm:pt modelId="{73AFEB25-66BB-424F-816A-A73AEEFDDA5F}">
      <dgm:prSet phldrT="[Testo]" custT="1"/>
      <dgm:spPr/>
      <dgm:t>
        <a:bodyPr/>
        <a:lstStyle/>
        <a:p>
          <a:r>
            <a:rPr lang="en-GB" sz="1200" dirty="0">
              <a:latin typeface="+mn-ea"/>
              <a:ea typeface="+mn-ea"/>
            </a:rPr>
            <a:t>Effects associated to surface operations</a:t>
          </a:r>
          <a:endParaRPr lang="it-IT" sz="1200" dirty="0">
            <a:latin typeface="+mn-ea"/>
            <a:ea typeface="+mn-ea"/>
          </a:endParaRPr>
        </a:p>
      </dgm:t>
    </dgm:pt>
    <dgm:pt modelId="{C5AE6C06-45F5-A64F-B72C-EAFB1DA3B91A}" type="parTrans" cxnId="{380EC21E-A586-5E4C-98F0-10A440DD1B35}">
      <dgm:prSet/>
      <dgm:spPr/>
      <dgm:t>
        <a:bodyPr/>
        <a:lstStyle/>
        <a:p>
          <a:endParaRPr lang="it-IT">
            <a:latin typeface="+mn-ea"/>
            <a:ea typeface="+mn-ea"/>
          </a:endParaRPr>
        </a:p>
      </dgm:t>
    </dgm:pt>
    <dgm:pt modelId="{65B2D705-FA95-EA48-88A2-275DC63F720B}" type="sibTrans" cxnId="{380EC21E-A586-5E4C-98F0-10A440DD1B35}">
      <dgm:prSet/>
      <dgm:spPr/>
      <dgm:t>
        <a:bodyPr/>
        <a:lstStyle/>
        <a:p>
          <a:endParaRPr lang="it-IT">
            <a:latin typeface="+mn-ea"/>
            <a:ea typeface="+mn-ea"/>
          </a:endParaRPr>
        </a:p>
      </dgm:t>
    </dgm:pt>
    <dgm:pt modelId="{A9B49557-EA92-0A47-AA64-CE0CBE3A57B0}">
      <dgm:prSet phldrT="[Testo]" custT="1"/>
      <dgm:spPr/>
      <dgm:t>
        <a:bodyPr/>
        <a:lstStyle/>
        <a:p>
          <a:pPr>
            <a:buFont typeface="Symbol" pitchFamily="2" charset="2"/>
            <a:buChar char=""/>
          </a:pPr>
          <a:r>
            <a:rPr lang="en-GB" sz="1000" dirty="0">
              <a:solidFill>
                <a:schemeClr val="bg1">
                  <a:lumMod val="50000"/>
                </a:schemeClr>
              </a:solidFill>
              <a:latin typeface="+mn-ea"/>
              <a:ea typeface="+mn-ea"/>
            </a:rPr>
            <a:t>Energy and water consumption and emissions to the environment </a:t>
          </a:r>
          <a:endParaRPr lang="it-IT" sz="1000" dirty="0">
            <a:solidFill>
              <a:schemeClr val="bg1">
                <a:lumMod val="50000"/>
              </a:schemeClr>
            </a:solidFill>
            <a:latin typeface="+mn-ea"/>
            <a:ea typeface="+mn-ea"/>
          </a:endParaRPr>
        </a:p>
      </dgm:t>
    </dgm:pt>
    <dgm:pt modelId="{BA0E6B25-D530-2346-9E6F-403D7A31F219}" type="parTrans" cxnId="{FF5448BF-5237-9D48-BAC2-B36F84F51D91}">
      <dgm:prSet/>
      <dgm:spPr/>
      <dgm:t>
        <a:bodyPr/>
        <a:lstStyle/>
        <a:p>
          <a:endParaRPr lang="it-IT">
            <a:latin typeface="+mn-ea"/>
            <a:ea typeface="+mn-ea"/>
          </a:endParaRPr>
        </a:p>
      </dgm:t>
    </dgm:pt>
    <dgm:pt modelId="{AABAABEB-9A42-7146-903B-03EE7B74AAA2}" type="sibTrans" cxnId="{FF5448BF-5237-9D48-BAC2-B36F84F51D91}">
      <dgm:prSet/>
      <dgm:spPr/>
      <dgm:t>
        <a:bodyPr/>
        <a:lstStyle/>
        <a:p>
          <a:endParaRPr lang="it-IT">
            <a:latin typeface="+mn-ea"/>
            <a:ea typeface="+mn-ea"/>
          </a:endParaRPr>
        </a:p>
      </dgm:t>
    </dgm:pt>
    <dgm:pt modelId="{EFF08839-4A0F-0549-8E15-6D0209C938EC}">
      <dgm:prSet phldrT="[Testo]" custT="1"/>
      <dgm:spPr/>
      <dgm:t>
        <a:bodyPr/>
        <a:lstStyle/>
        <a:p>
          <a:r>
            <a:rPr lang="en-GB" sz="1200" dirty="0">
              <a:latin typeface="+mn-ea"/>
              <a:ea typeface="+mn-ea"/>
            </a:rPr>
            <a:t>Effects associated to emission of underground material to the surface</a:t>
          </a:r>
          <a:endParaRPr lang="it-IT" sz="1200" dirty="0">
            <a:latin typeface="+mn-ea"/>
            <a:ea typeface="+mn-ea"/>
          </a:endParaRPr>
        </a:p>
      </dgm:t>
    </dgm:pt>
    <dgm:pt modelId="{9913EE55-73E7-BE47-A02A-BF6DAF96D22E}" type="parTrans" cxnId="{914F484F-ED72-B84C-80E9-3F5D4845CA20}">
      <dgm:prSet/>
      <dgm:spPr/>
      <dgm:t>
        <a:bodyPr/>
        <a:lstStyle/>
        <a:p>
          <a:endParaRPr lang="it-IT">
            <a:latin typeface="+mn-ea"/>
            <a:ea typeface="+mn-ea"/>
          </a:endParaRPr>
        </a:p>
      </dgm:t>
    </dgm:pt>
    <dgm:pt modelId="{DC785C3B-FF4C-774E-8F4A-A3A7BFEE4259}" type="sibTrans" cxnId="{914F484F-ED72-B84C-80E9-3F5D4845CA20}">
      <dgm:prSet/>
      <dgm:spPr/>
      <dgm:t>
        <a:bodyPr/>
        <a:lstStyle/>
        <a:p>
          <a:endParaRPr lang="it-IT">
            <a:latin typeface="+mn-ea"/>
            <a:ea typeface="+mn-ea"/>
          </a:endParaRPr>
        </a:p>
      </dgm:t>
    </dgm:pt>
    <dgm:pt modelId="{FE729440-5AB2-4D44-939A-A6BC973616E7}">
      <dgm:prSet phldrT="[Testo]" custT="1"/>
      <dgm:spPr/>
      <dgm:t>
        <a:bodyPr/>
        <a:lstStyle/>
        <a:p>
          <a:pPr>
            <a:buFont typeface="Symbol" pitchFamily="2" charset="2"/>
            <a:buChar char=""/>
          </a:pPr>
          <a:r>
            <a:rPr lang="en-GB" sz="1000" dirty="0">
              <a:solidFill>
                <a:schemeClr val="bg1">
                  <a:lumMod val="50000"/>
                </a:schemeClr>
              </a:solidFill>
              <a:latin typeface="+mn-ea"/>
              <a:ea typeface="+mn-ea"/>
            </a:rPr>
            <a:t>Liquid/solid effusions and waste </a:t>
          </a:r>
          <a:endParaRPr lang="it-IT" sz="1000" dirty="0">
            <a:solidFill>
              <a:schemeClr val="bg1">
                <a:lumMod val="50000"/>
              </a:schemeClr>
            </a:solidFill>
            <a:latin typeface="+mn-ea"/>
            <a:ea typeface="+mn-ea"/>
          </a:endParaRPr>
        </a:p>
      </dgm:t>
    </dgm:pt>
    <dgm:pt modelId="{3A8546F0-A218-F940-94FC-33ADDEB6BCEA}" type="parTrans" cxnId="{47B2D6EE-02CC-B44E-AD74-564E4D8325EF}">
      <dgm:prSet/>
      <dgm:spPr/>
      <dgm:t>
        <a:bodyPr/>
        <a:lstStyle/>
        <a:p>
          <a:endParaRPr lang="it-IT">
            <a:latin typeface="+mn-ea"/>
            <a:ea typeface="+mn-ea"/>
          </a:endParaRPr>
        </a:p>
      </dgm:t>
    </dgm:pt>
    <dgm:pt modelId="{7389AFD5-9D04-794B-9D9A-FAD79CAE4820}" type="sibTrans" cxnId="{47B2D6EE-02CC-B44E-AD74-564E4D8325EF}">
      <dgm:prSet/>
      <dgm:spPr/>
      <dgm:t>
        <a:bodyPr/>
        <a:lstStyle/>
        <a:p>
          <a:endParaRPr lang="it-IT">
            <a:latin typeface="+mn-ea"/>
            <a:ea typeface="+mn-ea"/>
          </a:endParaRPr>
        </a:p>
      </dgm:t>
    </dgm:pt>
    <dgm:pt modelId="{AFFC7F4A-E294-AE4F-8F69-C3634279E539}">
      <dgm:prSet phldrT="[Testo]" custT="1"/>
      <dgm:spPr/>
      <dgm:t>
        <a:bodyPr/>
        <a:lstStyle/>
        <a:p>
          <a:r>
            <a:rPr lang="en-GB" sz="1200" dirty="0">
              <a:latin typeface="+mn-ea"/>
              <a:ea typeface="+mn-ea"/>
            </a:rPr>
            <a:t>Effects associated to </a:t>
          </a:r>
          <a:r>
            <a:rPr lang="en-GB" sz="1200" dirty="0" err="1">
              <a:latin typeface="+mn-ea"/>
              <a:ea typeface="+mn-ea"/>
            </a:rPr>
            <a:t>geomechanical</a:t>
          </a:r>
          <a:r>
            <a:rPr lang="en-GB" sz="1200" dirty="0">
              <a:latin typeface="+mn-ea"/>
              <a:ea typeface="+mn-ea"/>
            </a:rPr>
            <a:t> changes</a:t>
          </a:r>
          <a:endParaRPr lang="it-IT" sz="1200" dirty="0">
            <a:latin typeface="+mn-ea"/>
            <a:ea typeface="+mn-ea"/>
          </a:endParaRPr>
        </a:p>
      </dgm:t>
    </dgm:pt>
    <dgm:pt modelId="{B546B835-1C64-9E4D-9C5C-7057A9EA82DB}" type="parTrans" cxnId="{71647FE1-FFD1-1246-B83D-F6760C4BD787}">
      <dgm:prSet/>
      <dgm:spPr/>
      <dgm:t>
        <a:bodyPr/>
        <a:lstStyle/>
        <a:p>
          <a:endParaRPr lang="it-IT">
            <a:latin typeface="+mn-ea"/>
            <a:ea typeface="+mn-ea"/>
          </a:endParaRPr>
        </a:p>
      </dgm:t>
    </dgm:pt>
    <dgm:pt modelId="{4A78EEF4-445D-0044-9B86-7430C77CBC8C}" type="sibTrans" cxnId="{71647FE1-FFD1-1246-B83D-F6760C4BD787}">
      <dgm:prSet/>
      <dgm:spPr/>
      <dgm:t>
        <a:bodyPr/>
        <a:lstStyle/>
        <a:p>
          <a:endParaRPr lang="it-IT">
            <a:latin typeface="+mn-ea"/>
            <a:ea typeface="+mn-ea"/>
          </a:endParaRPr>
        </a:p>
      </dgm:t>
    </dgm:pt>
    <dgm:pt modelId="{2597A97E-2EE7-E642-9CE1-CC0A3487266B}">
      <dgm:prSet phldrT="[Testo]" custT="1"/>
      <dgm:spPr/>
      <dgm:t>
        <a:bodyPr/>
        <a:lstStyle/>
        <a:p>
          <a:pPr>
            <a:buFont typeface="Symbol" pitchFamily="2" charset="2"/>
            <a:buChar char=""/>
          </a:pPr>
          <a:r>
            <a:rPr lang="en-GB" sz="1000" dirty="0">
              <a:solidFill>
                <a:schemeClr val="bg1">
                  <a:lumMod val="50000"/>
                </a:schemeClr>
              </a:solidFill>
              <a:latin typeface="+mn-ea"/>
              <a:ea typeface="+mn-ea"/>
            </a:rPr>
            <a:t>Ground surface deformation</a:t>
          </a:r>
          <a:endParaRPr lang="it-IT" sz="1000" dirty="0">
            <a:solidFill>
              <a:schemeClr val="bg1">
                <a:lumMod val="50000"/>
              </a:schemeClr>
            </a:solidFill>
            <a:latin typeface="+mn-ea"/>
            <a:ea typeface="+mn-ea"/>
          </a:endParaRPr>
        </a:p>
      </dgm:t>
    </dgm:pt>
    <dgm:pt modelId="{7B5679A8-9C7B-6C42-9A3C-E7215300AD70}" type="parTrans" cxnId="{3AEE5894-936E-A246-95AC-A7A600B93A37}">
      <dgm:prSet/>
      <dgm:spPr/>
      <dgm:t>
        <a:bodyPr/>
        <a:lstStyle/>
        <a:p>
          <a:endParaRPr lang="it-IT">
            <a:latin typeface="+mn-ea"/>
            <a:ea typeface="+mn-ea"/>
          </a:endParaRPr>
        </a:p>
      </dgm:t>
    </dgm:pt>
    <dgm:pt modelId="{47992CD4-8540-8742-9C6A-109481D7F24C}" type="sibTrans" cxnId="{3AEE5894-936E-A246-95AC-A7A600B93A37}">
      <dgm:prSet/>
      <dgm:spPr/>
      <dgm:t>
        <a:bodyPr/>
        <a:lstStyle/>
        <a:p>
          <a:endParaRPr lang="it-IT">
            <a:latin typeface="+mn-ea"/>
            <a:ea typeface="+mn-ea"/>
          </a:endParaRPr>
        </a:p>
      </dgm:t>
    </dgm:pt>
    <dgm:pt modelId="{645ED144-5D07-3F48-8E7F-041A247E7C47}">
      <dgm:prSet phldrT="[Testo]" custT="1"/>
      <dgm:spPr/>
      <dgm:t>
        <a:bodyPr/>
        <a:lstStyle/>
        <a:p>
          <a:r>
            <a:rPr lang="en-GB" sz="1200" dirty="0">
              <a:latin typeface="+mn-ea"/>
              <a:ea typeface="+mn-ea"/>
            </a:rPr>
            <a:t>Effects associated to underground physical and chemical modifications</a:t>
          </a:r>
          <a:endParaRPr lang="it-IT" sz="1200" dirty="0">
            <a:latin typeface="+mn-ea"/>
            <a:ea typeface="+mn-ea"/>
          </a:endParaRPr>
        </a:p>
      </dgm:t>
    </dgm:pt>
    <dgm:pt modelId="{5AAAB49F-5DDE-FB44-A879-48754B3AB7E3}" type="parTrans" cxnId="{7D472FEF-2FD9-EA4D-A002-6C8666956573}">
      <dgm:prSet/>
      <dgm:spPr/>
      <dgm:t>
        <a:bodyPr/>
        <a:lstStyle/>
        <a:p>
          <a:endParaRPr lang="it-IT">
            <a:latin typeface="+mn-ea"/>
            <a:ea typeface="+mn-ea"/>
          </a:endParaRPr>
        </a:p>
      </dgm:t>
    </dgm:pt>
    <dgm:pt modelId="{6F60AD59-73C7-FA42-B47A-A99ACC649203}" type="sibTrans" cxnId="{7D472FEF-2FD9-EA4D-A002-6C8666956573}">
      <dgm:prSet/>
      <dgm:spPr/>
      <dgm:t>
        <a:bodyPr/>
        <a:lstStyle/>
        <a:p>
          <a:endParaRPr lang="it-IT">
            <a:latin typeface="+mn-ea"/>
            <a:ea typeface="+mn-ea"/>
          </a:endParaRPr>
        </a:p>
      </dgm:t>
    </dgm:pt>
    <dgm:pt modelId="{088AB407-28D7-D344-B73F-F46EABFE21DB}">
      <dgm:prSet custT="1"/>
      <dgm:spPr/>
      <dgm:t>
        <a:bodyPr/>
        <a:lstStyle/>
        <a:p>
          <a:pPr>
            <a:buFont typeface="Symbol" pitchFamily="2" charset="2"/>
            <a:buChar char=""/>
          </a:pPr>
          <a:r>
            <a:rPr lang="en-GB" sz="1000" dirty="0">
              <a:solidFill>
                <a:schemeClr val="bg1">
                  <a:lumMod val="50000"/>
                </a:schemeClr>
              </a:solidFill>
              <a:latin typeface="+mn-ea"/>
              <a:ea typeface="+mn-ea"/>
            </a:rPr>
            <a:t>Waste production from surface operations</a:t>
          </a:r>
          <a:endParaRPr lang="it-IT" sz="1000" dirty="0">
            <a:solidFill>
              <a:schemeClr val="bg1">
                <a:lumMod val="50000"/>
              </a:schemeClr>
            </a:solidFill>
            <a:latin typeface="+mn-ea"/>
            <a:ea typeface="+mn-ea"/>
          </a:endParaRPr>
        </a:p>
      </dgm:t>
    </dgm:pt>
    <dgm:pt modelId="{82052DCF-790A-5447-BCF9-CB2D6F87DD5F}" type="parTrans" cxnId="{E7A085F9-40F6-B646-879A-FA4BEC9E3C48}">
      <dgm:prSet/>
      <dgm:spPr/>
      <dgm:t>
        <a:bodyPr/>
        <a:lstStyle/>
        <a:p>
          <a:endParaRPr lang="it-IT">
            <a:latin typeface="+mn-ea"/>
            <a:ea typeface="+mn-ea"/>
          </a:endParaRPr>
        </a:p>
      </dgm:t>
    </dgm:pt>
    <dgm:pt modelId="{E74945C1-4F8B-DE43-AFBD-A6079C2867C7}" type="sibTrans" cxnId="{E7A085F9-40F6-B646-879A-FA4BEC9E3C48}">
      <dgm:prSet/>
      <dgm:spPr/>
      <dgm:t>
        <a:bodyPr/>
        <a:lstStyle/>
        <a:p>
          <a:endParaRPr lang="it-IT">
            <a:latin typeface="+mn-ea"/>
            <a:ea typeface="+mn-ea"/>
          </a:endParaRPr>
        </a:p>
      </dgm:t>
    </dgm:pt>
    <dgm:pt modelId="{9E837E1A-D68A-E842-868B-A7F71B9E0BBE}">
      <dgm:prSet custT="1"/>
      <dgm:spPr/>
      <dgm:t>
        <a:bodyPr/>
        <a:lstStyle/>
        <a:p>
          <a:pPr>
            <a:buFont typeface="Symbol" pitchFamily="2" charset="2"/>
            <a:buChar char=""/>
          </a:pPr>
          <a:r>
            <a:rPr lang="en-GB" sz="1000" dirty="0">
              <a:solidFill>
                <a:schemeClr val="bg1">
                  <a:lumMod val="50000"/>
                </a:schemeClr>
              </a:solidFill>
              <a:latin typeface="+mn-ea"/>
              <a:ea typeface="+mn-ea"/>
            </a:rPr>
            <a:t>Surface disturbance, including vibration, noise, …</a:t>
          </a:r>
          <a:endParaRPr lang="it-IT" sz="1000" dirty="0">
            <a:solidFill>
              <a:schemeClr val="bg1">
                <a:lumMod val="50000"/>
              </a:schemeClr>
            </a:solidFill>
            <a:latin typeface="+mn-ea"/>
            <a:ea typeface="+mn-ea"/>
          </a:endParaRPr>
        </a:p>
      </dgm:t>
    </dgm:pt>
    <dgm:pt modelId="{A31A27D2-3D01-514B-A851-CEA97AA2062C}" type="parTrans" cxnId="{04C1AE77-6269-0F47-9AB3-8F3504F6CF0F}">
      <dgm:prSet/>
      <dgm:spPr/>
      <dgm:t>
        <a:bodyPr/>
        <a:lstStyle/>
        <a:p>
          <a:endParaRPr lang="it-IT">
            <a:latin typeface="+mn-ea"/>
            <a:ea typeface="+mn-ea"/>
          </a:endParaRPr>
        </a:p>
      </dgm:t>
    </dgm:pt>
    <dgm:pt modelId="{14FF6588-D429-D04B-A041-744F2AEAF7B0}" type="sibTrans" cxnId="{04C1AE77-6269-0F47-9AB3-8F3504F6CF0F}">
      <dgm:prSet/>
      <dgm:spPr/>
      <dgm:t>
        <a:bodyPr/>
        <a:lstStyle/>
        <a:p>
          <a:endParaRPr lang="it-IT">
            <a:latin typeface="+mn-ea"/>
            <a:ea typeface="+mn-ea"/>
          </a:endParaRPr>
        </a:p>
      </dgm:t>
    </dgm:pt>
    <dgm:pt modelId="{2A8BA416-E9AD-D64D-8D8D-83A85EE81CAF}">
      <dgm:prSet custT="1"/>
      <dgm:spPr/>
      <dgm:t>
        <a:bodyPr/>
        <a:lstStyle/>
        <a:p>
          <a:r>
            <a:rPr lang="en-GB" sz="1000" dirty="0">
              <a:solidFill>
                <a:schemeClr val="bg1">
                  <a:lumMod val="50000"/>
                </a:schemeClr>
              </a:solidFill>
              <a:latin typeface="+mn-ea"/>
              <a:ea typeface="+mn-ea"/>
            </a:rPr>
            <a:t>Leaks due to surface installations and operations</a:t>
          </a:r>
          <a:endParaRPr lang="it-IT" sz="1000" dirty="0">
            <a:solidFill>
              <a:schemeClr val="bg1">
                <a:lumMod val="50000"/>
              </a:schemeClr>
            </a:solidFill>
            <a:latin typeface="+mn-ea"/>
            <a:ea typeface="+mn-ea"/>
          </a:endParaRPr>
        </a:p>
      </dgm:t>
    </dgm:pt>
    <dgm:pt modelId="{73DEC4A7-77F8-364E-B34D-680567CF8DFD}" type="parTrans" cxnId="{FC42FE22-76A2-964A-83CF-4D805F5468C2}">
      <dgm:prSet/>
      <dgm:spPr/>
      <dgm:t>
        <a:bodyPr/>
        <a:lstStyle/>
        <a:p>
          <a:endParaRPr lang="it-IT">
            <a:latin typeface="+mn-ea"/>
            <a:ea typeface="+mn-ea"/>
          </a:endParaRPr>
        </a:p>
      </dgm:t>
    </dgm:pt>
    <dgm:pt modelId="{F50E5DE4-0723-F441-9423-069E88573CD8}" type="sibTrans" cxnId="{FC42FE22-76A2-964A-83CF-4D805F5468C2}">
      <dgm:prSet/>
      <dgm:spPr/>
      <dgm:t>
        <a:bodyPr/>
        <a:lstStyle/>
        <a:p>
          <a:endParaRPr lang="it-IT">
            <a:latin typeface="+mn-ea"/>
            <a:ea typeface="+mn-ea"/>
          </a:endParaRPr>
        </a:p>
      </dgm:t>
    </dgm:pt>
    <dgm:pt modelId="{4855621C-18A1-1E46-A890-BAE3A7E011D6}">
      <dgm:prSet custT="1"/>
      <dgm:spPr/>
      <dgm:t>
        <a:bodyPr/>
        <a:lstStyle/>
        <a:p>
          <a:pPr>
            <a:buFont typeface="Symbol" pitchFamily="2" charset="2"/>
            <a:buChar char=""/>
          </a:pPr>
          <a:r>
            <a:rPr lang="en-GB" sz="1000" dirty="0">
              <a:solidFill>
                <a:schemeClr val="bg1">
                  <a:lumMod val="50000"/>
                </a:schemeClr>
              </a:solidFill>
              <a:latin typeface="+mn-ea"/>
              <a:ea typeface="+mn-ea"/>
            </a:rPr>
            <a:t>Degassing</a:t>
          </a:r>
          <a:endParaRPr lang="it-IT" sz="1000" dirty="0">
            <a:solidFill>
              <a:schemeClr val="bg1">
                <a:lumMod val="50000"/>
              </a:schemeClr>
            </a:solidFill>
            <a:latin typeface="+mn-ea"/>
            <a:ea typeface="+mn-ea"/>
          </a:endParaRPr>
        </a:p>
      </dgm:t>
    </dgm:pt>
    <dgm:pt modelId="{96479F19-615C-544E-8EC6-6CBB0134C3F5}" type="parTrans" cxnId="{F2E51EAC-75EB-AA46-9B1B-A957006D63FE}">
      <dgm:prSet/>
      <dgm:spPr/>
      <dgm:t>
        <a:bodyPr/>
        <a:lstStyle/>
        <a:p>
          <a:endParaRPr lang="it-IT">
            <a:latin typeface="+mn-ea"/>
            <a:ea typeface="+mn-ea"/>
          </a:endParaRPr>
        </a:p>
      </dgm:t>
    </dgm:pt>
    <dgm:pt modelId="{8EFB7832-BDA7-7041-8987-0CE0024ED9E1}" type="sibTrans" cxnId="{F2E51EAC-75EB-AA46-9B1B-A957006D63FE}">
      <dgm:prSet/>
      <dgm:spPr/>
      <dgm:t>
        <a:bodyPr/>
        <a:lstStyle/>
        <a:p>
          <a:endParaRPr lang="it-IT">
            <a:latin typeface="+mn-ea"/>
            <a:ea typeface="+mn-ea"/>
          </a:endParaRPr>
        </a:p>
      </dgm:t>
    </dgm:pt>
    <dgm:pt modelId="{72B7B23F-19F6-2647-8807-3D1F620C0DBE}">
      <dgm:prSet custT="1"/>
      <dgm:spPr/>
      <dgm:t>
        <a:bodyPr/>
        <a:lstStyle/>
        <a:p>
          <a:pPr>
            <a:buFont typeface="Symbol" pitchFamily="2" charset="2"/>
            <a:buChar char=""/>
          </a:pPr>
          <a:r>
            <a:rPr lang="en-GB" sz="1000" dirty="0">
              <a:solidFill>
                <a:schemeClr val="bg1">
                  <a:lumMod val="50000"/>
                </a:schemeClr>
              </a:solidFill>
              <a:latin typeface="+mn-ea"/>
              <a:ea typeface="+mn-ea"/>
            </a:rPr>
            <a:t>Radioactivity</a:t>
          </a:r>
          <a:endParaRPr lang="it-IT" sz="800" dirty="0">
            <a:solidFill>
              <a:schemeClr val="bg1">
                <a:lumMod val="50000"/>
              </a:schemeClr>
            </a:solidFill>
            <a:latin typeface="+mn-ea"/>
            <a:ea typeface="+mn-ea"/>
          </a:endParaRPr>
        </a:p>
      </dgm:t>
    </dgm:pt>
    <dgm:pt modelId="{A25AAF18-03A6-0A4F-BA53-38F18608AE09}" type="parTrans" cxnId="{96B4976F-4DBA-594C-B12D-017C311E7637}">
      <dgm:prSet/>
      <dgm:spPr/>
      <dgm:t>
        <a:bodyPr/>
        <a:lstStyle/>
        <a:p>
          <a:endParaRPr lang="it-IT">
            <a:latin typeface="+mn-ea"/>
            <a:ea typeface="+mn-ea"/>
          </a:endParaRPr>
        </a:p>
      </dgm:t>
    </dgm:pt>
    <dgm:pt modelId="{A62AD56B-FB0F-F14F-B607-DDDE49E7765D}" type="sibTrans" cxnId="{96B4976F-4DBA-594C-B12D-017C311E7637}">
      <dgm:prSet/>
      <dgm:spPr/>
      <dgm:t>
        <a:bodyPr/>
        <a:lstStyle/>
        <a:p>
          <a:endParaRPr lang="it-IT">
            <a:latin typeface="+mn-ea"/>
            <a:ea typeface="+mn-ea"/>
          </a:endParaRPr>
        </a:p>
      </dgm:t>
    </dgm:pt>
    <dgm:pt modelId="{8BCECC8D-F33F-C14A-AC3A-C6F52E61BD5D}">
      <dgm:prSet custT="1"/>
      <dgm:spPr/>
      <dgm:t>
        <a:bodyPr/>
        <a:lstStyle/>
        <a:p>
          <a:pPr>
            <a:buFont typeface="Symbol" pitchFamily="2" charset="2"/>
            <a:buChar char=""/>
          </a:pPr>
          <a:r>
            <a:rPr lang="en-GB" sz="1000" dirty="0">
              <a:solidFill>
                <a:schemeClr val="bg1">
                  <a:lumMod val="50000"/>
                </a:schemeClr>
              </a:solidFill>
              <a:latin typeface="+mn-ea"/>
              <a:ea typeface="+mn-ea"/>
            </a:rPr>
            <a:t>Blowout</a:t>
          </a:r>
          <a:endParaRPr lang="it-IT" sz="800" dirty="0">
            <a:solidFill>
              <a:schemeClr val="bg1">
                <a:lumMod val="50000"/>
              </a:schemeClr>
            </a:solidFill>
            <a:latin typeface="+mn-ea"/>
            <a:ea typeface="+mn-ea"/>
          </a:endParaRPr>
        </a:p>
      </dgm:t>
    </dgm:pt>
    <dgm:pt modelId="{29BC02E3-15DE-FC4C-A59F-12C6986AE419}" type="parTrans" cxnId="{9AB794B3-4970-654C-8881-191B4AE07593}">
      <dgm:prSet/>
      <dgm:spPr/>
      <dgm:t>
        <a:bodyPr/>
        <a:lstStyle/>
        <a:p>
          <a:endParaRPr lang="it-IT">
            <a:latin typeface="+mn-ea"/>
            <a:ea typeface="+mn-ea"/>
          </a:endParaRPr>
        </a:p>
      </dgm:t>
    </dgm:pt>
    <dgm:pt modelId="{AE3D9C83-E444-2640-8F6B-A3D67F659783}" type="sibTrans" cxnId="{9AB794B3-4970-654C-8881-191B4AE07593}">
      <dgm:prSet/>
      <dgm:spPr/>
      <dgm:t>
        <a:bodyPr/>
        <a:lstStyle/>
        <a:p>
          <a:endParaRPr lang="it-IT">
            <a:latin typeface="+mn-ea"/>
            <a:ea typeface="+mn-ea"/>
          </a:endParaRPr>
        </a:p>
      </dgm:t>
    </dgm:pt>
    <dgm:pt modelId="{61D69C18-AB01-0B48-B619-52D36464E5C5}">
      <dgm:prSet custT="1"/>
      <dgm:spPr/>
      <dgm:t>
        <a:bodyPr/>
        <a:lstStyle/>
        <a:p>
          <a:pPr>
            <a:buFont typeface="Symbol" pitchFamily="2" charset="2"/>
            <a:buChar char=""/>
          </a:pPr>
          <a:r>
            <a:rPr lang="en-GB" sz="1000" dirty="0">
              <a:solidFill>
                <a:schemeClr val="bg1">
                  <a:lumMod val="50000"/>
                </a:schemeClr>
              </a:solidFill>
              <a:latin typeface="+mn-ea"/>
              <a:ea typeface="+mn-ea"/>
            </a:rPr>
            <a:t>Seismicity</a:t>
          </a:r>
          <a:endParaRPr lang="it-IT" sz="1000" dirty="0">
            <a:solidFill>
              <a:schemeClr val="bg1">
                <a:lumMod val="50000"/>
              </a:schemeClr>
            </a:solidFill>
            <a:latin typeface="+mn-ea"/>
            <a:ea typeface="+mn-ea"/>
          </a:endParaRPr>
        </a:p>
      </dgm:t>
    </dgm:pt>
    <dgm:pt modelId="{A088051E-B269-8447-8F7A-8C33702E209A}" type="parTrans" cxnId="{C79D38C8-33F3-3A4F-8F31-81405D29C0BB}">
      <dgm:prSet/>
      <dgm:spPr/>
      <dgm:t>
        <a:bodyPr/>
        <a:lstStyle/>
        <a:p>
          <a:endParaRPr lang="it-IT">
            <a:latin typeface="+mn-ea"/>
            <a:ea typeface="+mn-ea"/>
          </a:endParaRPr>
        </a:p>
      </dgm:t>
    </dgm:pt>
    <dgm:pt modelId="{E84D6DB7-861A-6347-933D-060DA1A0E622}" type="sibTrans" cxnId="{C79D38C8-33F3-3A4F-8F31-81405D29C0BB}">
      <dgm:prSet/>
      <dgm:spPr/>
      <dgm:t>
        <a:bodyPr/>
        <a:lstStyle/>
        <a:p>
          <a:endParaRPr lang="it-IT">
            <a:latin typeface="+mn-ea"/>
            <a:ea typeface="+mn-ea"/>
          </a:endParaRPr>
        </a:p>
      </dgm:t>
    </dgm:pt>
    <dgm:pt modelId="{BD9D2216-ABD3-634F-84A6-2488991C0270}">
      <dgm:prSet phldrT="[Testo]" custT="1"/>
      <dgm:spPr/>
      <dgm:t>
        <a:bodyPr/>
        <a:lstStyle/>
        <a:p>
          <a:pPr>
            <a:buFont typeface="Symbol" pitchFamily="2" charset="2"/>
            <a:buChar char=""/>
          </a:pPr>
          <a:r>
            <a:rPr lang="en-GB" sz="1000" dirty="0">
              <a:solidFill>
                <a:schemeClr val="bg1">
                  <a:lumMod val="50000"/>
                </a:schemeClr>
              </a:solidFill>
              <a:latin typeface="+mn-ea"/>
              <a:ea typeface="+mn-ea"/>
            </a:rPr>
            <a:t>Pressure and flow change</a:t>
          </a:r>
          <a:endParaRPr lang="it-IT" sz="1000" dirty="0">
            <a:solidFill>
              <a:schemeClr val="bg1">
                <a:lumMod val="50000"/>
              </a:schemeClr>
            </a:solidFill>
            <a:latin typeface="+mn-ea"/>
            <a:ea typeface="+mn-ea"/>
          </a:endParaRPr>
        </a:p>
      </dgm:t>
    </dgm:pt>
    <dgm:pt modelId="{E7410B6F-E0BA-4B41-9A37-FAAA77083DE3}" type="parTrans" cxnId="{4C4A4290-43F0-C64C-A36D-565A14F20833}">
      <dgm:prSet/>
      <dgm:spPr/>
      <dgm:t>
        <a:bodyPr/>
        <a:lstStyle/>
        <a:p>
          <a:endParaRPr lang="it-IT">
            <a:latin typeface="+mn-ea"/>
            <a:ea typeface="+mn-ea"/>
          </a:endParaRPr>
        </a:p>
      </dgm:t>
    </dgm:pt>
    <dgm:pt modelId="{F8351F9B-347A-FD4F-B1ED-D2644537B4E4}" type="sibTrans" cxnId="{4C4A4290-43F0-C64C-A36D-565A14F20833}">
      <dgm:prSet/>
      <dgm:spPr/>
      <dgm:t>
        <a:bodyPr/>
        <a:lstStyle/>
        <a:p>
          <a:endParaRPr lang="it-IT">
            <a:latin typeface="+mn-ea"/>
            <a:ea typeface="+mn-ea"/>
          </a:endParaRPr>
        </a:p>
      </dgm:t>
    </dgm:pt>
    <dgm:pt modelId="{009C3782-41E3-5042-8C68-C3EC1B8BEF1A}">
      <dgm:prSet custT="1"/>
      <dgm:spPr/>
      <dgm:t>
        <a:bodyPr/>
        <a:lstStyle/>
        <a:p>
          <a:pPr>
            <a:buFont typeface="Symbol" pitchFamily="2" charset="2"/>
            <a:buChar char=""/>
          </a:pPr>
          <a:r>
            <a:rPr lang="en-GB" sz="1000" dirty="0">
              <a:solidFill>
                <a:schemeClr val="bg1">
                  <a:lumMod val="50000"/>
                </a:schemeClr>
              </a:solidFill>
              <a:latin typeface="+mn-ea"/>
              <a:ea typeface="+mn-ea"/>
            </a:rPr>
            <a:t>Interconnection of aquifers and disturbance of non-targeted aquifers</a:t>
          </a:r>
          <a:endParaRPr lang="it-IT" sz="1000" dirty="0">
            <a:solidFill>
              <a:schemeClr val="bg1">
                <a:lumMod val="50000"/>
              </a:schemeClr>
            </a:solidFill>
            <a:latin typeface="+mn-ea"/>
            <a:ea typeface="+mn-ea"/>
          </a:endParaRPr>
        </a:p>
      </dgm:t>
    </dgm:pt>
    <dgm:pt modelId="{B22F0092-8D62-0B44-A1A3-A6AEAFE6AD6A}" type="parTrans" cxnId="{F2CD2337-F8CB-CF45-8673-25F28F6F1288}">
      <dgm:prSet/>
      <dgm:spPr/>
      <dgm:t>
        <a:bodyPr/>
        <a:lstStyle/>
        <a:p>
          <a:endParaRPr lang="it-IT">
            <a:latin typeface="+mn-ea"/>
            <a:ea typeface="+mn-ea"/>
          </a:endParaRPr>
        </a:p>
      </dgm:t>
    </dgm:pt>
    <dgm:pt modelId="{A1B0BF16-C4F7-AE43-9EB8-AD79339B10F3}" type="sibTrans" cxnId="{F2CD2337-F8CB-CF45-8673-25F28F6F1288}">
      <dgm:prSet/>
      <dgm:spPr/>
      <dgm:t>
        <a:bodyPr/>
        <a:lstStyle/>
        <a:p>
          <a:endParaRPr lang="it-IT">
            <a:latin typeface="+mn-ea"/>
            <a:ea typeface="+mn-ea"/>
          </a:endParaRPr>
        </a:p>
      </dgm:t>
    </dgm:pt>
    <dgm:pt modelId="{67139594-0565-5744-BAFF-48F0D7FF294D}">
      <dgm:prSet custT="1"/>
      <dgm:spPr/>
      <dgm:t>
        <a:bodyPr/>
        <a:lstStyle/>
        <a:p>
          <a:r>
            <a:rPr lang="en-GB" sz="1000">
              <a:solidFill>
                <a:schemeClr val="bg1">
                  <a:lumMod val="50000"/>
                </a:schemeClr>
              </a:solidFill>
              <a:latin typeface="+mn-ea"/>
              <a:ea typeface="+mn-ea"/>
            </a:rPr>
            <a:t>Thermal changes</a:t>
          </a:r>
          <a:endParaRPr lang="it-IT" sz="1000">
            <a:solidFill>
              <a:schemeClr val="bg1">
                <a:lumMod val="50000"/>
              </a:schemeClr>
            </a:solidFill>
            <a:latin typeface="+mn-ea"/>
            <a:ea typeface="+mn-ea"/>
          </a:endParaRPr>
        </a:p>
      </dgm:t>
    </dgm:pt>
    <dgm:pt modelId="{39F61CEF-624B-B243-9CB5-A545BC7D5E12}" type="parTrans" cxnId="{75CF9A6E-C274-3C4D-AD96-F21B9F6D2E11}">
      <dgm:prSet/>
      <dgm:spPr/>
      <dgm:t>
        <a:bodyPr/>
        <a:lstStyle/>
        <a:p>
          <a:endParaRPr lang="it-IT">
            <a:latin typeface="+mn-ea"/>
            <a:ea typeface="+mn-ea"/>
          </a:endParaRPr>
        </a:p>
      </dgm:t>
    </dgm:pt>
    <dgm:pt modelId="{94165C5C-8802-8843-A577-07134838E655}" type="sibTrans" cxnId="{75CF9A6E-C274-3C4D-AD96-F21B9F6D2E11}">
      <dgm:prSet/>
      <dgm:spPr/>
      <dgm:t>
        <a:bodyPr/>
        <a:lstStyle/>
        <a:p>
          <a:endParaRPr lang="it-IT">
            <a:latin typeface="+mn-ea"/>
            <a:ea typeface="+mn-ea"/>
          </a:endParaRPr>
        </a:p>
      </dgm:t>
    </dgm:pt>
    <dgm:pt modelId="{EA6E68B8-569A-154F-A84B-47F5AA5CE2FE}" type="pres">
      <dgm:prSet presAssocID="{C0BFA605-A5C9-2F4B-99EF-000DDC49DC10}" presName="diagram" presStyleCnt="0">
        <dgm:presLayoutVars>
          <dgm:chPref val="1"/>
          <dgm:dir/>
          <dgm:animOne val="branch"/>
          <dgm:animLvl val="lvl"/>
          <dgm:resizeHandles/>
        </dgm:presLayoutVars>
      </dgm:prSet>
      <dgm:spPr/>
    </dgm:pt>
    <dgm:pt modelId="{AB9FBA46-6D81-D446-85BC-937301B431D2}" type="pres">
      <dgm:prSet presAssocID="{73AFEB25-66BB-424F-816A-A73AEEFDDA5F}" presName="root" presStyleCnt="0"/>
      <dgm:spPr/>
    </dgm:pt>
    <dgm:pt modelId="{9053C62C-3B42-DD41-9C2B-C7561ABBE735}" type="pres">
      <dgm:prSet presAssocID="{73AFEB25-66BB-424F-816A-A73AEEFDDA5F}" presName="rootComposite" presStyleCnt="0"/>
      <dgm:spPr/>
    </dgm:pt>
    <dgm:pt modelId="{44A3A404-F3A1-6040-9A93-910D2D9531F7}" type="pres">
      <dgm:prSet presAssocID="{73AFEB25-66BB-424F-816A-A73AEEFDDA5F}" presName="rootText" presStyleLbl="node1" presStyleIdx="0" presStyleCnt="4" custScaleY="165385"/>
      <dgm:spPr/>
    </dgm:pt>
    <dgm:pt modelId="{93772427-2ECA-5747-9125-8A13B6F2B72F}" type="pres">
      <dgm:prSet presAssocID="{73AFEB25-66BB-424F-816A-A73AEEFDDA5F}" presName="rootConnector" presStyleLbl="node1" presStyleIdx="0" presStyleCnt="4"/>
      <dgm:spPr/>
    </dgm:pt>
    <dgm:pt modelId="{600A18FF-9D6E-C946-8EC5-D973D04EAF1E}" type="pres">
      <dgm:prSet presAssocID="{73AFEB25-66BB-424F-816A-A73AEEFDDA5F}" presName="childShape" presStyleCnt="0"/>
      <dgm:spPr/>
    </dgm:pt>
    <dgm:pt modelId="{E0426FF6-F94A-3347-B7B6-D37322E9A82A}" type="pres">
      <dgm:prSet presAssocID="{BA0E6B25-D530-2346-9E6F-403D7A31F219}" presName="Name13" presStyleLbl="parChTrans1D2" presStyleIdx="0" presStyleCnt="13"/>
      <dgm:spPr/>
    </dgm:pt>
    <dgm:pt modelId="{50EA34C0-4DEB-6A4F-815E-6CD9ACA496AC}" type="pres">
      <dgm:prSet presAssocID="{A9B49557-EA92-0A47-AA64-CE0CBE3A57B0}" presName="childText" presStyleLbl="bgAcc1" presStyleIdx="0" presStyleCnt="13" custScaleY="130198">
        <dgm:presLayoutVars>
          <dgm:bulletEnabled val="1"/>
        </dgm:presLayoutVars>
      </dgm:prSet>
      <dgm:spPr/>
    </dgm:pt>
    <dgm:pt modelId="{DAA893B1-86BD-F54E-B5D3-07C5FDDFE0C2}" type="pres">
      <dgm:prSet presAssocID="{82052DCF-790A-5447-BCF9-CB2D6F87DD5F}" presName="Name13" presStyleLbl="parChTrans1D2" presStyleIdx="1" presStyleCnt="13"/>
      <dgm:spPr/>
    </dgm:pt>
    <dgm:pt modelId="{5FBF491B-789B-1348-96F9-685B276D8374}" type="pres">
      <dgm:prSet presAssocID="{088AB407-28D7-D344-B73F-F46EABFE21DB}" presName="childText" presStyleLbl="bgAcc1" presStyleIdx="1" presStyleCnt="13">
        <dgm:presLayoutVars>
          <dgm:bulletEnabled val="1"/>
        </dgm:presLayoutVars>
      </dgm:prSet>
      <dgm:spPr/>
    </dgm:pt>
    <dgm:pt modelId="{73C975A1-1E21-924A-BB5A-21060EA473CE}" type="pres">
      <dgm:prSet presAssocID="{A31A27D2-3D01-514B-A851-CEA97AA2062C}" presName="Name13" presStyleLbl="parChTrans1D2" presStyleIdx="2" presStyleCnt="13"/>
      <dgm:spPr/>
    </dgm:pt>
    <dgm:pt modelId="{F8C0D24D-6706-AE48-93C9-02E1EF052F6B}" type="pres">
      <dgm:prSet presAssocID="{9E837E1A-D68A-E842-868B-A7F71B9E0BBE}" presName="childText" presStyleLbl="bgAcc1" presStyleIdx="2" presStyleCnt="13" custScaleY="128294">
        <dgm:presLayoutVars>
          <dgm:bulletEnabled val="1"/>
        </dgm:presLayoutVars>
      </dgm:prSet>
      <dgm:spPr/>
    </dgm:pt>
    <dgm:pt modelId="{39470C94-826D-0C40-8E63-074091CBFFD0}" type="pres">
      <dgm:prSet presAssocID="{73DEC4A7-77F8-364E-B34D-680567CF8DFD}" presName="Name13" presStyleLbl="parChTrans1D2" presStyleIdx="3" presStyleCnt="13"/>
      <dgm:spPr/>
    </dgm:pt>
    <dgm:pt modelId="{DDEE5C76-E60D-874B-A4EE-8B62BD66E789}" type="pres">
      <dgm:prSet presAssocID="{2A8BA416-E9AD-D64D-8D8D-83A85EE81CAF}" presName="childText" presStyleLbl="bgAcc1" presStyleIdx="3" presStyleCnt="13">
        <dgm:presLayoutVars>
          <dgm:bulletEnabled val="1"/>
        </dgm:presLayoutVars>
      </dgm:prSet>
      <dgm:spPr/>
    </dgm:pt>
    <dgm:pt modelId="{9F42516B-0A00-C147-B145-259B7370D726}" type="pres">
      <dgm:prSet presAssocID="{EFF08839-4A0F-0549-8E15-6D0209C938EC}" presName="root" presStyleCnt="0"/>
      <dgm:spPr/>
    </dgm:pt>
    <dgm:pt modelId="{3FC5A894-6F88-2D4D-BF2C-9E9B4D31F2A3}" type="pres">
      <dgm:prSet presAssocID="{EFF08839-4A0F-0549-8E15-6D0209C938EC}" presName="rootComposite" presStyleCnt="0"/>
      <dgm:spPr/>
    </dgm:pt>
    <dgm:pt modelId="{814B3451-7F0C-9C41-9E42-EFD29787577D}" type="pres">
      <dgm:prSet presAssocID="{EFF08839-4A0F-0549-8E15-6D0209C938EC}" presName="rootText" presStyleLbl="node1" presStyleIdx="1" presStyleCnt="4" custScaleY="165385"/>
      <dgm:spPr/>
    </dgm:pt>
    <dgm:pt modelId="{2871610C-C910-9E47-AA87-E1FCB0905FAA}" type="pres">
      <dgm:prSet presAssocID="{EFF08839-4A0F-0549-8E15-6D0209C938EC}" presName="rootConnector" presStyleLbl="node1" presStyleIdx="1" presStyleCnt="4"/>
      <dgm:spPr/>
    </dgm:pt>
    <dgm:pt modelId="{8CA77358-1F80-C04B-BE7B-0652619FF42C}" type="pres">
      <dgm:prSet presAssocID="{EFF08839-4A0F-0549-8E15-6D0209C938EC}" presName="childShape" presStyleCnt="0"/>
      <dgm:spPr/>
    </dgm:pt>
    <dgm:pt modelId="{F44A7B87-E029-3F4B-A181-7D2A893AA0C0}" type="pres">
      <dgm:prSet presAssocID="{3A8546F0-A218-F940-94FC-33ADDEB6BCEA}" presName="Name13" presStyleLbl="parChTrans1D2" presStyleIdx="4" presStyleCnt="13"/>
      <dgm:spPr/>
    </dgm:pt>
    <dgm:pt modelId="{F0ED9581-E2A5-924F-9F62-86711403149B}" type="pres">
      <dgm:prSet presAssocID="{FE729440-5AB2-4D44-939A-A6BC973616E7}" presName="childText" presStyleLbl="bgAcc1" presStyleIdx="4" presStyleCnt="13">
        <dgm:presLayoutVars>
          <dgm:bulletEnabled val="1"/>
        </dgm:presLayoutVars>
      </dgm:prSet>
      <dgm:spPr/>
    </dgm:pt>
    <dgm:pt modelId="{BEF5918B-CCA1-2746-A80C-E4A490B0B707}" type="pres">
      <dgm:prSet presAssocID="{96479F19-615C-544E-8EC6-6CBB0134C3F5}" presName="Name13" presStyleLbl="parChTrans1D2" presStyleIdx="5" presStyleCnt="13"/>
      <dgm:spPr/>
    </dgm:pt>
    <dgm:pt modelId="{E2FE0B56-4F87-2546-897E-B75388FD8DCB}" type="pres">
      <dgm:prSet presAssocID="{4855621C-18A1-1E46-A890-BAE3A7E011D6}" presName="childText" presStyleLbl="bgAcc1" presStyleIdx="5" presStyleCnt="13">
        <dgm:presLayoutVars>
          <dgm:bulletEnabled val="1"/>
        </dgm:presLayoutVars>
      </dgm:prSet>
      <dgm:spPr/>
    </dgm:pt>
    <dgm:pt modelId="{7BC02381-6D07-B14E-AD89-640C394ACED9}" type="pres">
      <dgm:prSet presAssocID="{A25AAF18-03A6-0A4F-BA53-38F18608AE09}" presName="Name13" presStyleLbl="parChTrans1D2" presStyleIdx="6" presStyleCnt="13"/>
      <dgm:spPr/>
    </dgm:pt>
    <dgm:pt modelId="{2B60E9A4-7BBD-374F-82F5-B891037E9939}" type="pres">
      <dgm:prSet presAssocID="{72B7B23F-19F6-2647-8807-3D1F620C0DBE}" presName="childText" presStyleLbl="bgAcc1" presStyleIdx="6" presStyleCnt="13">
        <dgm:presLayoutVars>
          <dgm:bulletEnabled val="1"/>
        </dgm:presLayoutVars>
      </dgm:prSet>
      <dgm:spPr/>
    </dgm:pt>
    <dgm:pt modelId="{D559E3D8-AC6C-C64A-B59C-E34C5C115FED}" type="pres">
      <dgm:prSet presAssocID="{29BC02E3-15DE-FC4C-A59F-12C6986AE419}" presName="Name13" presStyleLbl="parChTrans1D2" presStyleIdx="7" presStyleCnt="13"/>
      <dgm:spPr/>
    </dgm:pt>
    <dgm:pt modelId="{65E8037B-3E9C-3C4E-8AB4-9A6FB3C00DAE}" type="pres">
      <dgm:prSet presAssocID="{8BCECC8D-F33F-C14A-AC3A-C6F52E61BD5D}" presName="childText" presStyleLbl="bgAcc1" presStyleIdx="7" presStyleCnt="13">
        <dgm:presLayoutVars>
          <dgm:bulletEnabled val="1"/>
        </dgm:presLayoutVars>
      </dgm:prSet>
      <dgm:spPr/>
    </dgm:pt>
    <dgm:pt modelId="{220A32F5-1AB2-3648-ACEE-D0C6CB9D3171}" type="pres">
      <dgm:prSet presAssocID="{AFFC7F4A-E294-AE4F-8F69-C3634279E539}" presName="root" presStyleCnt="0"/>
      <dgm:spPr/>
    </dgm:pt>
    <dgm:pt modelId="{377EFCD4-C32F-D247-A05C-7E3B234F3C06}" type="pres">
      <dgm:prSet presAssocID="{AFFC7F4A-E294-AE4F-8F69-C3634279E539}" presName="rootComposite" presStyleCnt="0"/>
      <dgm:spPr/>
    </dgm:pt>
    <dgm:pt modelId="{419B6A66-F342-524F-8E66-E0A538CEEC1D}" type="pres">
      <dgm:prSet presAssocID="{AFFC7F4A-E294-AE4F-8F69-C3634279E539}" presName="rootText" presStyleLbl="node1" presStyleIdx="2" presStyleCnt="4" custScaleY="165385"/>
      <dgm:spPr/>
    </dgm:pt>
    <dgm:pt modelId="{0362CBA0-6268-3A45-8B6F-8FFCB48EC71C}" type="pres">
      <dgm:prSet presAssocID="{AFFC7F4A-E294-AE4F-8F69-C3634279E539}" presName="rootConnector" presStyleLbl="node1" presStyleIdx="2" presStyleCnt="4"/>
      <dgm:spPr/>
    </dgm:pt>
    <dgm:pt modelId="{4E08C33D-81A0-E640-959C-DB56E1051042}" type="pres">
      <dgm:prSet presAssocID="{AFFC7F4A-E294-AE4F-8F69-C3634279E539}" presName="childShape" presStyleCnt="0"/>
      <dgm:spPr/>
    </dgm:pt>
    <dgm:pt modelId="{0FFF895B-BE95-5E45-8607-9104C77AFFD7}" type="pres">
      <dgm:prSet presAssocID="{7B5679A8-9C7B-6C42-9A3C-E7215300AD70}" presName="Name13" presStyleLbl="parChTrans1D2" presStyleIdx="8" presStyleCnt="13"/>
      <dgm:spPr/>
    </dgm:pt>
    <dgm:pt modelId="{28BCD705-E11A-A142-9D98-7AF7CC13CF99}" type="pres">
      <dgm:prSet presAssocID="{2597A97E-2EE7-E642-9CE1-CC0A3487266B}" presName="childText" presStyleLbl="bgAcc1" presStyleIdx="8" presStyleCnt="13">
        <dgm:presLayoutVars>
          <dgm:bulletEnabled val="1"/>
        </dgm:presLayoutVars>
      </dgm:prSet>
      <dgm:spPr/>
    </dgm:pt>
    <dgm:pt modelId="{F93E7B48-12F2-C54B-AE59-1CF537F1442B}" type="pres">
      <dgm:prSet presAssocID="{A088051E-B269-8447-8F7A-8C33702E209A}" presName="Name13" presStyleLbl="parChTrans1D2" presStyleIdx="9" presStyleCnt="13"/>
      <dgm:spPr/>
    </dgm:pt>
    <dgm:pt modelId="{811DD6B3-DC5E-F74F-A850-3CAA36CFDE47}" type="pres">
      <dgm:prSet presAssocID="{61D69C18-AB01-0B48-B619-52D36464E5C5}" presName="childText" presStyleLbl="bgAcc1" presStyleIdx="9" presStyleCnt="13">
        <dgm:presLayoutVars>
          <dgm:bulletEnabled val="1"/>
        </dgm:presLayoutVars>
      </dgm:prSet>
      <dgm:spPr/>
    </dgm:pt>
    <dgm:pt modelId="{F7CCA143-5208-4040-9BE4-A6C08F25D2C4}" type="pres">
      <dgm:prSet presAssocID="{645ED144-5D07-3F48-8E7F-041A247E7C47}" presName="root" presStyleCnt="0"/>
      <dgm:spPr/>
    </dgm:pt>
    <dgm:pt modelId="{0F9B6D1D-2039-B54F-B9F9-46FE4FCFAE50}" type="pres">
      <dgm:prSet presAssocID="{645ED144-5D07-3F48-8E7F-041A247E7C47}" presName="rootComposite" presStyleCnt="0"/>
      <dgm:spPr/>
    </dgm:pt>
    <dgm:pt modelId="{96CC4918-8759-3148-A05F-E3132E5C9041}" type="pres">
      <dgm:prSet presAssocID="{645ED144-5D07-3F48-8E7F-041A247E7C47}" presName="rootText" presStyleLbl="node1" presStyleIdx="3" presStyleCnt="4" custScaleY="165385"/>
      <dgm:spPr/>
    </dgm:pt>
    <dgm:pt modelId="{CF387C27-B356-6F45-A511-CD3BEDE21354}" type="pres">
      <dgm:prSet presAssocID="{645ED144-5D07-3F48-8E7F-041A247E7C47}" presName="rootConnector" presStyleLbl="node1" presStyleIdx="3" presStyleCnt="4"/>
      <dgm:spPr/>
    </dgm:pt>
    <dgm:pt modelId="{C6EEEF85-4388-C14E-9E2A-4A800A3C73DC}" type="pres">
      <dgm:prSet presAssocID="{645ED144-5D07-3F48-8E7F-041A247E7C47}" presName="childShape" presStyleCnt="0"/>
      <dgm:spPr/>
    </dgm:pt>
    <dgm:pt modelId="{128C17BC-E4FE-EE4E-9B42-8DA36B011FE5}" type="pres">
      <dgm:prSet presAssocID="{E7410B6F-E0BA-4B41-9A37-FAAA77083DE3}" presName="Name13" presStyleLbl="parChTrans1D2" presStyleIdx="10" presStyleCnt="13"/>
      <dgm:spPr/>
    </dgm:pt>
    <dgm:pt modelId="{B380CBA6-06AD-6B40-B319-8461C637CBCF}" type="pres">
      <dgm:prSet presAssocID="{BD9D2216-ABD3-634F-84A6-2488991C0270}" presName="childText" presStyleLbl="bgAcc1" presStyleIdx="10" presStyleCnt="13">
        <dgm:presLayoutVars>
          <dgm:bulletEnabled val="1"/>
        </dgm:presLayoutVars>
      </dgm:prSet>
      <dgm:spPr/>
    </dgm:pt>
    <dgm:pt modelId="{8A7BDBD8-A2FD-4E4C-BC9E-6737D3DEAFAC}" type="pres">
      <dgm:prSet presAssocID="{B22F0092-8D62-0B44-A1A3-A6AEAFE6AD6A}" presName="Name13" presStyleLbl="parChTrans1D2" presStyleIdx="11" presStyleCnt="13"/>
      <dgm:spPr/>
    </dgm:pt>
    <dgm:pt modelId="{D468A161-A3E8-5E47-8AF8-968C02FABC1E}" type="pres">
      <dgm:prSet presAssocID="{009C3782-41E3-5042-8C68-C3EC1B8BEF1A}" presName="childText" presStyleLbl="bgAcc1" presStyleIdx="11" presStyleCnt="13" custScaleY="122466">
        <dgm:presLayoutVars>
          <dgm:bulletEnabled val="1"/>
        </dgm:presLayoutVars>
      </dgm:prSet>
      <dgm:spPr/>
    </dgm:pt>
    <dgm:pt modelId="{AC16FDDA-C18A-2343-9470-0EDA9FD1C52C}" type="pres">
      <dgm:prSet presAssocID="{39F61CEF-624B-B243-9CB5-A545BC7D5E12}" presName="Name13" presStyleLbl="parChTrans1D2" presStyleIdx="12" presStyleCnt="13"/>
      <dgm:spPr/>
    </dgm:pt>
    <dgm:pt modelId="{A11C9DB1-8E54-FC4E-B207-38B0A41835BC}" type="pres">
      <dgm:prSet presAssocID="{67139594-0565-5744-BAFF-48F0D7FF294D}" presName="childText" presStyleLbl="bgAcc1" presStyleIdx="12" presStyleCnt="13">
        <dgm:presLayoutVars>
          <dgm:bulletEnabled val="1"/>
        </dgm:presLayoutVars>
      </dgm:prSet>
      <dgm:spPr/>
    </dgm:pt>
  </dgm:ptLst>
  <dgm:cxnLst>
    <dgm:cxn modelId="{31736006-0285-9249-8C7F-69B7B32AF617}" type="presOf" srcId="{39F61CEF-624B-B243-9CB5-A545BC7D5E12}" destId="{AC16FDDA-C18A-2343-9470-0EDA9FD1C52C}" srcOrd="0" destOrd="0" presId="urn:microsoft.com/office/officeart/2005/8/layout/hierarchy3"/>
    <dgm:cxn modelId="{BDA36F0C-F15F-1946-830E-7AEDDB3A978E}" type="presOf" srcId="{3A8546F0-A218-F940-94FC-33ADDEB6BCEA}" destId="{F44A7B87-E029-3F4B-A181-7D2A893AA0C0}" srcOrd="0" destOrd="0" presId="urn:microsoft.com/office/officeart/2005/8/layout/hierarchy3"/>
    <dgm:cxn modelId="{380EC21E-A586-5E4C-98F0-10A440DD1B35}" srcId="{C0BFA605-A5C9-2F4B-99EF-000DDC49DC10}" destId="{73AFEB25-66BB-424F-816A-A73AEEFDDA5F}" srcOrd="0" destOrd="0" parTransId="{C5AE6C06-45F5-A64F-B72C-EAFB1DA3B91A}" sibTransId="{65B2D705-FA95-EA48-88A2-275DC63F720B}"/>
    <dgm:cxn modelId="{1A91DB1E-50EA-264C-B90A-EF0F0A43674D}" type="presOf" srcId="{72B7B23F-19F6-2647-8807-3D1F620C0DBE}" destId="{2B60E9A4-7BBD-374F-82F5-B891037E9939}" srcOrd="0" destOrd="0" presId="urn:microsoft.com/office/officeart/2005/8/layout/hierarchy3"/>
    <dgm:cxn modelId="{E268BC20-C229-7041-B0A5-8CE0896BAABC}" type="presOf" srcId="{96479F19-615C-544E-8EC6-6CBB0134C3F5}" destId="{BEF5918B-CCA1-2746-A80C-E4A490B0B707}" srcOrd="0" destOrd="0" presId="urn:microsoft.com/office/officeart/2005/8/layout/hierarchy3"/>
    <dgm:cxn modelId="{FC42FE22-76A2-964A-83CF-4D805F5468C2}" srcId="{73AFEB25-66BB-424F-816A-A73AEEFDDA5F}" destId="{2A8BA416-E9AD-D64D-8D8D-83A85EE81CAF}" srcOrd="3" destOrd="0" parTransId="{73DEC4A7-77F8-364E-B34D-680567CF8DFD}" sibTransId="{F50E5DE4-0723-F441-9423-069E88573CD8}"/>
    <dgm:cxn modelId="{889E352A-D82A-9349-A4C6-B7B4EFC2F382}" type="presOf" srcId="{645ED144-5D07-3F48-8E7F-041A247E7C47}" destId="{CF387C27-B356-6F45-A511-CD3BEDE21354}" srcOrd="1" destOrd="0" presId="urn:microsoft.com/office/officeart/2005/8/layout/hierarchy3"/>
    <dgm:cxn modelId="{5A37582C-BDF8-1049-A664-0FA3A808031B}" type="presOf" srcId="{A31A27D2-3D01-514B-A851-CEA97AA2062C}" destId="{73C975A1-1E21-924A-BB5A-21060EA473CE}" srcOrd="0" destOrd="0" presId="urn:microsoft.com/office/officeart/2005/8/layout/hierarchy3"/>
    <dgm:cxn modelId="{8CC08636-4328-F141-AC72-D8BEC570ECB5}" type="presOf" srcId="{73DEC4A7-77F8-364E-B34D-680567CF8DFD}" destId="{39470C94-826D-0C40-8E63-074091CBFFD0}" srcOrd="0" destOrd="0" presId="urn:microsoft.com/office/officeart/2005/8/layout/hierarchy3"/>
    <dgm:cxn modelId="{F2CD2337-F8CB-CF45-8673-25F28F6F1288}" srcId="{645ED144-5D07-3F48-8E7F-041A247E7C47}" destId="{009C3782-41E3-5042-8C68-C3EC1B8BEF1A}" srcOrd="1" destOrd="0" parTransId="{B22F0092-8D62-0B44-A1A3-A6AEAFE6AD6A}" sibTransId="{A1B0BF16-C4F7-AE43-9EB8-AD79339B10F3}"/>
    <dgm:cxn modelId="{9C41E742-5204-B942-BD30-5AF74368D8FF}" type="presOf" srcId="{67139594-0565-5744-BAFF-48F0D7FF294D}" destId="{A11C9DB1-8E54-FC4E-B207-38B0A41835BC}" srcOrd="0" destOrd="0" presId="urn:microsoft.com/office/officeart/2005/8/layout/hierarchy3"/>
    <dgm:cxn modelId="{BFA9174A-9888-2A48-BB37-668D2D2E9093}" type="presOf" srcId="{2597A97E-2EE7-E642-9CE1-CC0A3487266B}" destId="{28BCD705-E11A-A142-9D98-7AF7CC13CF99}" srcOrd="0" destOrd="0" presId="urn:microsoft.com/office/officeart/2005/8/layout/hierarchy3"/>
    <dgm:cxn modelId="{53D3C14C-A19A-E340-A836-329623AD9F23}" type="presOf" srcId="{2A8BA416-E9AD-D64D-8D8D-83A85EE81CAF}" destId="{DDEE5C76-E60D-874B-A4EE-8B62BD66E789}" srcOrd="0" destOrd="0" presId="urn:microsoft.com/office/officeart/2005/8/layout/hierarchy3"/>
    <dgm:cxn modelId="{914F484F-ED72-B84C-80E9-3F5D4845CA20}" srcId="{C0BFA605-A5C9-2F4B-99EF-000DDC49DC10}" destId="{EFF08839-4A0F-0549-8E15-6D0209C938EC}" srcOrd="1" destOrd="0" parTransId="{9913EE55-73E7-BE47-A02A-BF6DAF96D22E}" sibTransId="{DC785C3B-FF4C-774E-8F4A-A3A7BFEE4259}"/>
    <dgm:cxn modelId="{2CF7E256-B8A6-5043-A385-91599B039322}" type="presOf" srcId="{A088051E-B269-8447-8F7A-8C33702E209A}" destId="{F93E7B48-12F2-C54B-AE59-1CF537F1442B}" srcOrd="0" destOrd="0" presId="urn:microsoft.com/office/officeart/2005/8/layout/hierarchy3"/>
    <dgm:cxn modelId="{CF5A6065-23B3-2548-A260-526FA4CFF213}" type="presOf" srcId="{BA0E6B25-D530-2346-9E6F-403D7A31F219}" destId="{E0426FF6-F94A-3347-B7B6-D37322E9A82A}" srcOrd="0" destOrd="0" presId="urn:microsoft.com/office/officeart/2005/8/layout/hierarchy3"/>
    <dgm:cxn modelId="{7133F967-88B6-0C4D-91D5-01C4E76D27E3}" type="presOf" srcId="{73AFEB25-66BB-424F-816A-A73AEEFDDA5F}" destId="{93772427-2ECA-5747-9125-8A13B6F2B72F}" srcOrd="1" destOrd="0" presId="urn:microsoft.com/office/officeart/2005/8/layout/hierarchy3"/>
    <dgm:cxn modelId="{D260956B-E253-0847-AB39-9B4D9FC538EF}" type="presOf" srcId="{A25AAF18-03A6-0A4F-BA53-38F18608AE09}" destId="{7BC02381-6D07-B14E-AD89-640C394ACED9}" srcOrd="0" destOrd="0" presId="urn:microsoft.com/office/officeart/2005/8/layout/hierarchy3"/>
    <dgm:cxn modelId="{F7A3E16D-D273-024B-A854-F40453C030A6}" type="presOf" srcId="{EFF08839-4A0F-0549-8E15-6D0209C938EC}" destId="{814B3451-7F0C-9C41-9E42-EFD29787577D}" srcOrd="0" destOrd="0" presId="urn:microsoft.com/office/officeart/2005/8/layout/hierarchy3"/>
    <dgm:cxn modelId="{75CF9A6E-C274-3C4D-AD96-F21B9F6D2E11}" srcId="{645ED144-5D07-3F48-8E7F-041A247E7C47}" destId="{67139594-0565-5744-BAFF-48F0D7FF294D}" srcOrd="2" destOrd="0" parTransId="{39F61CEF-624B-B243-9CB5-A545BC7D5E12}" sibTransId="{94165C5C-8802-8843-A577-07134838E655}"/>
    <dgm:cxn modelId="{96B4976F-4DBA-594C-B12D-017C311E7637}" srcId="{EFF08839-4A0F-0549-8E15-6D0209C938EC}" destId="{72B7B23F-19F6-2647-8807-3D1F620C0DBE}" srcOrd="2" destOrd="0" parTransId="{A25AAF18-03A6-0A4F-BA53-38F18608AE09}" sibTransId="{A62AD56B-FB0F-F14F-B607-DDDE49E7765D}"/>
    <dgm:cxn modelId="{04C1AE77-6269-0F47-9AB3-8F3504F6CF0F}" srcId="{73AFEB25-66BB-424F-816A-A73AEEFDDA5F}" destId="{9E837E1A-D68A-E842-868B-A7F71B9E0BBE}" srcOrd="2" destOrd="0" parTransId="{A31A27D2-3D01-514B-A851-CEA97AA2062C}" sibTransId="{14FF6588-D429-D04B-A041-744F2AEAF7B0}"/>
    <dgm:cxn modelId="{0D07218D-415F-8241-94AA-4EAEF4964D3B}" type="presOf" srcId="{FE729440-5AB2-4D44-939A-A6BC973616E7}" destId="{F0ED9581-E2A5-924F-9F62-86711403149B}" srcOrd="0" destOrd="0" presId="urn:microsoft.com/office/officeart/2005/8/layout/hierarchy3"/>
    <dgm:cxn modelId="{4C4A4290-43F0-C64C-A36D-565A14F20833}" srcId="{645ED144-5D07-3F48-8E7F-041A247E7C47}" destId="{BD9D2216-ABD3-634F-84A6-2488991C0270}" srcOrd="0" destOrd="0" parTransId="{E7410B6F-E0BA-4B41-9A37-FAAA77083DE3}" sibTransId="{F8351F9B-347A-FD4F-B1ED-D2644537B4E4}"/>
    <dgm:cxn modelId="{3AEE5894-936E-A246-95AC-A7A600B93A37}" srcId="{AFFC7F4A-E294-AE4F-8F69-C3634279E539}" destId="{2597A97E-2EE7-E642-9CE1-CC0A3487266B}" srcOrd="0" destOrd="0" parTransId="{7B5679A8-9C7B-6C42-9A3C-E7215300AD70}" sibTransId="{47992CD4-8540-8742-9C6A-109481D7F24C}"/>
    <dgm:cxn modelId="{69576898-7B74-104D-95AB-AE8EE7019E19}" type="presOf" srcId="{82052DCF-790A-5447-BCF9-CB2D6F87DD5F}" destId="{DAA893B1-86BD-F54E-B5D3-07C5FDDFE0C2}" srcOrd="0" destOrd="0" presId="urn:microsoft.com/office/officeart/2005/8/layout/hierarchy3"/>
    <dgm:cxn modelId="{C35F859D-EC48-9C4A-8034-0F96FA7A951B}" type="presOf" srcId="{EFF08839-4A0F-0549-8E15-6D0209C938EC}" destId="{2871610C-C910-9E47-AA87-E1FCB0905FAA}" srcOrd="1" destOrd="0" presId="urn:microsoft.com/office/officeart/2005/8/layout/hierarchy3"/>
    <dgm:cxn modelId="{C262D59E-3489-884C-ACE2-13E6CBC210E0}" type="presOf" srcId="{7B5679A8-9C7B-6C42-9A3C-E7215300AD70}" destId="{0FFF895B-BE95-5E45-8607-9104C77AFFD7}" srcOrd="0" destOrd="0" presId="urn:microsoft.com/office/officeart/2005/8/layout/hierarchy3"/>
    <dgm:cxn modelId="{0668FF9F-3431-E44C-9E83-0F0C313ED4B3}" type="presOf" srcId="{8BCECC8D-F33F-C14A-AC3A-C6F52E61BD5D}" destId="{65E8037B-3E9C-3C4E-8AB4-9A6FB3C00DAE}" srcOrd="0" destOrd="0" presId="urn:microsoft.com/office/officeart/2005/8/layout/hierarchy3"/>
    <dgm:cxn modelId="{F2E51EAC-75EB-AA46-9B1B-A957006D63FE}" srcId="{EFF08839-4A0F-0549-8E15-6D0209C938EC}" destId="{4855621C-18A1-1E46-A890-BAE3A7E011D6}" srcOrd="1" destOrd="0" parTransId="{96479F19-615C-544E-8EC6-6CBB0134C3F5}" sibTransId="{8EFB7832-BDA7-7041-8987-0CE0024ED9E1}"/>
    <dgm:cxn modelId="{98BB33AE-1C85-E44A-BA23-502DC3ED4D03}" type="presOf" srcId="{B22F0092-8D62-0B44-A1A3-A6AEAFE6AD6A}" destId="{8A7BDBD8-A2FD-4E4C-BC9E-6737D3DEAFAC}" srcOrd="0" destOrd="0" presId="urn:microsoft.com/office/officeart/2005/8/layout/hierarchy3"/>
    <dgm:cxn modelId="{A006B5B0-A6C3-E242-81F8-8D0615AA1731}" type="presOf" srcId="{73AFEB25-66BB-424F-816A-A73AEEFDDA5F}" destId="{44A3A404-F3A1-6040-9A93-910D2D9531F7}" srcOrd="0" destOrd="0" presId="urn:microsoft.com/office/officeart/2005/8/layout/hierarchy3"/>
    <dgm:cxn modelId="{8E8711B1-DA78-0949-BE62-169D8F55E0F1}" type="presOf" srcId="{AFFC7F4A-E294-AE4F-8F69-C3634279E539}" destId="{0362CBA0-6268-3A45-8B6F-8FFCB48EC71C}" srcOrd="1" destOrd="0" presId="urn:microsoft.com/office/officeart/2005/8/layout/hierarchy3"/>
    <dgm:cxn modelId="{9AB794B3-4970-654C-8881-191B4AE07593}" srcId="{EFF08839-4A0F-0549-8E15-6D0209C938EC}" destId="{8BCECC8D-F33F-C14A-AC3A-C6F52E61BD5D}" srcOrd="3" destOrd="0" parTransId="{29BC02E3-15DE-FC4C-A59F-12C6986AE419}" sibTransId="{AE3D9C83-E444-2640-8F6B-A3D67F659783}"/>
    <dgm:cxn modelId="{0E8325B4-3FB3-AA40-92E2-A6EFB929B55C}" type="presOf" srcId="{61D69C18-AB01-0B48-B619-52D36464E5C5}" destId="{811DD6B3-DC5E-F74F-A850-3CAA36CFDE47}" srcOrd="0" destOrd="0" presId="urn:microsoft.com/office/officeart/2005/8/layout/hierarchy3"/>
    <dgm:cxn modelId="{FF5448BF-5237-9D48-BAC2-B36F84F51D91}" srcId="{73AFEB25-66BB-424F-816A-A73AEEFDDA5F}" destId="{A9B49557-EA92-0A47-AA64-CE0CBE3A57B0}" srcOrd="0" destOrd="0" parTransId="{BA0E6B25-D530-2346-9E6F-403D7A31F219}" sibTransId="{AABAABEB-9A42-7146-903B-03EE7B74AAA2}"/>
    <dgm:cxn modelId="{FF0F4FBF-1E16-B943-904E-265599D5545C}" type="presOf" srcId="{AFFC7F4A-E294-AE4F-8F69-C3634279E539}" destId="{419B6A66-F342-524F-8E66-E0A538CEEC1D}" srcOrd="0" destOrd="0" presId="urn:microsoft.com/office/officeart/2005/8/layout/hierarchy3"/>
    <dgm:cxn modelId="{3EED91C7-73B2-6F4A-A65A-6992F0D37E37}" type="presOf" srcId="{29BC02E3-15DE-FC4C-A59F-12C6986AE419}" destId="{D559E3D8-AC6C-C64A-B59C-E34C5C115FED}" srcOrd="0" destOrd="0" presId="urn:microsoft.com/office/officeart/2005/8/layout/hierarchy3"/>
    <dgm:cxn modelId="{C79D38C8-33F3-3A4F-8F31-81405D29C0BB}" srcId="{AFFC7F4A-E294-AE4F-8F69-C3634279E539}" destId="{61D69C18-AB01-0B48-B619-52D36464E5C5}" srcOrd="1" destOrd="0" parTransId="{A088051E-B269-8447-8F7A-8C33702E209A}" sibTransId="{E84D6DB7-861A-6347-933D-060DA1A0E622}"/>
    <dgm:cxn modelId="{5EBCF0CA-BCE6-AD4B-A422-41658D6D62BB}" type="presOf" srcId="{A9B49557-EA92-0A47-AA64-CE0CBE3A57B0}" destId="{50EA34C0-4DEB-6A4F-815E-6CD9ACA496AC}" srcOrd="0" destOrd="0" presId="urn:microsoft.com/office/officeart/2005/8/layout/hierarchy3"/>
    <dgm:cxn modelId="{F1C149CB-3819-204D-98A0-5285D0766CF2}" type="presOf" srcId="{009C3782-41E3-5042-8C68-C3EC1B8BEF1A}" destId="{D468A161-A3E8-5E47-8AF8-968C02FABC1E}" srcOrd="0" destOrd="0" presId="urn:microsoft.com/office/officeart/2005/8/layout/hierarchy3"/>
    <dgm:cxn modelId="{ABBA50CE-4C65-CD46-A559-E1B210F55792}" type="presOf" srcId="{088AB407-28D7-D344-B73F-F46EABFE21DB}" destId="{5FBF491B-789B-1348-96F9-685B276D8374}" srcOrd="0" destOrd="0" presId="urn:microsoft.com/office/officeart/2005/8/layout/hierarchy3"/>
    <dgm:cxn modelId="{D4098BD1-3629-5848-BF31-3A2E11530ACD}" type="presOf" srcId="{E7410B6F-E0BA-4B41-9A37-FAAA77083DE3}" destId="{128C17BC-E4FE-EE4E-9B42-8DA36B011FE5}" srcOrd="0" destOrd="0" presId="urn:microsoft.com/office/officeart/2005/8/layout/hierarchy3"/>
    <dgm:cxn modelId="{531065D8-1D23-484E-8B83-79FBE0D423D7}" type="presOf" srcId="{9E837E1A-D68A-E842-868B-A7F71B9E0BBE}" destId="{F8C0D24D-6706-AE48-93C9-02E1EF052F6B}" srcOrd="0" destOrd="0" presId="urn:microsoft.com/office/officeart/2005/8/layout/hierarchy3"/>
    <dgm:cxn modelId="{AAB550DC-6A86-6042-808C-F0579969D62A}" type="presOf" srcId="{C0BFA605-A5C9-2F4B-99EF-000DDC49DC10}" destId="{EA6E68B8-569A-154F-A84B-47F5AA5CE2FE}" srcOrd="0" destOrd="0" presId="urn:microsoft.com/office/officeart/2005/8/layout/hierarchy3"/>
    <dgm:cxn modelId="{71647FE1-FFD1-1246-B83D-F6760C4BD787}" srcId="{C0BFA605-A5C9-2F4B-99EF-000DDC49DC10}" destId="{AFFC7F4A-E294-AE4F-8F69-C3634279E539}" srcOrd="2" destOrd="0" parTransId="{B546B835-1C64-9E4D-9C5C-7057A9EA82DB}" sibTransId="{4A78EEF4-445D-0044-9B86-7430C77CBC8C}"/>
    <dgm:cxn modelId="{84ED6AE9-97A1-224C-8532-DB043C6BE69A}" type="presOf" srcId="{4855621C-18A1-1E46-A890-BAE3A7E011D6}" destId="{E2FE0B56-4F87-2546-897E-B75388FD8DCB}" srcOrd="0" destOrd="0" presId="urn:microsoft.com/office/officeart/2005/8/layout/hierarchy3"/>
    <dgm:cxn modelId="{47B2D6EE-02CC-B44E-AD74-564E4D8325EF}" srcId="{EFF08839-4A0F-0549-8E15-6D0209C938EC}" destId="{FE729440-5AB2-4D44-939A-A6BC973616E7}" srcOrd="0" destOrd="0" parTransId="{3A8546F0-A218-F940-94FC-33ADDEB6BCEA}" sibTransId="{7389AFD5-9D04-794B-9D9A-FAD79CAE4820}"/>
    <dgm:cxn modelId="{7D472FEF-2FD9-EA4D-A002-6C8666956573}" srcId="{C0BFA605-A5C9-2F4B-99EF-000DDC49DC10}" destId="{645ED144-5D07-3F48-8E7F-041A247E7C47}" srcOrd="3" destOrd="0" parTransId="{5AAAB49F-5DDE-FB44-A879-48754B3AB7E3}" sibTransId="{6F60AD59-73C7-FA42-B47A-A99ACC649203}"/>
    <dgm:cxn modelId="{8B838AF2-5AAC-AD46-ABFE-918E74A94C4A}" type="presOf" srcId="{645ED144-5D07-3F48-8E7F-041A247E7C47}" destId="{96CC4918-8759-3148-A05F-E3132E5C9041}" srcOrd="0" destOrd="0" presId="urn:microsoft.com/office/officeart/2005/8/layout/hierarchy3"/>
    <dgm:cxn modelId="{E7A085F9-40F6-B646-879A-FA4BEC9E3C48}" srcId="{73AFEB25-66BB-424F-816A-A73AEEFDDA5F}" destId="{088AB407-28D7-D344-B73F-F46EABFE21DB}" srcOrd="1" destOrd="0" parTransId="{82052DCF-790A-5447-BCF9-CB2D6F87DD5F}" sibTransId="{E74945C1-4F8B-DE43-AFBD-A6079C2867C7}"/>
    <dgm:cxn modelId="{C21053FD-57D2-A34D-BC9E-78894E960EA7}" type="presOf" srcId="{BD9D2216-ABD3-634F-84A6-2488991C0270}" destId="{B380CBA6-06AD-6B40-B319-8461C637CBCF}" srcOrd="0" destOrd="0" presId="urn:microsoft.com/office/officeart/2005/8/layout/hierarchy3"/>
    <dgm:cxn modelId="{48CB862F-5CEA-9F43-BD52-030441886EA6}" type="presParOf" srcId="{EA6E68B8-569A-154F-A84B-47F5AA5CE2FE}" destId="{AB9FBA46-6D81-D446-85BC-937301B431D2}" srcOrd="0" destOrd="0" presId="urn:microsoft.com/office/officeart/2005/8/layout/hierarchy3"/>
    <dgm:cxn modelId="{AA10E0FA-6DA2-1D4B-B27A-1700E5B8C7F4}" type="presParOf" srcId="{AB9FBA46-6D81-D446-85BC-937301B431D2}" destId="{9053C62C-3B42-DD41-9C2B-C7561ABBE735}" srcOrd="0" destOrd="0" presId="urn:microsoft.com/office/officeart/2005/8/layout/hierarchy3"/>
    <dgm:cxn modelId="{12CFE993-0981-7A40-891F-31030ED63619}" type="presParOf" srcId="{9053C62C-3B42-DD41-9C2B-C7561ABBE735}" destId="{44A3A404-F3A1-6040-9A93-910D2D9531F7}" srcOrd="0" destOrd="0" presId="urn:microsoft.com/office/officeart/2005/8/layout/hierarchy3"/>
    <dgm:cxn modelId="{B06C0300-FD69-CE4A-B12D-2D6B5A679644}" type="presParOf" srcId="{9053C62C-3B42-DD41-9C2B-C7561ABBE735}" destId="{93772427-2ECA-5747-9125-8A13B6F2B72F}" srcOrd="1" destOrd="0" presId="urn:microsoft.com/office/officeart/2005/8/layout/hierarchy3"/>
    <dgm:cxn modelId="{96DC4DAC-8BC2-2144-BA5E-F2E5821CEC31}" type="presParOf" srcId="{AB9FBA46-6D81-D446-85BC-937301B431D2}" destId="{600A18FF-9D6E-C946-8EC5-D973D04EAF1E}" srcOrd="1" destOrd="0" presId="urn:microsoft.com/office/officeart/2005/8/layout/hierarchy3"/>
    <dgm:cxn modelId="{873B2835-E289-A24E-80AF-58B02B0A733E}" type="presParOf" srcId="{600A18FF-9D6E-C946-8EC5-D973D04EAF1E}" destId="{E0426FF6-F94A-3347-B7B6-D37322E9A82A}" srcOrd="0" destOrd="0" presId="urn:microsoft.com/office/officeart/2005/8/layout/hierarchy3"/>
    <dgm:cxn modelId="{E65D8951-17E4-8C47-A453-AC947AD479F9}" type="presParOf" srcId="{600A18FF-9D6E-C946-8EC5-D973D04EAF1E}" destId="{50EA34C0-4DEB-6A4F-815E-6CD9ACA496AC}" srcOrd="1" destOrd="0" presId="urn:microsoft.com/office/officeart/2005/8/layout/hierarchy3"/>
    <dgm:cxn modelId="{DADC5BEF-1719-6A40-A66A-8F28E6C581A2}" type="presParOf" srcId="{600A18FF-9D6E-C946-8EC5-D973D04EAF1E}" destId="{DAA893B1-86BD-F54E-B5D3-07C5FDDFE0C2}" srcOrd="2" destOrd="0" presId="urn:microsoft.com/office/officeart/2005/8/layout/hierarchy3"/>
    <dgm:cxn modelId="{3D18D479-BC3E-F147-BF09-AE8B4D655E5C}" type="presParOf" srcId="{600A18FF-9D6E-C946-8EC5-D973D04EAF1E}" destId="{5FBF491B-789B-1348-96F9-685B276D8374}" srcOrd="3" destOrd="0" presId="urn:microsoft.com/office/officeart/2005/8/layout/hierarchy3"/>
    <dgm:cxn modelId="{332D23F8-3C03-C64D-B242-AE097656492E}" type="presParOf" srcId="{600A18FF-9D6E-C946-8EC5-D973D04EAF1E}" destId="{73C975A1-1E21-924A-BB5A-21060EA473CE}" srcOrd="4" destOrd="0" presId="urn:microsoft.com/office/officeart/2005/8/layout/hierarchy3"/>
    <dgm:cxn modelId="{D5136F56-1737-EA4D-B99C-BFA241F577A3}" type="presParOf" srcId="{600A18FF-9D6E-C946-8EC5-D973D04EAF1E}" destId="{F8C0D24D-6706-AE48-93C9-02E1EF052F6B}" srcOrd="5" destOrd="0" presId="urn:microsoft.com/office/officeart/2005/8/layout/hierarchy3"/>
    <dgm:cxn modelId="{3C928769-1C6D-BC4E-B21D-9EBEE0F8C2E6}" type="presParOf" srcId="{600A18FF-9D6E-C946-8EC5-D973D04EAF1E}" destId="{39470C94-826D-0C40-8E63-074091CBFFD0}" srcOrd="6" destOrd="0" presId="urn:microsoft.com/office/officeart/2005/8/layout/hierarchy3"/>
    <dgm:cxn modelId="{24872C81-3433-B046-BD54-BD8B5992A91B}" type="presParOf" srcId="{600A18FF-9D6E-C946-8EC5-D973D04EAF1E}" destId="{DDEE5C76-E60D-874B-A4EE-8B62BD66E789}" srcOrd="7" destOrd="0" presId="urn:microsoft.com/office/officeart/2005/8/layout/hierarchy3"/>
    <dgm:cxn modelId="{059E7C99-A6FB-664B-94FF-13EC2FCC5FE4}" type="presParOf" srcId="{EA6E68B8-569A-154F-A84B-47F5AA5CE2FE}" destId="{9F42516B-0A00-C147-B145-259B7370D726}" srcOrd="1" destOrd="0" presId="urn:microsoft.com/office/officeart/2005/8/layout/hierarchy3"/>
    <dgm:cxn modelId="{7149E709-503E-0142-AA34-8C63241F9C74}" type="presParOf" srcId="{9F42516B-0A00-C147-B145-259B7370D726}" destId="{3FC5A894-6F88-2D4D-BF2C-9E9B4D31F2A3}" srcOrd="0" destOrd="0" presId="urn:microsoft.com/office/officeart/2005/8/layout/hierarchy3"/>
    <dgm:cxn modelId="{4E916109-50B5-A04F-AC07-F9A10A0D7E78}" type="presParOf" srcId="{3FC5A894-6F88-2D4D-BF2C-9E9B4D31F2A3}" destId="{814B3451-7F0C-9C41-9E42-EFD29787577D}" srcOrd="0" destOrd="0" presId="urn:microsoft.com/office/officeart/2005/8/layout/hierarchy3"/>
    <dgm:cxn modelId="{D4D8660C-07EA-AC48-8FFF-F9E5BCA19E5D}" type="presParOf" srcId="{3FC5A894-6F88-2D4D-BF2C-9E9B4D31F2A3}" destId="{2871610C-C910-9E47-AA87-E1FCB0905FAA}" srcOrd="1" destOrd="0" presId="urn:microsoft.com/office/officeart/2005/8/layout/hierarchy3"/>
    <dgm:cxn modelId="{BAB2DABE-F952-6A45-BDE5-8653EE9002AB}" type="presParOf" srcId="{9F42516B-0A00-C147-B145-259B7370D726}" destId="{8CA77358-1F80-C04B-BE7B-0652619FF42C}" srcOrd="1" destOrd="0" presId="urn:microsoft.com/office/officeart/2005/8/layout/hierarchy3"/>
    <dgm:cxn modelId="{6A85522A-C69E-8F48-8154-B7C23C313258}" type="presParOf" srcId="{8CA77358-1F80-C04B-BE7B-0652619FF42C}" destId="{F44A7B87-E029-3F4B-A181-7D2A893AA0C0}" srcOrd="0" destOrd="0" presId="urn:microsoft.com/office/officeart/2005/8/layout/hierarchy3"/>
    <dgm:cxn modelId="{1F828E73-1A03-F849-999A-388A0F3F573C}" type="presParOf" srcId="{8CA77358-1F80-C04B-BE7B-0652619FF42C}" destId="{F0ED9581-E2A5-924F-9F62-86711403149B}" srcOrd="1" destOrd="0" presId="urn:microsoft.com/office/officeart/2005/8/layout/hierarchy3"/>
    <dgm:cxn modelId="{F6227F62-D2AA-C74E-815A-B57D2DF22593}" type="presParOf" srcId="{8CA77358-1F80-C04B-BE7B-0652619FF42C}" destId="{BEF5918B-CCA1-2746-A80C-E4A490B0B707}" srcOrd="2" destOrd="0" presId="urn:microsoft.com/office/officeart/2005/8/layout/hierarchy3"/>
    <dgm:cxn modelId="{83703921-F87E-4442-AF2C-61F9DDBD7673}" type="presParOf" srcId="{8CA77358-1F80-C04B-BE7B-0652619FF42C}" destId="{E2FE0B56-4F87-2546-897E-B75388FD8DCB}" srcOrd="3" destOrd="0" presId="urn:microsoft.com/office/officeart/2005/8/layout/hierarchy3"/>
    <dgm:cxn modelId="{8FEE2CD2-FC3D-5945-82E0-E454AF0B4FD7}" type="presParOf" srcId="{8CA77358-1F80-C04B-BE7B-0652619FF42C}" destId="{7BC02381-6D07-B14E-AD89-640C394ACED9}" srcOrd="4" destOrd="0" presId="urn:microsoft.com/office/officeart/2005/8/layout/hierarchy3"/>
    <dgm:cxn modelId="{97E27D59-F725-B545-A04C-35203DDA71B8}" type="presParOf" srcId="{8CA77358-1F80-C04B-BE7B-0652619FF42C}" destId="{2B60E9A4-7BBD-374F-82F5-B891037E9939}" srcOrd="5" destOrd="0" presId="urn:microsoft.com/office/officeart/2005/8/layout/hierarchy3"/>
    <dgm:cxn modelId="{281A955C-0E1E-B243-BEAB-27E6B5510157}" type="presParOf" srcId="{8CA77358-1F80-C04B-BE7B-0652619FF42C}" destId="{D559E3D8-AC6C-C64A-B59C-E34C5C115FED}" srcOrd="6" destOrd="0" presId="urn:microsoft.com/office/officeart/2005/8/layout/hierarchy3"/>
    <dgm:cxn modelId="{72537450-0DD5-8B42-9F50-4499F2D37862}" type="presParOf" srcId="{8CA77358-1F80-C04B-BE7B-0652619FF42C}" destId="{65E8037B-3E9C-3C4E-8AB4-9A6FB3C00DAE}" srcOrd="7" destOrd="0" presId="urn:microsoft.com/office/officeart/2005/8/layout/hierarchy3"/>
    <dgm:cxn modelId="{A3B9FA27-8799-3642-B76F-8A7EFD61BB39}" type="presParOf" srcId="{EA6E68B8-569A-154F-A84B-47F5AA5CE2FE}" destId="{220A32F5-1AB2-3648-ACEE-D0C6CB9D3171}" srcOrd="2" destOrd="0" presId="urn:microsoft.com/office/officeart/2005/8/layout/hierarchy3"/>
    <dgm:cxn modelId="{46604E18-29F3-6B4D-900B-A1D694B3A848}" type="presParOf" srcId="{220A32F5-1AB2-3648-ACEE-D0C6CB9D3171}" destId="{377EFCD4-C32F-D247-A05C-7E3B234F3C06}" srcOrd="0" destOrd="0" presId="urn:microsoft.com/office/officeart/2005/8/layout/hierarchy3"/>
    <dgm:cxn modelId="{E30F750D-C1CE-AC47-8B3E-5AEF70F34C7B}" type="presParOf" srcId="{377EFCD4-C32F-D247-A05C-7E3B234F3C06}" destId="{419B6A66-F342-524F-8E66-E0A538CEEC1D}" srcOrd="0" destOrd="0" presId="urn:microsoft.com/office/officeart/2005/8/layout/hierarchy3"/>
    <dgm:cxn modelId="{7DA78789-5008-7244-BD31-9776CFC8CC19}" type="presParOf" srcId="{377EFCD4-C32F-D247-A05C-7E3B234F3C06}" destId="{0362CBA0-6268-3A45-8B6F-8FFCB48EC71C}" srcOrd="1" destOrd="0" presId="urn:microsoft.com/office/officeart/2005/8/layout/hierarchy3"/>
    <dgm:cxn modelId="{F2FABDF4-BD9F-5E44-A697-C3CB999E58FC}" type="presParOf" srcId="{220A32F5-1AB2-3648-ACEE-D0C6CB9D3171}" destId="{4E08C33D-81A0-E640-959C-DB56E1051042}" srcOrd="1" destOrd="0" presId="urn:microsoft.com/office/officeart/2005/8/layout/hierarchy3"/>
    <dgm:cxn modelId="{C8C6DDB0-709F-044A-822D-96EB5AD6573B}" type="presParOf" srcId="{4E08C33D-81A0-E640-959C-DB56E1051042}" destId="{0FFF895B-BE95-5E45-8607-9104C77AFFD7}" srcOrd="0" destOrd="0" presId="urn:microsoft.com/office/officeart/2005/8/layout/hierarchy3"/>
    <dgm:cxn modelId="{36E5FF99-53A6-F846-9C4A-E848F9B98973}" type="presParOf" srcId="{4E08C33D-81A0-E640-959C-DB56E1051042}" destId="{28BCD705-E11A-A142-9D98-7AF7CC13CF99}" srcOrd="1" destOrd="0" presId="urn:microsoft.com/office/officeart/2005/8/layout/hierarchy3"/>
    <dgm:cxn modelId="{46B027D0-189B-5743-9F90-1A2E2B36E80A}" type="presParOf" srcId="{4E08C33D-81A0-E640-959C-DB56E1051042}" destId="{F93E7B48-12F2-C54B-AE59-1CF537F1442B}" srcOrd="2" destOrd="0" presId="urn:microsoft.com/office/officeart/2005/8/layout/hierarchy3"/>
    <dgm:cxn modelId="{5F7881AF-2916-7C4F-9A38-0676B944D321}" type="presParOf" srcId="{4E08C33D-81A0-E640-959C-DB56E1051042}" destId="{811DD6B3-DC5E-F74F-A850-3CAA36CFDE47}" srcOrd="3" destOrd="0" presId="urn:microsoft.com/office/officeart/2005/8/layout/hierarchy3"/>
    <dgm:cxn modelId="{5993952B-AB27-F64A-ADE7-32CAE238CC68}" type="presParOf" srcId="{EA6E68B8-569A-154F-A84B-47F5AA5CE2FE}" destId="{F7CCA143-5208-4040-9BE4-A6C08F25D2C4}" srcOrd="3" destOrd="0" presId="urn:microsoft.com/office/officeart/2005/8/layout/hierarchy3"/>
    <dgm:cxn modelId="{8F23F72F-B682-234A-BAD9-B9A505DB371E}" type="presParOf" srcId="{F7CCA143-5208-4040-9BE4-A6C08F25D2C4}" destId="{0F9B6D1D-2039-B54F-B9F9-46FE4FCFAE50}" srcOrd="0" destOrd="0" presId="urn:microsoft.com/office/officeart/2005/8/layout/hierarchy3"/>
    <dgm:cxn modelId="{380AB4C8-9F22-C447-B284-4D672421EDA1}" type="presParOf" srcId="{0F9B6D1D-2039-B54F-B9F9-46FE4FCFAE50}" destId="{96CC4918-8759-3148-A05F-E3132E5C9041}" srcOrd="0" destOrd="0" presId="urn:microsoft.com/office/officeart/2005/8/layout/hierarchy3"/>
    <dgm:cxn modelId="{D4161500-357D-184D-A08A-FF7DE4141AF9}" type="presParOf" srcId="{0F9B6D1D-2039-B54F-B9F9-46FE4FCFAE50}" destId="{CF387C27-B356-6F45-A511-CD3BEDE21354}" srcOrd="1" destOrd="0" presId="urn:microsoft.com/office/officeart/2005/8/layout/hierarchy3"/>
    <dgm:cxn modelId="{BB5C7E4C-F2BC-0747-AC3D-727CEDF602D0}" type="presParOf" srcId="{F7CCA143-5208-4040-9BE4-A6C08F25D2C4}" destId="{C6EEEF85-4388-C14E-9E2A-4A800A3C73DC}" srcOrd="1" destOrd="0" presId="urn:microsoft.com/office/officeart/2005/8/layout/hierarchy3"/>
    <dgm:cxn modelId="{D443242B-4895-1340-98F7-9121F9B67A4D}" type="presParOf" srcId="{C6EEEF85-4388-C14E-9E2A-4A800A3C73DC}" destId="{128C17BC-E4FE-EE4E-9B42-8DA36B011FE5}" srcOrd="0" destOrd="0" presId="urn:microsoft.com/office/officeart/2005/8/layout/hierarchy3"/>
    <dgm:cxn modelId="{4F34DAEE-D53A-1E4A-B947-0D2930AD0FC2}" type="presParOf" srcId="{C6EEEF85-4388-C14E-9E2A-4A800A3C73DC}" destId="{B380CBA6-06AD-6B40-B319-8461C637CBCF}" srcOrd="1" destOrd="0" presId="urn:microsoft.com/office/officeart/2005/8/layout/hierarchy3"/>
    <dgm:cxn modelId="{A0576265-96B8-D84D-9A84-CC8E85727601}" type="presParOf" srcId="{C6EEEF85-4388-C14E-9E2A-4A800A3C73DC}" destId="{8A7BDBD8-A2FD-4E4C-BC9E-6737D3DEAFAC}" srcOrd="2" destOrd="0" presId="urn:microsoft.com/office/officeart/2005/8/layout/hierarchy3"/>
    <dgm:cxn modelId="{5234D167-5ADC-C644-82FD-0090C12D488A}" type="presParOf" srcId="{C6EEEF85-4388-C14E-9E2A-4A800A3C73DC}" destId="{D468A161-A3E8-5E47-8AF8-968C02FABC1E}" srcOrd="3" destOrd="0" presId="urn:microsoft.com/office/officeart/2005/8/layout/hierarchy3"/>
    <dgm:cxn modelId="{0B793B1D-8115-8E4C-B786-A42D92791543}" type="presParOf" srcId="{C6EEEF85-4388-C14E-9E2A-4A800A3C73DC}" destId="{AC16FDDA-C18A-2343-9470-0EDA9FD1C52C}" srcOrd="4" destOrd="0" presId="urn:microsoft.com/office/officeart/2005/8/layout/hierarchy3"/>
    <dgm:cxn modelId="{90BA2445-741C-A84A-8A1D-2C672ABF7FBD}" type="presParOf" srcId="{C6EEEF85-4388-C14E-9E2A-4A800A3C73DC}" destId="{A11C9DB1-8E54-FC4E-B207-38B0A41835B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BFA605-A5C9-2F4B-99EF-000DDC49DC10}" type="doc">
      <dgm:prSet loTypeId="urn:microsoft.com/office/officeart/2005/8/layout/hierarchy3" loCatId="" qsTypeId="urn:microsoft.com/office/officeart/2005/8/quickstyle/simple1" qsCatId="simple" csTypeId="urn:microsoft.com/office/officeart/2005/8/colors/colorful5" csCatId="colorful" phldr="1"/>
      <dgm:spPr/>
      <dgm:t>
        <a:bodyPr/>
        <a:lstStyle/>
        <a:p>
          <a:endParaRPr lang="it-IT"/>
        </a:p>
      </dgm:t>
    </dgm:pt>
    <dgm:pt modelId="{73AFEB25-66BB-424F-816A-A73AEEFDDA5F}">
      <dgm:prSet phldrT="[Testo]" custT="1"/>
      <dgm:spPr/>
      <dgm:t>
        <a:bodyPr/>
        <a:lstStyle/>
        <a:p>
          <a:r>
            <a:rPr lang="en-GB" sz="1200" dirty="0">
              <a:latin typeface="+mn-ea"/>
              <a:ea typeface="+mn-ea"/>
            </a:rPr>
            <a:t>Effects associated to surface operations</a:t>
          </a:r>
          <a:endParaRPr lang="it-IT" sz="1200" dirty="0">
            <a:latin typeface="+mn-ea"/>
            <a:ea typeface="+mn-ea"/>
          </a:endParaRPr>
        </a:p>
      </dgm:t>
    </dgm:pt>
    <dgm:pt modelId="{C5AE6C06-45F5-A64F-B72C-EAFB1DA3B91A}" type="parTrans" cxnId="{380EC21E-A586-5E4C-98F0-10A440DD1B35}">
      <dgm:prSet/>
      <dgm:spPr/>
      <dgm:t>
        <a:bodyPr/>
        <a:lstStyle/>
        <a:p>
          <a:endParaRPr lang="it-IT">
            <a:latin typeface="+mn-ea"/>
            <a:ea typeface="+mn-ea"/>
          </a:endParaRPr>
        </a:p>
      </dgm:t>
    </dgm:pt>
    <dgm:pt modelId="{65B2D705-FA95-EA48-88A2-275DC63F720B}" type="sibTrans" cxnId="{380EC21E-A586-5E4C-98F0-10A440DD1B35}">
      <dgm:prSet/>
      <dgm:spPr/>
      <dgm:t>
        <a:bodyPr/>
        <a:lstStyle/>
        <a:p>
          <a:endParaRPr lang="it-IT">
            <a:latin typeface="+mn-ea"/>
            <a:ea typeface="+mn-ea"/>
          </a:endParaRPr>
        </a:p>
      </dgm:t>
    </dgm:pt>
    <dgm:pt modelId="{A9B49557-EA92-0A47-AA64-CE0CBE3A57B0}">
      <dgm:prSet phldrT="[Testo]" custT="1"/>
      <dgm:spPr/>
      <dgm:t>
        <a:bodyPr/>
        <a:lstStyle/>
        <a:p>
          <a:pPr>
            <a:buFont typeface="Symbol" pitchFamily="2" charset="2"/>
            <a:buChar char=""/>
          </a:pPr>
          <a:r>
            <a:rPr lang="en-GB" sz="1000" dirty="0">
              <a:solidFill>
                <a:schemeClr val="bg1">
                  <a:lumMod val="50000"/>
                </a:schemeClr>
              </a:solidFill>
              <a:latin typeface="+mn-ea"/>
              <a:ea typeface="+mn-ea"/>
            </a:rPr>
            <a:t>Energy and water consumption and emissions to the environment </a:t>
          </a:r>
          <a:endParaRPr lang="it-IT" sz="1000" dirty="0">
            <a:solidFill>
              <a:schemeClr val="bg1">
                <a:lumMod val="50000"/>
              </a:schemeClr>
            </a:solidFill>
            <a:latin typeface="+mn-ea"/>
            <a:ea typeface="+mn-ea"/>
          </a:endParaRPr>
        </a:p>
      </dgm:t>
    </dgm:pt>
    <dgm:pt modelId="{BA0E6B25-D530-2346-9E6F-403D7A31F219}" type="parTrans" cxnId="{FF5448BF-5237-9D48-BAC2-B36F84F51D91}">
      <dgm:prSet/>
      <dgm:spPr/>
      <dgm:t>
        <a:bodyPr/>
        <a:lstStyle/>
        <a:p>
          <a:endParaRPr lang="it-IT">
            <a:latin typeface="+mn-ea"/>
            <a:ea typeface="+mn-ea"/>
          </a:endParaRPr>
        </a:p>
      </dgm:t>
    </dgm:pt>
    <dgm:pt modelId="{AABAABEB-9A42-7146-903B-03EE7B74AAA2}" type="sibTrans" cxnId="{FF5448BF-5237-9D48-BAC2-B36F84F51D91}">
      <dgm:prSet/>
      <dgm:spPr/>
      <dgm:t>
        <a:bodyPr/>
        <a:lstStyle/>
        <a:p>
          <a:endParaRPr lang="it-IT">
            <a:latin typeface="+mn-ea"/>
            <a:ea typeface="+mn-ea"/>
          </a:endParaRPr>
        </a:p>
      </dgm:t>
    </dgm:pt>
    <dgm:pt modelId="{EFF08839-4A0F-0549-8E15-6D0209C938EC}">
      <dgm:prSet phldrT="[Testo]" custT="1"/>
      <dgm:spPr/>
      <dgm:t>
        <a:bodyPr/>
        <a:lstStyle/>
        <a:p>
          <a:r>
            <a:rPr lang="en-GB" sz="1200" dirty="0">
              <a:latin typeface="+mn-ea"/>
              <a:ea typeface="+mn-ea"/>
            </a:rPr>
            <a:t>Effects associated to emission of underground material to the surface</a:t>
          </a:r>
          <a:endParaRPr lang="it-IT" sz="1200" dirty="0">
            <a:latin typeface="+mn-ea"/>
            <a:ea typeface="+mn-ea"/>
          </a:endParaRPr>
        </a:p>
      </dgm:t>
    </dgm:pt>
    <dgm:pt modelId="{9913EE55-73E7-BE47-A02A-BF6DAF96D22E}" type="parTrans" cxnId="{914F484F-ED72-B84C-80E9-3F5D4845CA20}">
      <dgm:prSet/>
      <dgm:spPr/>
      <dgm:t>
        <a:bodyPr/>
        <a:lstStyle/>
        <a:p>
          <a:endParaRPr lang="it-IT">
            <a:latin typeface="+mn-ea"/>
            <a:ea typeface="+mn-ea"/>
          </a:endParaRPr>
        </a:p>
      </dgm:t>
    </dgm:pt>
    <dgm:pt modelId="{DC785C3B-FF4C-774E-8F4A-A3A7BFEE4259}" type="sibTrans" cxnId="{914F484F-ED72-B84C-80E9-3F5D4845CA20}">
      <dgm:prSet/>
      <dgm:spPr/>
      <dgm:t>
        <a:bodyPr/>
        <a:lstStyle/>
        <a:p>
          <a:endParaRPr lang="it-IT">
            <a:latin typeface="+mn-ea"/>
            <a:ea typeface="+mn-ea"/>
          </a:endParaRPr>
        </a:p>
      </dgm:t>
    </dgm:pt>
    <dgm:pt modelId="{FE729440-5AB2-4D44-939A-A6BC973616E7}">
      <dgm:prSet phldrT="[Testo]" custT="1"/>
      <dgm:spPr/>
      <dgm:t>
        <a:bodyPr/>
        <a:lstStyle/>
        <a:p>
          <a:pPr>
            <a:buFont typeface="Symbol" pitchFamily="2" charset="2"/>
            <a:buChar char=""/>
          </a:pPr>
          <a:r>
            <a:rPr lang="en-GB" sz="1000" dirty="0">
              <a:solidFill>
                <a:schemeClr val="bg1">
                  <a:lumMod val="50000"/>
                </a:schemeClr>
              </a:solidFill>
              <a:latin typeface="+mn-ea"/>
              <a:ea typeface="+mn-ea"/>
            </a:rPr>
            <a:t>Liquid/solid effusions and waste </a:t>
          </a:r>
          <a:endParaRPr lang="it-IT" sz="1000" dirty="0">
            <a:solidFill>
              <a:schemeClr val="bg1">
                <a:lumMod val="50000"/>
              </a:schemeClr>
            </a:solidFill>
            <a:latin typeface="+mn-ea"/>
            <a:ea typeface="+mn-ea"/>
          </a:endParaRPr>
        </a:p>
      </dgm:t>
    </dgm:pt>
    <dgm:pt modelId="{3A8546F0-A218-F940-94FC-33ADDEB6BCEA}" type="parTrans" cxnId="{47B2D6EE-02CC-B44E-AD74-564E4D8325EF}">
      <dgm:prSet/>
      <dgm:spPr/>
      <dgm:t>
        <a:bodyPr/>
        <a:lstStyle/>
        <a:p>
          <a:endParaRPr lang="it-IT">
            <a:latin typeface="+mn-ea"/>
            <a:ea typeface="+mn-ea"/>
          </a:endParaRPr>
        </a:p>
      </dgm:t>
    </dgm:pt>
    <dgm:pt modelId="{7389AFD5-9D04-794B-9D9A-FAD79CAE4820}" type="sibTrans" cxnId="{47B2D6EE-02CC-B44E-AD74-564E4D8325EF}">
      <dgm:prSet/>
      <dgm:spPr/>
      <dgm:t>
        <a:bodyPr/>
        <a:lstStyle/>
        <a:p>
          <a:endParaRPr lang="it-IT">
            <a:latin typeface="+mn-ea"/>
            <a:ea typeface="+mn-ea"/>
          </a:endParaRPr>
        </a:p>
      </dgm:t>
    </dgm:pt>
    <dgm:pt modelId="{AFFC7F4A-E294-AE4F-8F69-C3634279E539}">
      <dgm:prSet phldrT="[Testo]" custT="1"/>
      <dgm:spPr/>
      <dgm:t>
        <a:bodyPr/>
        <a:lstStyle/>
        <a:p>
          <a:r>
            <a:rPr lang="en-GB" sz="1200" dirty="0">
              <a:latin typeface="+mn-ea"/>
              <a:ea typeface="+mn-ea"/>
            </a:rPr>
            <a:t>Effects associated to </a:t>
          </a:r>
          <a:r>
            <a:rPr lang="en-GB" sz="1200" dirty="0" err="1">
              <a:latin typeface="+mn-ea"/>
              <a:ea typeface="+mn-ea"/>
            </a:rPr>
            <a:t>geomechanical</a:t>
          </a:r>
          <a:r>
            <a:rPr lang="en-GB" sz="1200" dirty="0">
              <a:latin typeface="+mn-ea"/>
              <a:ea typeface="+mn-ea"/>
            </a:rPr>
            <a:t> changes</a:t>
          </a:r>
          <a:endParaRPr lang="it-IT" sz="1200" dirty="0">
            <a:latin typeface="+mn-ea"/>
            <a:ea typeface="+mn-ea"/>
          </a:endParaRPr>
        </a:p>
      </dgm:t>
    </dgm:pt>
    <dgm:pt modelId="{B546B835-1C64-9E4D-9C5C-7057A9EA82DB}" type="parTrans" cxnId="{71647FE1-FFD1-1246-B83D-F6760C4BD787}">
      <dgm:prSet/>
      <dgm:spPr/>
      <dgm:t>
        <a:bodyPr/>
        <a:lstStyle/>
        <a:p>
          <a:endParaRPr lang="it-IT">
            <a:latin typeface="+mn-ea"/>
            <a:ea typeface="+mn-ea"/>
          </a:endParaRPr>
        </a:p>
      </dgm:t>
    </dgm:pt>
    <dgm:pt modelId="{4A78EEF4-445D-0044-9B86-7430C77CBC8C}" type="sibTrans" cxnId="{71647FE1-FFD1-1246-B83D-F6760C4BD787}">
      <dgm:prSet/>
      <dgm:spPr/>
      <dgm:t>
        <a:bodyPr/>
        <a:lstStyle/>
        <a:p>
          <a:endParaRPr lang="it-IT">
            <a:latin typeface="+mn-ea"/>
            <a:ea typeface="+mn-ea"/>
          </a:endParaRPr>
        </a:p>
      </dgm:t>
    </dgm:pt>
    <dgm:pt modelId="{2597A97E-2EE7-E642-9CE1-CC0A3487266B}">
      <dgm:prSet phldrT="[Testo]" custT="1"/>
      <dgm:spPr/>
      <dgm:t>
        <a:bodyPr/>
        <a:lstStyle/>
        <a:p>
          <a:pPr>
            <a:buFont typeface="Symbol" pitchFamily="2" charset="2"/>
            <a:buChar char=""/>
          </a:pPr>
          <a:r>
            <a:rPr lang="en-GB" sz="1000" dirty="0">
              <a:solidFill>
                <a:schemeClr val="bg1">
                  <a:lumMod val="50000"/>
                </a:schemeClr>
              </a:solidFill>
              <a:latin typeface="+mn-ea"/>
              <a:ea typeface="+mn-ea"/>
            </a:rPr>
            <a:t>Ground surface deformation</a:t>
          </a:r>
          <a:endParaRPr lang="it-IT" sz="1000" dirty="0">
            <a:solidFill>
              <a:schemeClr val="bg1">
                <a:lumMod val="50000"/>
              </a:schemeClr>
            </a:solidFill>
            <a:latin typeface="+mn-ea"/>
            <a:ea typeface="+mn-ea"/>
          </a:endParaRPr>
        </a:p>
      </dgm:t>
    </dgm:pt>
    <dgm:pt modelId="{7B5679A8-9C7B-6C42-9A3C-E7215300AD70}" type="parTrans" cxnId="{3AEE5894-936E-A246-95AC-A7A600B93A37}">
      <dgm:prSet/>
      <dgm:spPr/>
      <dgm:t>
        <a:bodyPr/>
        <a:lstStyle/>
        <a:p>
          <a:endParaRPr lang="it-IT">
            <a:latin typeface="+mn-ea"/>
            <a:ea typeface="+mn-ea"/>
          </a:endParaRPr>
        </a:p>
      </dgm:t>
    </dgm:pt>
    <dgm:pt modelId="{47992CD4-8540-8742-9C6A-109481D7F24C}" type="sibTrans" cxnId="{3AEE5894-936E-A246-95AC-A7A600B93A37}">
      <dgm:prSet/>
      <dgm:spPr/>
      <dgm:t>
        <a:bodyPr/>
        <a:lstStyle/>
        <a:p>
          <a:endParaRPr lang="it-IT">
            <a:latin typeface="+mn-ea"/>
            <a:ea typeface="+mn-ea"/>
          </a:endParaRPr>
        </a:p>
      </dgm:t>
    </dgm:pt>
    <dgm:pt modelId="{645ED144-5D07-3F48-8E7F-041A247E7C47}">
      <dgm:prSet phldrT="[Testo]" custT="1"/>
      <dgm:spPr/>
      <dgm:t>
        <a:bodyPr/>
        <a:lstStyle/>
        <a:p>
          <a:r>
            <a:rPr lang="en-GB" sz="1200" dirty="0">
              <a:latin typeface="+mn-ea"/>
              <a:ea typeface="+mn-ea"/>
            </a:rPr>
            <a:t>Effects associated to underground physical and chemical modifications</a:t>
          </a:r>
          <a:endParaRPr lang="it-IT" sz="1200" dirty="0">
            <a:latin typeface="+mn-ea"/>
            <a:ea typeface="+mn-ea"/>
          </a:endParaRPr>
        </a:p>
      </dgm:t>
    </dgm:pt>
    <dgm:pt modelId="{5AAAB49F-5DDE-FB44-A879-48754B3AB7E3}" type="parTrans" cxnId="{7D472FEF-2FD9-EA4D-A002-6C8666956573}">
      <dgm:prSet/>
      <dgm:spPr/>
      <dgm:t>
        <a:bodyPr/>
        <a:lstStyle/>
        <a:p>
          <a:endParaRPr lang="it-IT">
            <a:latin typeface="+mn-ea"/>
            <a:ea typeface="+mn-ea"/>
          </a:endParaRPr>
        </a:p>
      </dgm:t>
    </dgm:pt>
    <dgm:pt modelId="{6F60AD59-73C7-FA42-B47A-A99ACC649203}" type="sibTrans" cxnId="{7D472FEF-2FD9-EA4D-A002-6C8666956573}">
      <dgm:prSet/>
      <dgm:spPr/>
      <dgm:t>
        <a:bodyPr/>
        <a:lstStyle/>
        <a:p>
          <a:endParaRPr lang="it-IT">
            <a:latin typeface="+mn-ea"/>
            <a:ea typeface="+mn-ea"/>
          </a:endParaRPr>
        </a:p>
      </dgm:t>
    </dgm:pt>
    <dgm:pt modelId="{088AB407-28D7-D344-B73F-F46EABFE21DB}">
      <dgm:prSet custT="1"/>
      <dgm:spPr/>
      <dgm:t>
        <a:bodyPr/>
        <a:lstStyle/>
        <a:p>
          <a:pPr>
            <a:buFont typeface="Symbol" pitchFamily="2" charset="2"/>
            <a:buChar char=""/>
          </a:pPr>
          <a:r>
            <a:rPr lang="en-GB" sz="1000" dirty="0">
              <a:solidFill>
                <a:schemeClr val="bg1">
                  <a:lumMod val="50000"/>
                </a:schemeClr>
              </a:solidFill>
              <a:latin typeface="+mn-ea"/>
              <a:ea typeface="+mn-ea"/>
            </a:rPr>
            <a:t>Waste production from surface operations</a:t>
          </a:r>
          <a:endParaRPr lang="it-IT" sz="1000" dirty="0">
            <a:solidFill>
              <a:schemeClr val="bg1">
                <a:lumMod val="50000"/>
              </a:schemeClr>
            </a:solidFill>
            <a:latin typeface="+mn-ea"/>
            <a:ea typeface="+mn-ea"/>
          </a:endParaRPr>
        </a:p>
      </dgm:t>
    </dgm:pt>
    <dgm:pt modelId="{82052DCF-790A-5447-BCF9-CB2D6F87DD5F}" type="parTrans" cxnId="{E7A085F9-40F6-B646-879A-FA4BEC9E3C48}">
      <dgm:prSet/>
      <dgm:spPr/>
      <dgm:t>
        <a:bodyPr/>
        <a:lstStyle/>
        <a:p>
          <a:endParaRPr lang="it-IT">
            <a:latin typeface="+mn-ea"/>
            <a:ea typeface="+mn-ea"/>
          </a:endParaRPr>
        </a:p>
      </dgm:t>
    </dgm:pt>
    <dgm:pt modelId="{E74945C1-4F8B-DE43-AFBD-A6079C2867C7}" type="sibTrans" cxnId="{E7A085F9-40F6-B646-879A-FA4BEC9E3C48}">
      <dgm:prSet/>
      <dgm:spPr/>
      <dgm:t>
        <a:bodyPr/>
        <a:lstStyle/>
        <a:p>
          <a:endParaRPr lang="it-IT">
            <a:latin typeface="+mn-ea"/>
            <a:ea typeface="+mn-ea"/>
          </a:endParaRPr>
        </a:p>
      </dgm:t>
    </dgm:pt>
    <dgm:pt modelId="{9E837E1A-D68A-E842-868B-A7F71B9E0BBE}">
      <dgm:prSet custT="1"/>
      <dgm:spPr/>
      <dgm:t>
        <a:bodyPr/>
        <a:lstStyle/>
        <a:p>
          <a:pPr>
            <a:buFont typeface="Symbol" pitchFamily="2" charset="2"/>
            <a:buChar char=""/>
          </a:pPr>
          <a:r>
            <a:rPr lang="en-GB" sz="1000" dirty="0">
              <a:solidFill>
                <a:schemeClr val="bg1">
                  <a:lumMod val="50000"/>
                </a:schemeClr>
              </a:solidFill>
              <a:latin typeface="+mn-ea"/>
              <a:ea typeface="+mn-ea"/>
            </a:rPr>
            <a:t>Surface disturbance, including vibration, noise, …</a:t>
          </a:r>
          <a:endParaRPr lang="it-IT" sz="1000" dirty="0">
            <a:solidFill>
              <a:schemeClr val="bg1">
                <a:lumMod val="50000"/>
              </a:schemeClr>
            </a:solidFill>
            <a:latin typeface="+mn-ea"/>
            <a:ea typeface="+mn-ea"/>
          </a:endParaRPr>
        </a:p>
      </dgm:t>
    </dgm:pt>
    <dgm:pt modelId="{A31A27D2-3D01-514B-A851-CEA97AA2062C}" type="parTrans" cxnId="{04C1AE77-6269-0F47-9AB3-8F3504F6CF0F}">
      <dgm:prSet/>
      <dgm:spPr/>
      <dgm:t>
        <a:bodyPr/>
        <a:lstStyle/>
        <a:p>
          <a:endParaRPr lang="it-IT">
            <a:latin typeface="+mn-ea"/>
            <a:ea typeface="+mn-ea"/>
          </a:endParaRPr>
        </a:p>
      </dgm:t>
    </dgm:pt>
    <dgm:pt modelId="{14FF6588-D429-D04B-A041-744F2AEAF7B0}" type="sibTrans" cxnId="{04C1AE77-6269-0F47-9AB3-8F3504F6CF0F}">
      <dgm:prSet/>
      <dgm:spPr/>
      <dgm:t>
        <a:bodyPr/>
        <a:lstStyle/>
        <a:p>
          <a:endParaRPr lang="it-IT">
            <a:latin typeface="+mn-ea"/>
            <a:ea typeface="+mn-ea"/>
          </a:endParaRPr>
        </a:p>
      </dgm:t>
    </dgm:pt>
    <dgm:pt modelId="{2A8BA416-E9AD-D64D-8D8D-83A85EE81CAF}">
      <dgm:prSet custT="1"/>
      <dgm:spPr/>
      <dgm:t>
        <a:bodyPr/>
        <a:lstStyle/>
        <a:p>
          <a:r>
            <a:rPr lang="en-GB" sz="1000" dirty="0">
              <a:solidFill>
                <a:schemeClr val="bg1">
                  <a:lumMod val="50000"/>
                </a:schemeClr>
              </a:solidFill>
              <a:latin typeface="+mn-ea"/>
              <a:ea typeface="+mn-ea"/>
            </a:rPr>
            <a:t>Leaks due to surface installations and operations</a:t>
          </a:r>
          <a:endParaRPr lang="it-IT" sz="1000" dirty="0">
            <a:solidFill>
              <a:schemeClr val="bg1">
                <a:lumMod val="50000"/>
              </a:schemeClr>
            </a:solidFill>
            <a:latin typeface="+mn-ea"/>
            <a:ea typeface="+mn-ea"/>
          </a:endParaRPr>
        </a:p>
      </dgm:t>
    </dgm:pt>
    <dgm:pt modelId="{73DEC4A7-77F8-364E-B34D-680567CF8DFD}" type="parTrans" cxnId="{FC42FE22-76A2-964A-83CF-4D805F5468C2}">
      <dgm:prSet/>
      <dgm:spPr/>
      <dgm:t>
        <a:bodyPr/>
        <a:lstStyle/>
        <a:p>
          <a:endParaRPr lang="it-IT">
            <a:latin typeface="+mn-ea"/>
            <a:ea typeface="+mn-ea"/>
          </a:endParaRPr>
        </a:p>
      </dgm:t>
    </dgm:pt>
    <dgm:pt modelId="{F50E5DE4-0723-F441-9423-069E88573CD8}" type="sibTrans" cxnId="{FC42FE22-76A2-964A-83CF-4D805F5468C2}">
      <dgm:prSet/>
      <dgm:spPr/>
      <dgm:t>
        <a:bodyPr/>
        <a:lstStyle/>
        <a:p>
          <a:endParaRPr lang="it-IT">
            <a:latin typeface="+mn-ea"/>
            <a:ea typeface="+mn-ea"/>
          </a:endParaRPr>
        </a:p>
      </dgm:t>
    </dgm:pt>
    <dgm:pt modelId="{4855621C-18A1-1E46-A890-BAE3A7E011D6}">
      <dgm:prSet custT="1"/>
      <dgm:spPr/>
      <dgm:t>
        <a:bodyPr/>
        <a:lstStyle/>
        <a:p>
          <a:pPr>
            <a:buFont typeface="Symbol" pitchFamily="2" charset="2"/>
            <a:buChar char=""/>
          </a:pPr>
          <a:r>
            <a:rPr lang="en-GB" sz="1000" dirty="0">
              <a:solidFill>
                <a:schemeClr val="bg1">
                  <a:lumMod val="50000"/>
                </a:schemeClr>
              </a:solidFill>
              <a:latin typeface="+mn-ea"/>
              <a:ea typeface="+mn-ea"/>
            </a:rPr>
            <a:t>Degassing</a:t>
          </a:r>
          <a:endParaRPr lang="it-IT" sz="1000" dirty="0">
            <a:solidFill>
              <a:schemeClr val="bg1">
                <a:lumMod val="50000"/>
              </a:schemeClr>
            </a:solidFill>
            <a:latin typeface="+mn-ea"/>
            <a:ea typeface="+mn-ea"/>
          </a:endParaRPr>
        </a:p>
      </dgm:t>
    </dgm:pt>
    <dgm:pt modelId="{96479F19-615C-544E-8EC6-6CBB0134C3F5}" type="parTrans" cxnId="{F2E51EAC-75EB-AA46-9B1B-A957006D63FE}">
      <dgm:prSet/>
      <dgm:spPr/>
      <dgm:t>
        <a:bodyPr/>
        <a:lstStyle/>
        <a:p>
          <a:endParaRPr lang="it-IT">
            <a:latin typeface="+mn-ea"/>
            <a:ea typeface="+mn-ea"/>
          </a:endParaRPr>
        </a:p>
      </dgm:t>
    </dgm:pt>
    <dgm:pt modelId="{8EFB7832-BDA7-7041-8987-0CE0024ED9E1}" type="sibTrans" cxnId="{F2E51EAC-75EB-AA46-9B1B-A957006D63FE}">
      <dgm:prSet/>
      <dgm:spPr/>
      <dgm:t>
        <a:bodyPr/>
        <a:lstStyle/>
        <a:p>
          <a:endParaRPr lang="it-IT">
            <a:latin typeface="+mn-ea"/>
            <a:ea typeface="+mn-ea"/>
          </a:endParaRPr>
        </a:p>
      </dgm:t>
    </dgm:pt>
    <dgm:pt modelId="{72B7B23F-19F6-2647-8807-3D1F620C0DBE}">
      <dgm:prSet custT="1"/>
      <dgm:spPr/>
      <dgm:t>
        <a:bodyPr/>
        <a:lstStyle/>
        <a:p>
          <a:pPr>
            <a:buFont typeface="Symbol" pitchFamily="2" charset="2"/>
            <a:buChar char=""/>
          </a:pPr>
          <a:r>
            <a:rPr lang="en-GB" sz="1000" dirty="0">
              <a:solidFill>
                <a:schemeClr val="bg1">
                  <a:lumMod val="50000"/>
                </a:schemeClr>
              </a:solidFill>
              <a:latin typeface="+mn-ea"/>
              <a:ea typeface="+mn-ea"/>
            </a:rPr>
            <a:t>Radioactivity</a:t>
          </a:r>
          <a:endParaRPr lang="it-IT" sz="800" dirty="0">
            <a:solidFill>
              <a:schemeClr val="bg1">
                <a:lumMod val="50000"/>
              </a:schemeClr>
            </a:solidFill>
            <a:latin typeface="+mn-ea"/>
            <a:ea typeface="+mn-ea"/>
          </a:endParaRPr>
        </a:p>
      </dgm:t>
    </dgm:pt>
    <dgm:pt modelId="{A25AAF18-03A6-0A4F-BA53-38F18608AE09}" type="parTrans" cxnId="{96B4976F-4DBA-594C-B12D-017C311E7637}">
      <dgm:prSet/>
      <dgm:spPr/>
      <dgm:t>
        <a:bodyPr/>
        <a:lstStyle/>
        <a:p>
          <a:endParaRPr lang="it-IT">
            <a:latin typeface="+mn-ea"/>
            <a:ea typeface="+mn-ea"/>
          </a:endParaRPr>
        </a:p>
      </dgm:t>
    </dgm:pt>
    <dgm:pt modelId="{A62AD56B-FB0F-F14F-B607-DDDE49E7765D}" type="sibTrans" cxnId="{96B4976F-4DBA-594C-B12D-017C311E7637}">
      <dgm:prSet/>
      <dgm:spPr/>
      <dgm:t>
        <a:bodyPr/>
        <a:lstStyle/>
        <a:p>
          <a:endParaRPr lang="it-IT">
            <a:latin typeface="+mn-ea"/>
            <a:ea typeface="+mn-ea"/>
          </a:endParaRPr>
        </a:p>
      </dgm:t>
    </dgm:pt>
    <dgm:pt modelId="{8BCECC8D-F33F-C14A-AC3A-C6F52E61BD5D}">
      <dgm:prSet custT="1"/>
      <dgm:spPr/>
      <dgm:t>
        <a:bodyPr/>
        <a:lstStyle/>
        <a:p>
          <a:pPr>
            <a:buFont typeface="Symbol" pitchFamily="2" charset="2"/>
            <a:buChar char=""/>
          </a:pPr>
          <a:r>
            <a:rPr lang="en-GB" sz="1000" dirty="0">
              <a:solidFill>
                <a:schemeClr val="bg1">
                  <a:lumMod val="50000"/>
                </a:schemeClr>
              </a:solidFill>
              <a:latin typeface="+mn-ea"/>
              <a:ea typeface="+mn-ea"/>
            </a:rPr>
            <a:t>Blowout</a:t>
          </a:r>
          <a:endParaRPr lang="it-IT" sz="800" dirty="0">
            <a:solidFill>
              <a:schemeClr val="bg1">
                <a:lumMod val="50000"/>
              </a:schemeClr>
            </a:solidFill>
            <a:latin typeface="+mn-ea"/>
            <a:ea typeface="+mn-ea"/>
          </a:endParaRPr>
        </a:p>
      </dgm:t>
    </dgm:pt>
    <dgm:pt modelId="{29BC02E3-15DE-FC4C-A59F-12C6986AE419}" type="parTrans" cxnId="{9AB794B3-4970-654C-8881-191B4AE07593}">
      <dgm:prSet/>
      <dgm:spPr/>
      <dgm:t>
        <a:bodyPr/>
        <a:lstStyle/>
        <a:p>
          <a:endParaRPr lang="it-IT">
            <a:latin typeface="+mn-ea"/>
            <a:ea typeface="+mn-ea"/>
          </a:endParaRPr>
        </a:p>
      </dgm:t>
    </dgm:pt>
    <dgm:pt modelId="{AE3D9C83-E444-2640-8F6B-A3D67F659783}" type="sibTrans" cxnId="{9AB794B3-4970-654C-8881-191B4AE07593}">
      <dgm:prSet/>
      <dgm:spPr/>
      <dgm:t>
        <a:bodyPr/>
        <a:lstStyle/>
        <a:p>
          <a:endParaRPr lang="it-IT">
            <a:latin typeface="+mn-ea"/>
            <a:ea typeface="+mn-ea"/>
          </a:endParaRPr>
        </a:p>
      </dgm:t>
    </dgm:pt>
    <dgm:pt modelId="{61D69C18-AB01-0B48-B619-52D36464E5C5}">
      <dgm:prSet custT="1"/>
      <dgm:spPr/>
      <dgm:t>
        <a:bodyPr/>
        <a:lstStyle/>
        <a:p>
          <a:pPr>
            <a:buFont typeface="Symbol" pitchFamily="2" charset="2"/>
            <a:buChar char=""/>
          </a:pPr>
          <a:r>
            <a:rPr lang="en-GB" sz="1000" dirty="0">
              <a:solidFill>
                <a:schemeClr val="bg1">
                  <a:lumMod val="50000"/>
                </a:schemeClr>
              </a:solidFill>
              <a:latin typeface="+mn-ea"/>
              <a:ea typeface="+mn-ea"/>
            </a:rPr>
            <a:t>Seismicity</a:t>
          </a:r>
          <a:endParaRPr lang="it-IT" sz="1000" dirty="0">
            <a:solidFill>
              <a:schemeClr val="bg1">
                <a:lumMod val="50000"/>
              </a:schemeClr>
            </a:solidFill>
            <a:latin typeface="+mn-ea"/>
            <a:ea typeface="+mn-ea"/>
          </a:endParaRPr>
        </a:p>
      </dgm:t>
    </dgm:pt>
    <dgm:pt modelId="{A088051E-B269-8447-8F7A-8C33702E209A}" type="parTrans" cxnId="{C79D38C8-33F3-3A4F-8F31-81405D29C0BB}">
      <dgm:prSet/>
      <dgm:spPr/>
      <dgm:t>
        <a:bodyPr/>
        <a:lstStyle/>
        <a:p>
          <a:endParaRPr lang="it-IT">
            <a:latin typeface="+mn-ea"/>
            <a:ea typeface="+mn-ea"/>
          </a:endParaRPr>
        </a:p>
      </dgm:t>
    </dgm:pt>
    <dgm:pt modelId="{E84D6DB7-861A-6347-933D-060DA1A0E622}" type="sibTrans" cxnId="{C79D38C8-33F3-3A4F-8F31-81405D29C0BB}">
      <dgm:prSet/>
      <dgm:spPr/>
      <dgm:t>
        <a:bodyPr/>
        <a:lstStyle/>
        <a:p>
          <a:endParaRPr lang="it-IT">
            <a:latin typeface="+mn-ea"/>
            <a:ea typeface="+mn-ea"/>
          </a:endParaRPr>
        </a:p>
      </dgm:t>
    </dgm:pt>
    <dgm:pt modelId="{BD9D2216-ABD3-634F-84A6-2488991C0270}">
      <dgm:prSet phldrT="[Testo]" custT="1"/>
      <dgm:spPr/>
      <dgm:t>
        <a:bodyPr/>
        <a:lstStyle/>
        <a:p>
          <a:pPr>
            <a:buFont typeface="Symbol" pitchFamily="2" charset="2"/>
            <a:buChar char=""/>
          </a:pPr>
          <a:r>
            <a:rPr lang="en-GB" sz="1000" dirty="0">
              <a:solidFill>
                <a:schemeClr val="bg1">
                  <a:lumMod val="50000"/>
                </a:schemeClr>
              </a:solidFill>
              <a:latin typeface="+mn-ea"/>
              <a:ea typeface="+mn-ea"/>
            </a:rPr>
            <a:t>Pressure and flow change</a:t>
          </a:r>
          <a:endParaRPr lang="it-IT" sz="1000" dirty="0">
            <a:solidFill>
              <a:schemeClr val="bg1">
                <a:lumMod val="50000"/>
              </a:schemeClr>
            </a:solidFill>
            <a:latin typeface="+mn-ea"/>
            <a:ea typeface="+mn-ea"/>
          </a:endParaRPr>
        </a:p>
      </dgm:t>
    </dgm:pt>
    <dgm:pt modelId="{E7410B6F-E0BA-4B41-9A37-FAAA77083DE3}" type="parTrans" cxnId="{4C4A4290-43F0-C64C-A36D-565A14F20833}">
      <dgm:prSet/>
      <dgm:spPr/>
      <dgm:t>
        <a:bodyPr/>
        <a:lstStyle/>
        <a:p>
          <a:endParaRPr lang="it-IT">
            <a:latin typeface="+mn-ea"/>
            <a:ea typeface="+mn-ea"/>
          </a:endParaRPr>
        </a:p>
      </dgm:t>
    </dgm:pt>
    <dgm:pt modelId="{F8351F9B-347A-FD4F-B1ED-D2644537B4E4}" type="sibTrans" cxnId="{4C4A4290-43F0-C64C-A36D-565A14F20833}">
      <dgm:prSet/>
      <dgm:spPr/>
      <dgm:t>
        <a:bodyPr/>
        <a:lstStyle/>
        <a:p>
          <a:endParaRPr lang="it-IT">
            <a:latin typeface="+mn-ea"/>
            <a:ea typeface="+mn-ea"/>
          </a:endParaRPr>
        </a:p>
      </dgm:t>
    </dgm:pt>
    <dgm:pt modelId="{009C3782-41E3-5042-8C68-C3EC1B8BEF1A}">
      <dgm:prSet custT="1"/>
      <dgm:spPr/>
      <dgm:t>
        <a:bodyPr/>
        <a:lstStyle/>
        <a:p>
          <a:pPr>
            <a:buFont typeface="Symbol" pitchFamily="2" charset="2"/>
            <a:buChar char=""/>
          </a:pPr>
          <a:r>
            <a:rPr lang="en-GB" sz="1000" dirty="0">
              <a:solidFill>
                <a:schemeClr val="bg1">
                  <a:lumMod val="50000"/>
                </a:schemeClr>
              </a:solidFill>
              <a:latin typeface="+mn-ea"/>
              <a:ea typeface="+mn-ea"/>
            </a:rPr>
            <a:t>Interconnection of aquifers and disturbance of non-targeted aquifers</a:t>
          </a:r>
          <a:endParaRPr lang="it-IT" sz="1000" dirty="0">
            <a:solidFill>
              <a:schemeClr val="bg1">
                <a:lumMod val="50000"/>
              </a:schemeClr>
            </a:solidFill>
            <a:latin typeface="+mn-ea"/>
            <a:ea typeface="+mn-ea"/>
          </a:endParaRPr>
        </a:p>
      </dgm:t>
    </dgm:pt>
    <dgm:pt modelId="{B22F0092-8D62-0B44-A1A3-A6AEAFE6AD6A}" type="parTrans" cxnId="{F2CD2337-F8CB-CF45-8673-25F28F6F1288}">
      <dgm:prSet/>
      <dgm:spPr/>
      <dgm:t>
        <a:bodyPr/>
        <a:lstStyle/>
        <a:p>
          <a:endParaRPr lang="it-IT">
            <a:latin typeface="+mn-ea"/>
            <a:ea typeface="+mn-ea"/>
          </a:endParaRPr>
        </a:p>
      </dgm:t>
    </dgm:pt>
    <dgm:pt modelId="{A1B0BF16-C4F7-AE43-9EB8-AD79339B10F3}" type="sibTrans" cxnId="{F2CD2337-F8CB-CF45-8673-25F28F6F1288}">
      <dgm:prSet/>
      <dgm:spPr/>
      <dgm:t>
        <a:bodyPr/>
        <a:lstStyle/>
        <a:p>
          <a:endParaRPr lang="it-IT">
            <a:latin typeface="+mn-ea"/>
            <a:ea typeface="+mn-ea"/>
          </a:endParaRPr>
        </a:p>
      </dgm:t>
    </dgm:pt>
    <dgm:pt modelId="{67139594-0565-5744-BAFF-48F0D7FF294D}">
      <dgm:prSet custT="1"/>
      <dgm:spPr/>
      <dgm:t>
        <a:bodyPr/>
        <a:lstStyle/>
        <a:p>
          <a:r>
            <a:rPr lang="en-GB" sz="1000">
              <a:solidFill>
                <a:schemeClr val="bg1">
                  <a:lumMod val="50000"/>
                </a:schemeClr>
              </a:solidFill>
              <a:latin typeface="+mn-ea"/>
              <a:ea typeface="+mn-ea"/>
            </a:rPr>
            <a:t>Thermal changes</a:t>
          </a:r>
          <a:endParaRPr lang="it-IT" sz="1000">
            <a:solidFill>
              <a:schemeClr val="bg1">
                <a:lumMod val="50000"/>
              </a:schemeClr>
            </a:solidFill>
            <a:latin typeface="+mn-ea"/>
            <a:ea typeface="+mn-ea"/>
          </a:endParaRPr>
        </a:p>
      </dgm:t>
    </dgm:pt>
    <dgm:pt modelId="{39F61CEF-624B-B243-9CB5-A545BC7D5E12}" type="parTrans" cxnId="{75CF9A6E-C274-3C4D-AD96-F21B9F6D2E11}">
      <dgm:prSet/>
      <dgm:spPr/>
      <dgm:t>
        <a:bodyPr/>
        <a:lstStyle/>
        <a:p>
          <a:endParaRPr lang="it-IT">
            <a:latin typeface="+mn-ea"/>
            <a:ea typeface="+mn-ea"/>
          </a:endParaRPr>
        </a:p>
      </dgm:t>
    </dgm:pt>
    <dgm:pt modelId="{94165C5C-8802-8843-A577-07134838E655}" type="sibTrans" cxnId="{75CF9A6E-C274-3C4D-AD96-F21B9F6D2E11}">
      <dgm:prSet/>
      <dgm:spPr/>
      <dgm:t>
        <a:bodyPr/>
        <a:lstStyle/>
        <a:p>
          <a:endParaRPr lang="it-IT">
            <a:latin typeface="+mn-ea"/>
            <a:ea typeface="+mn-ea"/>
          </a:endParaRPr>
        </a:p>
      </dgm:t>
    </dgm:pt>
    <dgm:pt modelId="{EA6E68B8-569A-154F-A84B-47F5AA5CE2FE}" type="pres">
      <dgm:prSet presAssocID="{C0BFA605-A5C9-2F4B-99EF-000DDC49DC10}" presName="diagram" presStyleCnt="0">
        <dgm:presLayoutVars>
          <dgm:chPref val="1"/>
          <dgm:dir/>
          <dgm:animOne val="branch"/>
          <dgm:animLvl val="lvl"/>
          <dgm:resizeHandles/>
        </dgm:presLayoutVars>
      </dgm:prSet>
      <dgm:spPr/>
    </dgm:pt>
    <dgm:pt modelId="{AB9FBA46-6D81-D446-85BC-937301B431D2}" type="pres">
      <dgm:prSet presAssocID="{73AFEB25-66BB-424F-816A-A73AEEFDDA5F}" presName="root" presStyleCnt="0"/>
      <dgm:spPr/>
    </dgm:pt>
    <dgm:pt modelId="{9053C62C-3B42-DD41-9C2B-C7561ABBE735}" type="pres">
      <dgm:prSet presAssocID="{73AFEB25-66BB-424F-816A-A73AEEFDDA5F}" presName="rootComposite" presStyleCnt="0"/>
      <dgm:spPr/>
    </dgm:pt>
    <dgm:pt modelId="{44A3A404-F3A1-6040-9A93-910D2D9531F7}" type="pres">
      <dgm:prSet presAssocID="{73AFEB25-66BB-424F-816A-A73AEEFDDA5F}" presName="rootText" presStyleLbl="node1" presStyleIdx="0" presStyleCnt="4" custScaleY="165385"/>
      <dgm:spPr/>
    </dgm:pt>
    <dgm:pt modelId="{93772427-2ECA-5747-9125-8A13B6F2B72F}" type="pres">
      <dgm:prSet presAssocID="{73AFEB25-66BB-424F-816A-A73AEEFDDA5F}" presName="rootConnector" presStyleLbl="node1" presStyleIdx="0" presStyleCnt="4"/>
      <dgm:spPr/>
    </dgm:pt>
    <dgm:pt modelId="{600A18FF-9D6E-C946-8EC5-D973D04EAF1E}" type="pres">
      <dgm:prSet presAssocID="{73AFEB25-66BB-424F-816A-A73AEEFDDA5F}" presName="childShape" presStyleCnt="0"/>
      <dgm:spPr/>
    </dgm:pt>
    <dgm:pt modelId="{E0426FF6-F94A-3347-B7B6-D37322E9A82A}" type="pres">
      <dgm:prSet presAssocID="{BA0E6B25-D530-2346-9E6F-403D7A31F219}" presName="Name13" presStyleLbl="parChTrans1D2" presStyleIdx="0" presStyleCnt="13"/>
      <dgm:spPr/>
    </dgm:pt>
    <dgm:pt modelId="{50EA34C0-4DEB-6A4F-815E-6CD9ACA496AC}" type="pres">
      <dgm:prSet presAssocID="{A9B49557-EA92-0A47-AA64-CE0CBE3A57B0}" presName="childText" presStyleLbl="bgAcc1" presStyleIdx="0" presStyleCnt="13" custScaleY="130198">
        <dgm:presLayoutVars>
          <dgm:bulletEnabled val="1"/>
        </dgm:presLayoutVars>
      </dgm:prSet>
      <dgm:spPr/>
    </dgm:pt>
    <dgm:pt modelId="{DAA893B1-86BD-F54E-B5D3-07C5FDDFE0C2}" type="pres">
      <dgm:prSet presAssocID="{82052DCF-790A-5447-BCF9-CB2D6F87DD5F}" presName="Name13" presStyleLbl="parChTrans1D2" presStyleIdx="1" presStyleCnt="13"/>
      <dgm:spPr/>
    </dgm:pt>
    <dgm:pt modelId="{5FBF491B-789B-1348-96F9-685B276D8374}" type="pres">
      <dgm:prSet presAssocID="{088AB407-28D7-D344-B73F-F46EABFE21DB}" presName="childText" presStyleLbl="bgAcc1" presStyleIdx="1" presStyleCnt="13">
        <dgm:presLayoutVars>
          <dgm:bulletEnabled val="1"/>
        </dgm:presLayoutVars>
      </dgm:prSet>
      <dgm:spPr/>
    </dgm:pt>
    <dgm:pt modelId="{73C975A1-1E21-924A-BB5A-21060EA473CE}" type="pres">
      <dgm:prSet presAssocID="{A31A27D2-3D01-514B-A851-CEA97AA2062C}" presName="Name13" presStyleLbl="parChTrans1D2" presStyleIdx="2" presStyleCnt="13"/>
      <dgm:spPr/>
    </dgm:pt>
    <dgm:pt modelId="{F8C0D24D-6706-AE48-93C9-02E1EF052F6B}" type="pres">
      <dgm:prSet presAssocID="{9E837E1A-D68A-E842-868B-A7F71B9E0BBE}" presName="childText" presStyleLbl="bgAcc1" presStyleIdx="2" presStyleCnt="13" custScaleY="128294">
        <dgm:presLayoutVars>
          <dgm:bulletEnabled val="1"/>
        </dgm:presLayoutVars>
      </dgm:prSet>
      <dgm:spPr/>
    </dgm:pt>
    <dgm:pt modelId="{39470C94-826D-0C40-8E63-074091CBFFD0}" type="pres">
      <dgm:prSet presAssocID="{73DEC4A7-77F8-364E-B34D-680567CF8DFD}" presName="Name13" presStyleLbl="parChTrans1D2" presStyleIdx="3" presStyleCnt="13"/>
      <dgm:spPr/>
    </dgm:pt>
    <dgm:pt modelId="{DDEE5C76-E60D-874B-A4EE-8B62BD66E789}" type="pres">
      <dgm:prSet presAssocID="{2A8BA416-E9AD-D64D-8D8D-83A85EE81CAF}" presName="childText" presStyleLbl="bgAcc1" presStyleIdx="3" presStyleCnt="13">
        <dgm:presLayoutVars>
          <dgm:bulletEnabled val="1"/>
        </dgm:presLayoutVars>
      </dgm:prSet>
      <dgm:spPr/>
    </dgm:pt>
    <dgm:pt modelId="{9F42516B-0A00-C147-B145-259B7370D726}" type="pres">
      <dgm:prSet presAssocID="{EFF08839-4A0F-0549-8E15-6D0209C938EC}" presName="root" presStyleCnt="0"/>
      <dgm:spPr/>
    </dgm:pt>
    <dgm:pt modelId="{3FC5A894-6F88-2D4D-BF2C-9E9B4D31F2A3}" type="pres">
      <dgm:prSet presAssocID="{EFF08839-4A0F-0549-8E15-6D0209C938EC}" presName="rootComposite" presStyleCnt="0"/>
      <dgm:spPr/>
    </dgm:pt>
    <dgm:pt modelId="{814B3451-7F0C-9C41-9E42-EFD29787577D}" type="pres">
      <dgm:prSet presAssocID="{EFF08839-4A0F-0549-8E15-6D0209C938EC}" presName="rootText" presStyleLbl="node1" presStyleIdx="1" presStyleCnt="4" custScaleY="165385"/>
      <dgm:spPr/>
    </dgm:pt>
    <dgm:pt modelId="{2871610C-C910-9E47-AA87-E1FCB0905FAA}" type="pres">
      <dgm:prSet presAssocID="{EFF08839-4A0F-0549-8E15-6D0209C938EC}" presName="rootConnector" presStyleLbl="node1" presStyleIdx="1" presStyleCnt="4"/>
      <dgm:spPr/>
    </dgm:pt>
    <dgm:pt modelId="{8CA77358-1F80-C04B-BE7B-0652619FF42C}" type="pres">
      <dgm:prSet presAssocID="{EFF08839-4A0F-0549-8E15-6D0209C938EC}" presName="childShape" presStyleCnt="0"/>
      <dgm:spPr/>
    </dgm:pt>
    <dgm:pt modelId="{F44A7B87-E029-3F4B-A181-7D2A893AA0C0}" type="pres">
      <dgm:prSet presAssocID="{3A8546F0-A218-F940-94FC-33ADDEB6BCEA}" presName="Name13" presStyleLbl="parChTrans1D2" presStyleIdx="4" presStyleCnt="13"/>
      <dgm:spPr/>
    </dgm:pt>
    <dgm:pt modelId="{F0ED9581-E2A5-924F-9F62-86711403149B}" type="pres">
      <dgm:prSet presAssocID="{FE729440-5AB2-4D44-939A-A6BC973616E7}" presName="childText" presStyleLbl="bgAcc1" presStyleIdx="4" presStyleCnt="13">
        <dgm:presLayoutVars>
          <dgm:bulletEnabled val="1"/>
        </dgm:presLayoutVars>
      </dgm:prSet>
      <dgm:spPr/>
    </dgm:pt>
    <dgm:pt modelId="{BEF5918B-CCA1-2746-A80C-E4A490B0B707}" type="pres">
      <dgm:prSet presAssocID="{96479F19-615C-544E-8EC6-6CBB0134C3F5}" presName="Name13" presStyleLbl="parChTrans1D2" presStyleIdx="5" presStyleCnt="13"/>
      <dgm:spPr/>
    </dgm:pt>
    <dgm:pt modelId="{E2FE0B56-4F87-2546-897E-B75388FD8DCB}" type="pres">
      <dgm:prSet presAssocID="{4855621C-18A1-1E46-A890-BAE3A7E011D6}" presName="childText" presStyleLbl="bgAcc1" presStyleIdx="5" presStyleCnt="13">
        <dgm:presLayoutVars>
          <dgm:bulletEnabled val="1"/>
        </dgm:presLayoutVars>
      </dgm:prSet>
      <dgm:spPr/>
    </dgm:pt>
    <dgm:pt modelId="{7BC02381-6D07-B14E-AD89-640C394ACED9}" type="pres">
      <dgm:prSet presAssocID="{A25AAF18-03A6-0A4F-BA53-38F18608AE09}" presName="Name13" presStyleLbl="parChTrans1D2" presStyleIdx="6" presStyleCnt="13"/>
      <dgm:spPr/>
    </dgm:pt>
    <dgm:pt modelId="{2B60E9A4-7BBD-374F-82F5-B891037E9939}" type="pres">
      <dgm:prSet presAssocID="{72B7B23F-19F6-2647-8807-3D1F620C0DBE}" presName="childText" presStyleLbl="bgAcc1" presStyleIdx="6" presStyleCnt="13">
        <dgm:presLayoutVars>
          <dgm:bulletEnabled val="1"/>
        </dgm:presLayoutVars>
      </dgm:prSet>
      <dgm:spPr/>
    </dgm:pt>
    <dgm:pt modelId="{D559E3D8-AC6C-C64A-B59C-E34C5C115FED}" type="pres">
      <dgm:prSet presAssocID="{29BC02E3-15DE-FC4C-A59F-12C6986AE419}" presName="Name13" presStyleLbl="parChTrans1D2" presStyleIdx="7" presStyleCnt="13"/>
      <dgm:spPr/>
    </dgm:pt>
    <dgm:pt modelId="{65E8037B-3E9C-3C4E-8AB4-9A6FB3C00DAE}" type="pres">
      <dgm:prSet presAssocID="{8BCECC8D-F33F-C14A-AC3A-C6F52E61BD5D}" presName="childText" presStyleLbl="bgAcc1" presStyleIdx="7" presStyleCnt="13">
        <dgm:presLayoutVars>
          <dgm:bulletEnabled val="1"/>
        </dgm:presLayoutVars>
      </dgm:prSet>
      <dgm:spPr/>
    </dgm:pt>
    <dgm:pt modelId="{220A32F5-1AB2-3648-ACEE-D0C6CB9D3171}" type="pres">
      <dgm:prSet presAssocID="{AFFC7F4A-E294-AE4F-8F69-C3634279E539}" presName="root" presStyleCnt="0"/>
      <dgm:spPr/>
    </dgm:pt>
    <dgm:pt modelId="{377EFCD4-C32F-D247-A05C-7E3B234F3C06}" type="pres">
      <dgm:prSet presAssocID="{AFFC7F4A-E294-AE4F-8F69-C3634279E539}" presName="rootComposite" presStyleCnt="0"/>
      <dgm:spPr/>
    </dgm:pt>
    <dgm:pt modelId="{419B6A66-F342-524F-8E66-E0A538CEEC1D}" type="pres">
      <dgm:prSet presAssocID="{AFFC7F4A-E294-AE4F-8F69-C3634279E539}" presName="rootText" presStyleLbl="node1" presStyleIdx="2" presStyleCnt="4" custScaleY="165385"/>
      <dgm:spPr/>
    </dgm:pt>
    <dgm:pt modelId="{0362CBA0-6268-3A45-8B6F-8FFCB48EC71C}" type="pres">
      <dgm:prSet presAssocID="{AFFC7F4A-E294-AE4F-8F69-C3634279E539}" presName="rootConnector" presStyleLbl="node1" presStyleIdx="2" presStyleCnt="4"/>
      <dgm:spPr/>
    </dgm:pt>
    <dgm:pt modelId="{4E08C33D-81A0-E640-959C-DB56E1051042}" type="pres">
      <dgm:prSet presAssocID="{AFFC7F4A-E294-AE4F-8F69-C3634279E539}" presName="childShape" presStyleCnt="0"/>
      <dgm:spPr/>
    </dgm:pt>
    <dgm:pt modelId="{0FFF895B-BE95-5E45-8607-9104C77AFFD7}" type="pres">
      <dgm:prSet presAssocID="{7B5679A8-9C7B-6C42-9A3C-E7215300AD70}" presName="Name13" presStyleLbl="parChTrans1D2" presStyleIdx="8" presStyleCnt="13"/>
      <dgm:spPr/>
    </dgm:pt>
    <dgm:pt modelId="{28BCD705-E11A-A142-9D98-7AF7CC13CF99}" type="pres">
      <dgm:prSet presAssocID="{2597A97E-2EE7-E642-9CE1-CC0A3487266B}" presName="childText" presStyleLbl="bgAcc1" presStyleIdx="8" presStyleCnt="13">
        <dgm:presLayoutVars>
          <dgm:bulletEnabled val="1"/>
        </dgm:presLayoutVars>
      </dgm:prSet>
      <dgm:spPr/>
    </dgm:pt>
    <dgm:pt modelId="{F93E7B48-12F2-C54B-AE59-1CF537F1442B}" type="pres">
      <dgm:prSet presAssocID="{A088051E-B269-8447-8F7A-8C33702E209A}" presName="Name13" presStyleLbl="parChTrans1D2" presStyleIdx="9" presStyleCnt="13"/>
      <dgm:spPr/>
    </dgm:pt>
    <dgm:pt modelId="{811DD6B3-DC5E-F74F-A850-3CAA36CFDE47}" type="pres">
      <dgm:prSet presAssocID="{61D69C18-AB01-0B48-B619-52D36464E5C5}" presName="childText" presStyleLbl="bgAcc1" presStyleIdx="9" presStyleCnt="13">
        <dgm:presLayoutVars>
          <dgm:bulletEnabled val="1"/>
        </dgm:presLayoutVars>
      </dgm:prSet>
      <dgm:spPr/>
    </dgm:pt>
    <dgm:pt modelId="{F7CCA143-5208-4040-9BE4-A6C08F25D2C4}" type="pres">
      <dgm:prSet presAssocID="{645ED144-5D07-3F48-8E7F-041A247E7C47}" presName="root" presStyleCnt="0"/>
      <dgm:spPr/>
    </dgm:pt>
    <dgm:pt modelId="{0F9B6D1D-2039-B54F-B9F9-46FE4FCFAE50}" type="pres">
      <dgm:prSet presAssocID="{645ED144-5D07-3F48-8E7F-041A247E7C47}" presName="rootComposite" presStyleCnt="0"/>
      <dgm:spPr/>
    </dgm:pt>
    <dgm:pt modelId="{96CC4918-8759-3148-A05F-E3132E5C9041}" type="pres">
      <dgm:prSet presAssocID="{645ED144-5D07-3F48-8E7F-041A247E7C47}" presName="rootText" presStyleLbl="node1" presStyleIdx="3" presStyleCnt="4" custScaleY="165385"/>
      <dgm:spPr/>
    </dgm:pt>
    <dgm:pt modelId="{CF387C27-B356-6F45-A511-CD3BEDE21354}" type="pres">
      <dgm:prSet presAssocID="{645ED144-5D07-3F48-8E7F-041A247E7C47}" presName="rootConnector" presStyleLbl="node1" presStyleIdx="3" presStyleCnt="4"/>
      <dgm:spPr/>
    </dgm:pt>
    <dgm:pt modelId="{C6EEEF85-4388-C14E-9E2A-4A800A3C73DC}" type="pres">
      <dgm:prSet presAssocID="{645ED144-5D07-3F48-8E7F-041A247E7C47}" presName="childShape" presStyleCnt="0"/>
      <dgm:spPr/>
    </dgm:pt>
    <dgm:pt modelId="{128C17BC-E4FE-EE4E-9B42-8DA36B011FE5}" type="pres">
      <dgm:prSet presAssocID="{E7410B6F-E0BA-4B41-9A37-FAAA77083DE3}" presName="Name13" presStyleLbl="parChTrans1D2" presStyleIdx="10" presStyleCnt="13"/>
      <dgm:spPr/>
    </dgm:pt>
    <dgm:pt modelId="{B380CBA6-06AD-6B40-B319-8461C637CBCF}" type="pres">
      <dgm:prSet presAssocID="{BD9D2216-ABD3-634F-84A6-2488991C0270}" presName="childText" presStyleLbl="bgAcc1" presStyleIdx="10" presStyleCnt="13">
        <dgm:presLayoutVars>
          <dgm:bulletEnabled val="1"/>
        </dgm:presLayoutVars>
      </dgm:prSet>
      <dgm:spPr/>
    </dgm:pt>
    <dgm:pt modelId="{8A7BDBD8-A2FD-4E4C-BC9E-6737D3DEAFAC}" type="pres">
      <dgm:prSet presAssocID="{B22F0092-8D62-0B44-A1A3-A6AEAFE6AD6A}" presName="Name13" presStyleLbl="parChTrans1D2" presStyleIdx="11" presStyleCnt="13"/>
      <dgm:spPr/>
    </dgm:pt>
    <dgm:pt modelId="{D468A161-A3E8-5E47-8AF8-968C02FABC1E}" type="pres">
      <dgm:prSet presAssocID="{009C3782-41E3-5042-8C68-C3EC1B8BEF1A}" presName="childText" presStyleLbl="bgAcc1" presStyleIdx="11" presStyleCnt="13" custScaleY="122466">
        <dgm:presLayoutVars>
          <dgm:bulletEnabled val="1"/>
        </dgm:presLayoutVars>
      </dgm:prSet>
      <dgm:spPr/>
    </dgm:pt>
    <dgm:pt modelId="{AC16FDDA-C18A-2343-9470-0EDA9FD1C52C}" type="pres">
      <dgm:prSet presAssocID="{39F61CEF-624B-B243-9CB5-A545BC7D5E12}" presName="Name13" presStyleLbl="parChTrans1D2" presStyleIdx="12" presStyleCnt="13"/>
      <dgm:spPr/>
    </dgm:pt>
    <dgm:pt modelId="{A11C9DB1-8E54-FC4E-B207-38B0A41835BC}" type="pres">
      <dgm:prSet presAssocID="{67139594-0565-5744-BAFF-48F0D7FF294D}" presName="childText" presStyleLbl="bgAcc1" presStyleIdx="12" presStyleCnt="13">
        <dgm:presLayoutVars>
          <dgm:bulletEnabled val="1"/>
        </dgm:presLayoutVars>
      </dgm:prSet>
      <dgm:spPr/>
    </dgm:pt>
  </dgm:ptLst>
  <dgm:cxnLst>
    <dgm:cxn modelId="{31736006-0285-9249-8C7F-69B7B32AF617}" type="presOf" srcId="{39F61CEF-624B-B243-9CB5-A545BC7D5E12}" destId="{AC16FDDA-C18A-2343-9470-0EDA9FD1C52C}" srcOrd="0" destOrd="0" presId="urn:microsoft.com/office/officeart/2005/8/layout/hierarchy3"/>
    <dgm:cxn modelId="{BDA36F0C-F15F-1946-830E-7AEDDB3A978E}" type="presOf" srcId="{3A8546F0-A218-F940-94FC-33ADDEB6BCEA}" destId="{F44A7B87-E029-3F4B-A181-7D2A893AA0C0}" srcOrd="0" destOrd="0" presId="urn:microsoft.com/office/officeart/2005/8/layout/hierarchy3"/>
    <dgm:cxn modelId="{380EC21E-A586-5E4C-98F0-10A440DD1B35}" srcId="{C0BFA605-A5C9-2F4B-99EF-000DDC49DC10}" destId="{73AFEB25-66BB-424F-816A-A73AEEFDDA5F}" srcOrd="0" destOrd="0" parTransId="{C5AE6C06-45F5-A64F-B72C-EAFB1DA3B91A}" sibTransId="{65B2D705-FA95-EA48-88A2-275DC63F720B}"/>
    <dgm:cxn modelId="{1A91DB1E-50EA-264C-B90A-EF0F0A43674D}" type="presOf" srcId="{72B7B23F-19F6-2647-8807-3D1F620C0DBE}" destId="{2B60E9A4-7BBD-374F-82F5-B891037E9939}" srcOrd="0" destOrd="0" presId="urn:microsoft.com/office/officeart/2005/8/layout/hierarchy3"/>
    <dgm:cxn modelId="{E268BC20-C229-7041-B0A5-8CE0896BAABC}" type="presOf" srcId="{96479F19-615C-544E-8EC6-6CBB0134C3F5}" destId="{BEF5918B-CCA1-2746-A80C-E4A490B0B707}" srcOrd="0" destOrd="0" presId="urn:microsoft.com/office/officeart/2005/8/layout/hierarchy3"/>
    <dgm:cxn modelId="{FC42FE22-76A2-964A-83CF-4D805F5468C2}" srcId="{73AFEB25-66BB-424F-816A-A73AEEFDDA5F}" destId="{2A8BA416-E9AD-D64D-8D8D-83A85EE81CAF}" srcOrd="3" destOrd="0" parTransId="{73DEC4A7-77F8-364E-B34D-680567CF8DFD}" sibTransId="{F50E5DE4-0723-F441-9423-069E88573CD8}"/>
    <dgm:cxn modelId="{889E352A-D82A-9349-A4C6-B7B4EFC2F382}" type="presOf" srcId="{645ED144-5D07-3F48-8E7F-041A247E7C47}" destId="{CF387C27-B356-6F45-A511-CD3BEDE21354}" srcOrd="1" destOrd="0" presId="urn:microsoft.com/office/officeart/2005/8/layout/hierarchy3"/>
    <dgm:cxn modelId="{5A37582C-BDF8-1049-A664-0FA3A808031B}" type="presOf" srcId="{A31A27D2-3D01-514B-A851-CEA97AA2062C}" destId="{73C975A1-1E21-924A-BB5A-21060EA473CE}" srcOrd="0" destOrd="0" presId="urn:microsoft.com/office/officeart/2005/8/layout/hierarchy3"/>
    <dgm:cxn modelId="{8CC08636-4328-F141-AC72-D8BEC570ECB5}" type="presOf" srcId="{73DEC4A7-77F8-364E-B34D-680567CF8DFD}" destId="{39470C94-826D-0C40-8E63-074091CBFFD0}" srcOrd="0" destOrd="0" presId="urn:microsoft.com/office/officeart/2005/8/layout/hierarchy3"/>
    <dgm:cxn modelId="{F2CD2337-F8CB-CF45-8673-25F28F6F1288}" srcId="{645ED144-5D07-3F48-8E7F-041A247E7C47}" destId="{009C3782-41E3-5042-8C68-C3EC1B8BEF1A}" srcOrd="1" destOrd="0" parTransId="{B22F0092-8D62-0B44-A1A3-A6AEAFE6AD6A}" sibTransId="{A1B0BF16-C4F7-AE43-9EB8-AD79339B10F3}"/>
    <dgm:cxn modelId="{9C41E742-5204-B942-BD30-5AF74368D8FF}" type="presOf" srcId="{67139594-0565-5744-BAFF-48F0D7FF294D}" destId="{A11C9DB1-8E54-FC4E-B207-38B0A41835BC}" srcOrd="0" destOrd="0" presId="urn:microsoft.com/office/officeart/2005/8/layout/hierarchy3"/>
    <dgm:cxn modelId="{BFA9174A-9888-2A48-BB37-668D2D2E9093}" type="presOf" srcId="{2597A97E-2EE7-E642-9CE1-CC0A3487266B}" destId="{28BCD705-E11A-A142-9D98-7AF7CC13CF99}" srcOrd="0" destOrd="0" presId="urn:microsoft.com/office/officeart/2005/8/layout/hierarchy3"/>
    <dgm:cxn modelId="{53D3C14C-A19A-E340-A836-329623AD9F23}" type="presOf" srcId="{2A8BA416-E9AD-D64D-8D8D-83A85EE81CAF}" destId="{DDEE5C76-E60D-874B-A4EE-8B62BD66E789}" srcOrd="0" destOrd="0" presId="urn:microsoft.com/office/officeart/2005/8/layout/hierarchy3"/>
    <dgm:cxn modelId="{914F484F-ED72-B84C-80E9-3F5D4845CA20}" srcId="{C0BFA605-A5C9-2F4B-99EF-000DDC49DC10}" destId="{EFF08839-4A0F-0549-8E15-6D0209C938EC}" srcOrd="1" destOrd="0" parTransId="{9913EE55-73E7-BE47-A02A-BF6DAF96D22E}" sibTransId="{DC785C3B-FF4C-774E-8F4A-A3A7BFEE4259}"/>
    <dgm:cxn modelId="{2CF7E256-B8A6-5043-A385-91599B039322}" type="presOf" srcId="{A088051E-B269-8447-8F7A-8C33702E209A}" destId="{F93E7B48-12F2-C54B-AE59-1CF537F1442B}" srcOrd="0" destOrd="0" presId="urn:microsoft.com/office/officeart/2005/8/layout/hierarchy3"/>
    <dgm:cxn modelId="{CF5A6065-23B3-2548-A260-526FA4CFF213}" type="presOf" srcId="{BA0E6B25-D530-2346-9E6F-403D7A31F219}" destId="{E0426FF6-F94A-3347-B7B6-D37322E9A82A}" srcOrd="0" destOrd="0" presId="urn:microsoft.com/office/officeart/2005/8/layout/hierarchy3"/>
    <dgm:cxn modelId="{7133F967-88B6-0C4D-91D5-01C4E76D27E3}" type="presOf" srcId="{73AFEB25-66BB-424F-816A-A73AEEFDDA5F}" destId="{93772427-2ECA-5747-9125-8A13B6F2B72F}" srcOrd="1" destOrd="0" presId="urn:microsoft.com/office/officeart/2005/8/layout/hierarchy3"/>
    <dgm:cxn modelId="{D260956B-E253-0847-AB39-9B4D9FC538EF}" type="presOf" srcId="{A25AAF18-03A6-0A4F-BA53-38F18608AE09}" destId="{7BC02381-6D07-B14E-AD89-640C394ACED9}" srcOrd="0" destOrd="0" presId="urn:microsoft.com/office/officeart/2005/8/layout/hierarchy3"/>
    <dgm:cxn modelId="{F7A3E16D-D273-024B-A854-F40453C030A6}" type="presOf" srcId="{EFF08839-4A0F-0549-8E15-6D0209C938EC}" destId="{814B3451-7F0C-9C41-9E42-EFD29787577D}" srcOrd="0" destOrd="0" presId="urn:microsoft.com/office/officeart/2005/8/layout/hierarchy3"/>
    <dgm:cxn modelId="{75CF9A6E-C274-3C4D-AD96-F21B9F6D2E11}" srcId="{645ED144-5D07-3F48-8E7F-041A247E7C47}" destId="{67139594-0565-5744-BAFF-48F0D7FF294D}" srcOrd="2" destOrd="0" parTransId="{39F61CEF-624B-B243-9CB5-A545BC7D5E12}" sibTransId="{94165C5C-8802-8843-A577-07134838E655}"/>
    <dgm:cxn modelId="{96B4976F-4DBA-594C-B12D-017C311E7637}" srcId="{EFF08839-4A0F-0549-8E15-6D0209C938EC}" destId="{72B7B23F-19F6-2647-8807-3D1F620C0DBE}" srcOrd="2" destOrd="0" parTransId="{A25AAF18-03A6-0A4F-BA53-38F18608AE09}" sibTransId="{A62AD56B-FB0F-F14F-B607-DDDE49E7765D}"/>
    <dgm:cxn modelId="{04C1AE77-6269-0F47-9AB3-8F3504F6CF0F}" srcId="{73AFEB25-66BB-424F-816A-A73AEEFDDA5F}" destId="{9E837E1A-D68A-E842-868B-A7F71B9E0BBE}" srcOrd="2" destOrd="0" parTransId="{A31A27D2-3D01-514B-A851-CEA97AA2062C}" sibTransId="{14FF6588-D429-D04B-A041-744F2AEAF7B0}"/>
    <dgm:cxn modelId="{0D07218D-415F-8241-94AA-4EAEF4964D3B}" type="presOf" srcId="{FE729440-5AB2-4D44-939A-A6BC973616E7}" destId="{F0ED9581-E2A5-924F-9F62-86711403149B}" srcOrd="0" destOrd="0" presId="urn:microsoft.com/office/officeart/2005/8/layout/hierarchy3"/>
    <dgm:cxn modelId="{4C4A4290-43F0-C64C-A36D-565A14F20833}" srcId="{645ED144-5D07-3F48-8E7F-041A247E7C47}" destId="{BD9D2216-ABD3-634F-84A6-2488991C0270}" srcOrd="0" destOrd="0" parTransId="{E7410B6F-E0BA-4B41-9A37-FAAA77083DE3}" sibTransId="{F8351F9B-347A-FD4F-B1ED-D2644537B4E4}"/>
    <dgm:cxn modelId="{3AEE5894-936E-A246-95AC-A7A600B93A37}" srcId="{AFFC7F4A-E294-AE4F-8F69-C3634279E539}" destId="{2597A97E-2EE7-E642-9CE1-CC0A3487266B}" srcOrd="0" destOrd="0" parTransId="{7B5679A8-9C7B-6C42-9A3C-E7215300AD70}" sibTransId="{47992CD4-8540-8742-9C6A-109481D7F24C}"/>
    <dgm:cxn modelId="{69576898-7B74-104D-95AB-AE8EE7019E19}" type="presOf" srcId="{82052DCF-790A-5447-BCF9-CB2D6F87DD5F}" destId="{DAA893B1-86BD-F54E-B5D3-07C5FDDFE0C2}" srcOrd="0" destOrd="0" presId="urn:microsoft.com/office/officeart/2005/8/layout/hierarchy3"/>
    <dgm:cxn modelId="{C35F859D-EC48-9C4A-8034-0F96FA7A951B}" type="presOf" srcId="{EFF08839-4A0F-0549-8E15-6D0209C938EC}" destId="{2871610C-C910-9E47-AA87-E1FCB0905FAA}" srcOrd="1" destOrd="0" presId="urn:microsoft.com/office/officeart/2005/8/layout/hierarchy3"/>
    <dgm:cxn modelId="{C262D59E-3489-884C-ACE2-13E6CBC210E0}" type="presOf" srcId="{7B5679A8-9C7B-6C42-9A3C-E7215300AD70}" destId="{0FFF895B-BE95-5E45-8607-9104C77AFFD7}" srcOrd="0" destOrd="0" presId="urn:microsoft.com/office/officeart/2005/8/layout/hierarchy3"/>
    <dgm:cxn modelId="{0668FF9F-3431-E44C-9E83-0F0C313ED4B3}" type="presOf" srcId="{8BCECC8D-F33F-C14A-AC3A-C6F52E61BD5D}" destId="{65E8037B-3E9C-3C4E-8AB4-9A6FB3C00DAE}" srcOrd="0" destOrd="0" presId="urn:microsoft.com/office/officeart/2005/8/layout/hierarchy3"/>
    <dgm:cxn modelId="{F2E51EAC-75EB-AA46-9B1B-A957006D63FE}" srcId="{EFF08839-4A0F-0549-8E15-6D0209C938EC}" destId="{4855621C-18A1-1E46-A890-BAE3A7E011D6}" srcOrd="1" destOrd="0" parTransId="{96479F19-615C-544E-8EC6-6CBB0134C3F5}" sibTransId="{8EFB7832-BDA7-7041-8987-0CE0024ED9E1}"/>
    <dgm:cxn modelId="{98BB33AE-1C85-E44A-BA23-502DC3ED4D03}" type="presOf" srcId="{B22F0092-8D62-0B44-A1A3-A6AEAFE6AD6A}" destId="{8A7BDBD8-A2FD-4E4C-BC9E-6737D3DEAFAC}" srcOrd="0" destOrd="0" presId="urn:microsoft.com/office/officeart/2005/8/layout/hierarchy3"/>
    <dgm:cxn modelId="{A006B5B0-A6C3-E242-81F8-8D0615AA1731}" type="presOf" srcId="{73AFEB25-66BB-424F-816A-A73AEEFDDA5F}" destId="{44A3A404-F3A1-6040-9A93-910D2D9531F7}" srcOrd="0" destOrd="0" presId="urn:microsoft.com/office/officeart/2005/8/layout/hierarchy3"/>
    <dgm:cxn modelId="{8E8711B1-DA78-0949-BE62-169D8F55E0F1}" type="presOf" srcId="{AFFC7F4A-E294-AE4F-8F69-C3634279E539}" destId="{0362CBA0-6268-3A45-8B6F-8FFCB48EC71C}" srcOrd="1" destOrd="0" presId="urn:microsoft.com/office/officeart/2005/8/layout/hierarchy3"/>
    <dgm:cxn modelId="{9AB794B3-4970-654C-8881-191B4AE07593}" srcId="{EFF08839-4A0F-0549-8E15-6D0209C938EC}" destId="{8BCECC8D-F33F-C14A-AC3A-C6F52E61BD5D}" srcOrd="3" destOrd="0" parTransId="{29BC02E3-15DE-FC4C-A59F-12C6986AE419}" sibTransId="{AE3D9C83-E444-2640-8F6B-A3D67F659783}"/>
    <dgm:cxn modelId="{0E8325B4-3FB3-AA40-92E2-A6EFB929B55C}" type="presOf" srcId="{61D69C18-AB01-0B48-B619-52D36464E5C5}" destId="{811DD6B3-DC5E-F74F-A850-3CAA36CFDE47}" srcOrd="0" destOrd="0" presId="urn:microsoft.com/office/officeart/2005/8/layout/hierarchy3"/>
    <dgm:cxn modelId="{FF5448BF-5237-9D48-BAC2-B36F84F51D91}" srcId="{73AFEB25-66BB-424F-816A-A73AEEFDDA5F}" destId="{A9B49557-EA92-0A47-AA64-CE0CBE3A57B0}" srcOrd="0" destOrd="0" parTransId="{BA0E6B25-D530-2346-9E6F-403D7A31F219}" sibTransId="{AABAABEB-9A42-7146-903B-03EE7B74AAA2}"/>
    <dgm:cxn modelId="{FF0F4FBF-1E16-B943-904E-265599D5545C}" type="presOf" srcId="{AFFC7F4A-E294-AE4F-8F69-C3634279E539}" destId="{419B6A66-F342-524F-8E66-E0A538CEEC1D}" srcOrd="0" destOrd="0" presId="urn:microsoft.com/office/officeart/2005/8/layout/hierarchy3"/>
    <dgm:cxn modelId="{3EED91C7-73B2-6F4A-A65A-6992F0D37E37}" type="presOf" srcId="{29BC02E3-15DE-FC4C-A59F-12C6986AE419}" destId="{D559E3D8-AC6C-C64A-B59C-E34C5C115FED}" srcOrd="0" destOrd="0" presId="urn:microsoft.com/office/officeart/2005/8/layout/hierarchy3"/>
    <dgm:cxn modelId="{C79D38C8-33F3-3A4F-8F31-81405D29C0BB}" srcId="{AFFC7F4A-E294-AE4F-8F69-C3634279E539}" destId="{61D69C18-AB01-0B48-B619-52D36464E5C5}" srcOrd="1" destOrd="0" parTransId="{A088051E-B269-8447-8F7A-8C33702E209A}" sibTransId="{E84D6DB7-861A-6347-933D-060DA1A0E622}"/>
    <dgm:cxn modelId="{5EBCF0CA-BCE6-AD4B-A422-41658D6D62BB}" type="presOf" srcId="{A9B49557-EA92-0A47-AA64-CE0CBE3A57B0}" destId="{50EA34C0-4DEB-6A4F-815E-6CD9ACA496AC}" srcOrd="0" destOrd="0" presId="urn:microsoft.com/office/officeart/2005/8/layout/hierarchy3"/>
    <dgm:cxn modelId="{F1C149CB-3819-204D-98A0-5285D0766CF2}" type="presOf" srcId="{009C3782-41E3-5042-8C68-C3EC1B8BEF1A}" destId="{D468A161-A3E8-5E47-8AF8-968C02FABC1E}" srcOrd="0" destOrd="0" presId="urn:microsoft.com/office/officeart/2005/8/layout/hierarchy3"/>
    <dgm:cxn modelId="{ABBA50CE-4C65-CD46-A559-E1B210F55792}" type="presOf" srcId="{088AB407-28D7-D344-B73F-F46EABFE21DB}" destId="{5FBF491B-789B-1348-96F9-685B276D8374}" srcOrd="0" destOrd="0" presId="urn:microsoft.com/office/officeart/2005/8/layout/hierarchy3"/>
    <dgm:cxn modelId="{D4098BD1-3629-5848-BF31-3A2E11530ACD}" type="presOf" srcId="{E7410B6F-E0BA-4B41-9A37-FAAA77083DE3}" destId="{128C17BC-E4FE-EE4E-9B42-8DA36B011FE5}" srcOrd="0" destOrd="0" presId="urn:microsoft.com/office/officeart/2005/8/layout/hierarchy3"/>
    <dgm:cxn modelId="{531065D8-1D23-484E-8B83-79FBE0D423D7}" type="presOf" srcId="{9E837E1A-D68A-E842-868B-A7F71B9E0BBE}" destId="{F8C0D24D-6706-AE48-93C9-02E1EF052F6B}" srcOrd="0" destOrd="0" presId="urn:microsoft.com/office/officeart/2005/8/layout/hierarchy3"/>
    <dgm:cxn modelId="{AAB550DC-6A86-6042-808C-F0579969D62A}" type="presOf" srcId="{C0BFA605-A5C9-2F4B-99EF-000DDC49DC10}" destId="{EA6E68B8-569A-154F-A84B-47F5AA5CE2FE}" srcOrd="0" destOrd="0" presId="urn:microsoft.com/office/officeart/2005/8/layout/hierarchy3"/>
    <dgm:cxn modelId="{71647FE1-FFD1-1246-B83D-F6760C4BD787}" srcId="{C0BFA605-A5C9-2F4B-99EF-000DDC49DC10}" destId="{AFFC7F4A-E294-AE4F-8F69-C3634279E539}" srcOrd="2" destOrd="0" parTransId="{B546B835-1C64-9E4D-9C5C-7057A9EA82DB}" sibTransId="{4A78EEF4-445D-0044-9B86-7430C77CBC8C}"/>
    <dgm:cxn modelId="{84ED6AE9-97A1-224C-8532-DB043C6BE69A}" type="presOf" srcId="{4855621C-18A1-1E46-A890-BAE3A7E011D6}" destId="{E2FE0B56-4F87-2546-897E-B75388FD8DCB}" srcOrd="0" destOrd="0" presId="urn:microsoft.com/office/officeart/2005/8/layout/hierarchy3"/>
    <dgm:cxn modelId="{47B2D6EE-02CC-B44E-AD74-564E4D8325EF}" srcId="{EFF08839-4A0F-0549-8E15-6D0209C938EC}" destId="{FE729440-5AB2-4D44-939A-A6BC973616E7}" srcOrd="0" destOrd="0" parTransId="{3A8546F0-A218-F940-94FC-33ADDEB6BCEA}" sibTransId="{7389AFD5-9D04-794B-9D9A-FAD79CAE4820}"/>
    <dgm:cxn modelId="{7D472FEF-2FD9-EA4D-A002-6C8666956573}" srcId="{C0BFA605-A5C9-2F4B-99EF-000DDC49DC10}" destId="{645ED144-5D07-3F48-8E7F-041A247E7C47}" srcOrd="3" destOrd="0" parTransId="{5AAAB49F-5DDE-FB44-A879-48754B3AB7E3}" sibTransId="{6F60AD59-73C7-FA42-B47A-A99ACC649203}"/>
    <dgm:cxn modelId="{8B838AF2-5AAC-AD46-ABFE-918E74A94C4A}" type="presOf" srcId="{645ED144-5D07-3F48-8E7F-041A247E7C47}" destId="{96CC4918-8759-3148-A05F-E3132E5C9041}" srcOrd="0" destOrd="0" presId="urn:microsoft.com/office/officeart/2005/8/layout/hierarchy3"/>
    <dgm:cxn modelId="{E7A085F9-40F6-B646-879A-FA4BEC9E3C48}" srcId="{73AFEB25-66BB-424F-816A-A73AEEFDDA5F}" destId="{088AB407-28D7-D344-B73F-F46EABFE21DB}" srcOrd="1" destOrd="0" parTransId="{82052DCF-790A-5447-BCF9-CB2D6F87DD5F}" sibTransId="{E74945C1-4F8B-DE43-AFBD-A6079C2867C7}"/>
    <dgm:cxn modelId="{C21053FD-57D2-A34D-BC9E-78894E960EA7}" type="presOf" srcId="{BD9D2216-ABD3-634F-84A6-2488991C0270}" destId="{B380CBA6-06AD-6B40-B319-8461C637CBCF}" srcOrd="0" destOrd="0" presId="urn:microsoft.com/office/officeart/2005/8/layout/hierarchy3"/>
    <dgm:cxn modelId="{48CB862F-5CEA-9F43-BD52-030441886EA6}" type="presParOf" srcId="{EA6E68B8-569A-154F-A84B-47F5AA5CE2FE}" destId="{AB9FBA46-6D81-D446-85BC-937301B431D2}" srcOrd="0" destOrd="0" presId="urn:microsoft.com/office/officeart/2005/8/layout/hierarchy3"/>
    <dgm:cxn modelId="{AA10E0FA-6DA2-1D4B-B27A-1700E5B8C7F4}" type="presParOf" srcId="{AB9FBA46-6D81-D446-85BC-937301B431D2}" destId="{9053C62C-3B42-DD41-9C2B-C7561ABBE735}" srcOrd="0" destOrd="0" presId="urn:microsoft.com/office/officeart/2005/8/layout/hierarchy3"/>
    <dgm:cxn modelId="{12CFE993-0981-7A40-891F-31030ED63619}" type="presParOf" srcId="{9053C62C-3B42-DD41-9C2B-C7561ABBE735}" destId="{44A3A404-F3A1-6040-9A93-910D2D9531F7}" srcOrd="0" destOrd="0" presId="urn:microsoft.com/office/officeart/2005/8/layout/hierarchy3"/>
    <dgm:cxn modelId="{B06C0300-FD69-CE4A-B12D-2D6B5A679644}" type="presParOf" srcId="{9053C62C-3B42-DD41-9C2B-C7561ABBE735}" destId="{93772427-2ECA-5747-9125-8A13B6F2B72F}" srcOrd="1" destOrd="0" presId="urn:microsoft.com/office/officeart/2005/8/layout/hierarchy3"/>
    <dgm:cxn modelId="{96DC4DAC-8BC2-2144-BA5E-F2E5821CEC31}" type="presParOf" srcId="{AB9FBA46-6D81-D446-85BC-937301B431D2}" destId="{600A18FF-9D6E-C946-8EC5-D973D04EAF1E}" srcOrd="1" destOrd="0" presId="urn:microsoft.com/office/officeart/2005/8/layout/hierarchy3"/>
    <dgm:cxn modelId="{873B2835-E289-A24E-80AF-58B02B0A733E}" type="presParOf" srcId="{600A18FF-9D6E-C946-8EC5-D973D04EAF1E}" destId="{E0426FF6-F94A-3347-B7B6-D37322E9A82A}" srcOrd="0" destOrd="0" presId="urn:microsoft.com/office/officeart/2005/8/layout/hierarchy3"/>
    <dgm:cxn modelId="{E65D8951-17E4-8C47-A453-AC947AD479F9}" type="presParOf" srcId="{600A18FF-9D6E-C946-8EC5-D973D04EAF1E}" destId="{50EA34C0-4DEB-6A4F-815E-6CD9ACA496AC}" srcOrd="1" destOrd="0" presId="urn:microsoft.com/office/officeart/2005/8/layout/hierarchy3"/>
    <dgm:cxn modelId="{DADC5BEF-1719-6A40-A66A-8F28E6C581A2}" type="presParOf" srcId="{600A18FF-9D6E-C946-8EC5-D973D04EAF1E}" destId="{DAA893B1-86BD-F54E-B5D3-07C5FDDFE0C2}" srcOrd="2" destOrd="0" presId="urn:microsoft.com/office/officeart/2005/8/layout/hierarchy3"/>
    <dgm:cxn modelId="{3D18D479-BC3E-F147-BF09-AE8B4D655E5C}" type="presParOf" srcId="{600A18FF-9D6E-C946-8EC5-D973D04EAF1E}" destId="{5FBF491B-789B-1348-96F9-685B276D8374}" srcOrd="3" destOrd="0" presId="urn:microsoft.com/office/officeart/2005/8/layout/hierarchy3"/>
    <dgm:cxn modelId="{332D23F8-3C03-C64D-B242-AE097656492E}" type="presParOf" srcId="{600A18FF-9D6E-C946-8EC5-D973D04EAF1E}" destId="{73C975A1-1E21-924A-BB5A-21060EA473CE}" srcOrd="4" destOrd="0" presId="urn:microsoft.com/office/officeart/2005/8/layout/hierarchy3"/>
    <dgm:cxn modelId="{D5136F56-1737-EA4D-B99C-BFA241F577A3}" type="presParOf" srcId="{600A18FF-9D6E-C946-8EC5-D973D04EAF1E}" destId="{F8C0D24D-6706-AE48-93C9-02E1EF052F6B}" srcOrd="5" destOrd="0" presId="urn:microsoft.com/office/officeart/2005/8/layout/hierarchy3"/>
    <dgm:cxn modelId="{3C928769-1C6D-BC4E-B21D-9EBEE0F8C2E6}" type="presParOf" srcId="{600A18FF-9D6E-C946-8EC5-D973D04EAF1E}" destId="{39470C94-826D-0C40-8E63-074091CBFFD0}" srcOrd="6" destOrd="0" presId="urn:microsoft.com/office/officeart/2005/8/layout/hierarchy3"/>
    <dgm:cxn modelId="{24872C81-3433-B046-BD54-BD8B5992A91B}" type="presParOf" srcId="{600A18FF-9D6E-C946-8EC5-D973D04EAF1E}" destId="{DDEE5C76-E60D-874B-A4EE-8B62BD66E789}" srcOrd="7" destOrd="0" presId="urn:microsoft.com/office/officeart/2005/8/layout/hierarchy3"/>
    <dgm:cxn modelId="{059E7C99-A6FB-664B-94FF-13EC2FCC5FE4}" type="presParOf" srcId="{EA6E68B8-569A-154F-A84B-47F5AA5CE2FE}" destId="{9F42516B-0A00-C147-B145-259B7370D726}" srcOrd="1" destOrd="0" presId="urn:microsoft.com/office/officeart/2005/8/layout/hierarchy3"/>
    <dgm:cxn modelId="{7149E709-503E-0142-AA34-8C63241F9C74}" type="presParOf" srcId="{9F42516B-0A00-C147-B145-259B7370D726}" destId="{3FC5A894-6F88-2D4D-BF2C-9E9B4D31F2A3}" srcOrd="0" destOrd="0" presId="urn:microsoft.com/office/officeart/2005/8/layout/hierarchy3"/>
    <dgm:cxn modelId="{4E916109-50B5-A04F-AC07-F9A10A0D7E78}" type="presParOf" srcId="{3FC5A894-6F88-2D4D-BF2C-9E9B4D31F2A3}" destId="{814B3451-7F0C-9C41-9E42-EFD29787577D}" srcOrd="0" destOrd="0" presId="urn:microsoft.com/office/officeart/2005/8/layout/hierarchy3"/>
    <dgm:cxn modelId="{D4D8660C-07EA-AC48-8FFF-F9E5BCA19E5D}" type="presParOf" srcId="{3FC5A894-6F88-2D4D-BF2C-9E9B4D31F2A3}" destId="{2871610C-C910-9E47-AA87-E1FCB0905FAA}" srcOrd="1" destOrd="0" presId="urn:microsoft.com/office/officeart/2005/8/layout/hierarchy3"/>
    <dgm:cxn modelId="{BAB2DABE-F952-6A45-BDE5-8653EE9002AB}" type="presParOf" srcId="{9F42516B-0A00-C147-B145-259B7370D726}" destId="{8CA77358-1F80-C04B-BE7B-0652619FF42C}" srcOrd="1" destOrd="0" presId="urn:microsoft.com/office/officeart/2005/8/layout/hierarchy3"/>
    <dgm:cxn modelId="{6A85522A-C69E-8F48-8154-B7C23C313258}" type="presParOf" srcId="{8CA77358-1F80-C04B-BE7B-0652619FF42C}" destId="{F44A7B87-E029-3F4B-A181-7D2A893AA0C0}" srcOrd="0" destOrd="0" presId="urn:microsoft.com/office/officeart/2005/8/layout/hierarchy3"/>
    <dgm:cxn modelId="{1F828E73-1A03-F849-999A-388A0F3F573C}" type="presParOf" srcId="{8CA77358-1F80-C04B-BE7B-0652619FF42C}" destId="{F0ED9581-E2A5-924F-9F62-86711403149B}" srcOrd="1" destOrd="0" presId="urn:microsoft.com/office/officeart/2005/8/layout/hierarchy3"/>
    <dgm:cxn modelId="{F6227F62-D2AA-C74E-815A-B57D2DF22593}" type="presParOf" srcId="{8CA77358-1F80-C04B-BE7B-0652619FF42C}" destId="{BEF5918B-CCA1-2746-A80C-E4A490B0B707}" srcOrd="2" destOrd="0" presId="urn:microsoft.com/office/officeart/2005/8/layout/hierarchy3"/>
    <dgm:cxn modelId="{83703921-F87E-4442-AF2C-61F9DDBD7673}" type="presParOf" srcId="{8CA77358-1F80-C04B-BE7B-0652619FF42C}" destId="{E2FE0B56-4F87-2546-897E-B75388FD8DCB}" srcOrd="3" destOrd="0" presId="urn:microsoft.com/office/officeart/2005/8/layout/hierarchy3"/>
    <dgm:cxn modelId="{8FEE2CD2-FC3D-5945-82E0-E454AF0B4FD7}" type="presParOf" srcId="{8CA77358-1F80-C04B-BE7B-0652619FF42C}" destId="{7BC02381-6D07-B14E-AD89-640C394ACED9}" srcOrd="4" destOrd="0" presId="urn:microsoft.com/office/officeart/2005/8/layout/hierarchy3"/>
    <dgm:cxn modelId="{97E27D59-F725-B545-A04C-35203DDA71B8}" type="presParOf" srcId="{8CA77358-1F80-C04B-BE7B-0652619FF42C}" destId="{2B60E9A4-7BBD-374F-82F5-B891037E9939}" srcOrd="5" destOrd="0" presId="urn:microsoft.com/office/officeart/2005/8/layout/hierarchy3"/>
    <dgm:cxn modelId="{281A955C-0E1E-B243-BEAB-27E6B5510157}" type="presParOf" srcId="{8CA77358-1F80-C04B-BE7B-0652619FF42C}" destId="{D559E3D8-AC6C-C64A-B59C-E34C5C115FED}" srcOrd="6" destOrd="0" presId="urn:microsoft.com/office/officeart/2005/8/layout/hierarchy3"/>
    <dgm:cxn modelId="{72537450-0DD5-8B42-9F50-4499F2D37862}" type="presParOf" srcId="{8CA77358-1F80-C04B-BE7B-0652619FF42C}" destId="{65E8037B-3E9C-3C4E-8AB4-9A6FB3C00DAE}" srcOrd="7" destOrd="0" presId="urn:microsoft.com/office/officeart/2005/8/layout/hierarchy3"/>
    <dgm:cxn modelId="{A3B9FA27-8799-3642-B76F-8A7EFD61BB39}" type="presParOf" srcId="{EA6E68B8-569A-154F-A84B-47F5AA5CE2FE}" destId="{220A32F5-1AB2-3648-ACEE-D0C6CB9D3171}" srcOrd="2" destOrd="0" presId="urn:microsoft.com/office/officeart/2005/8/layout/hierarchy3"/>
    <dgm:cxn modelId="{46604E18-29F3-6B4D-900B-A1D694B3A848}" type="presParOf" srcId="{220A32F5-1AB2-3648-ACEE-D0C6CB9D3171}" destId="{377EFCD4-C32F-D247-A05C-7E3B234F3C06}" srcOrd="0" destOrd="0" presId="urn:microsoft.com/office/officeart/2005/8/layout/hierarchy3"/>
    <dgm:cxn modelId="{E30F750D-C1CE-AC47-8B3E-5AEF70F34C7B}" type="presParOf" srcId="{377EFCD4-C32F-D247-A05C-7E3B234F3C06}" destId="{419B6A66-F342-524F-8E66-E0A538CEEC1D}" srcOrd="0" destOrd="0" presId="urn:microsoft.com/office/officeart/2005/8/layout/hierarchy3"/>
    <dgm:cxn modelId="{7DA78789-5008-7244-BD31-9776CFC8CC19}" type="presParOf" srcId="{377EFCD4-C32F-D247-A05C-7E3B234F3C06}" destId="{0362CBA0-6268-3A45-8B6F-8FFCB48EC71C}" srcOrd="1" destOrd="0" presId="urn:microsoft.com/office/officeart/2005/8/layout/hierarchy3"/>
    <dgm:cxn modelId="{F2FABDF4-BD9F-5E44-A697-C3CB999E58FC}" type="presParOf" srcId="{220A32F5-1AB2-3648-ACEE-D0C6CB9D3171}" destId="{4E08C33D-81A0-E640-959C-DB56E1051042}" srcOrd="1" destOrd="0" presId="urn:microsoft.com/office/officeart/2005/8/layout/hierarchy3"/>
    <dgm:cxn modelId="{C8C6DDB0-709F-044A-822D-96EB5AD6573B}" type="presParOf" srcId="{4E08C33D-81A0-E640-959C-DB56E1051042}" destId="{0FFF895B-BE95-5E45-8607-9104C77AFFD7}" srcOrd="0" destOrd="0" presId="urn:microsoft.com/office/officeart/2005/8/layout/hierarchy3"/>
    <dgm:cxn modelId="{36E5FF99-53A6-F846-9C4A-E848F9B98973}" type="presParOf" srcId="{4E08C33D-81A0-E640-959C-DB56E1051042}" destId="{28BCD705-E11A-A142-9D98-7AF7CC13CF99}" srcOrd="1" destOrd="0" presId="urn:microsoft.com/office/officeart/2005/8/layout/hierarchy3"/>
    <dgm:cxn modelId="{46B027D0-189B-5743-9F90-1A2E2B36E80A}" type="presParOf" srcId="{4E08C33D-81A0-E640-959C-DB56E1051042}" destId="{F93E7B48-12F2-C54B-AE59-1CF537F1442B}" srcOrd="2" destOrd="0" presId="urn:microsoft.com/office/officeart/2005/8/layout/hierarchy3"/>
    <dgm:cxn modelId="{5F7881AF-2916-7C4F-9A38-0676B944D321}" type="presParOf" srcId="{4E08C33D-81A0-E640-959C-DB56E1051042}" destId="{811DD6B3-DC5E-F74F-A850-3CAA36CFDE47}" srcOrd="3" destOrd="0" presId="urn:microsoft.com/office/officeart/2005/8/layout/hierarchy3"/>
    <dgm:cxn modelId="{5993952B-AB27-F64A-ADE7-32CAE238CC68}" type="presParOf" srcId="{EA6E68B8-569A-154F-A84B-47F5AA5CE2FE}" destId="{F7CCA143-5208-4040-9BE4-A6C08F25D2C4}" srcOrd="3" destOrd="0" presId="urn:microsoft.com/office/officeart/2005/8/layout/hierarchy3"/>
    <dgm:cxn modelId="{8F23F72F-B682-234A-BAD9-B9A505DB371E}" type="presParOf" srcId="{F7CCA143-5208-4040-9BE4-A6C08F25D2C4}" destId="{0F9B6D1D-2039-B54F-B9F9-46FE4FCFAE50}" srcOrd="0" destOrd="0" presId="urn:microsoft.com/office/officeart/2005/8/layout/hierarchy3"/>
    <dgm:cxn modelId="{380AB4C8-9F22-C447-B284-4D672421EDA1}" type="presParOf" srcId="{0F9B6D1D-2039-B54F-B9F9-46FE4FCFAE50}" destId="{96CC4918-8759-3148-A05F-E3132E5C9041}" srcOrd="0" destOrd="0" presId="urn:microsoft.com/office/officeart/2005/8/layout/hierarchy3"/>
    <dgm:cxn modelId="{D4161500-357D-184D-A08A-FF7DE4141AF9}" type="presParOf" srcId="{0F9B6D1D-2039-B54F-B9F9-46FE4FCFAE50}" destId="{CF387C27-B356-6F45-A511-CD3BEDE21354}" srcOrd="1" destOrd="0" presId="urn:microsoft.com/office/officeart/2005/8/layout/hierarchy3"/>
    <dgm:cxn modelId="{BB5C7E4C-F2BC-0747-AC3D-727CEDF602D0}" type="presParOf" srcId="{F7CCA143-5208-4040-9BE4-A6C08F25D2C4}" destId="{C6EEEF85-4388-C14E-9E2A-4A800A3C73DC}" srcOrd="1" destOrd="0" presId="urn:microsoft.com/office/officeart/2005/8/layout/hierarchy3"/>
    <dgm:cxn modelId="{D443242B-4895-1340-98F7-9121F9B67A4D}" type="presParOf" srcId="{C6EEEF85-4388-C14E-9E2A-4A800A3C73DC}" destId="{128C17BC-E4FE-EE4E-9B42-8DA36B011FE5}" srcOrd="0" destOrd="0" presId="urn:microsoft.com/office/officeart/2005/8/layout/hierarchy3"/>
    <dgm:cxn modelId="{4F34DAEE-D53A-1E4A-B947-0D2930AD0FC2}" type="presParOf" srcId="{C6EEEF85-4388-C14E-9E2A-4A800A3C73DC}" destId="{B380CBA6-06AD-6B40-B319-8461C637CBCF}" srcOrd="1" destOrd="0" presId="urn:microsoft.com/office/officeart/2005/8/layout/hierarchy3"/>
    <dgm:cxn modelId="{A0576265-96B8-D84D-9A84-CC8E85727601}" type="presParOf" srcId="{C6EEEF85-4388-C14E-9E2A-4A800A3C73DC}" destId="{8A7BDBD8-A2FD-4E4C-BC9E-6737D3DEAFAC}" srcOrd="2" destOrd="0" presId="urn:microsoft.com/office/officeart/2005/8/layout/hierarchy3"/>
    <dgm:cxn modelId="{5234D167-5ADC-C644-82FD-0090C12D488A}" type="presParOf" srcId="{C6EEEF85-4388-C14E-9E2A-4A800A3C73DC}" destId="{D468A161-A3E8-5E47-8AF8-968C02FABC1E}" srcOrd="3" destOrd="0" presId="urn:microsoft.com/office/officeart/2005/8/layout/hierarchy3"/>
    <dgm:cxn modelId="{0B793B1D-8115-8E4C-B786-A42D92791543}" type="presParOf" srcId="{C6EEEF85-4388-C14E-9E2A-4A800A3C73DC}" destId="{AC16FDDA-C18A-2343-9470-0EDA9FD1C52C}" srcOrd="4" destOrd="0" presId="urn:microsoft.com/office/officeart/2005/8/layout/hierarchy3"/>
    <dgm:cxn modelId="{90BA2445-741C-A84A-8A1D-2C672ABF7FBD}" type="presParOf" srcId="{C6EEEF85-4388-C14E-9E2A-4A800A3C73DC}" destId="{A11C9DB1-8E54-FC4E-B207-38B0A41835B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4851D-56EE-B642-B8AA-B644322DF6FF}" type="doc">
      <dgm:prSet loTypeId="urn:microsoft.com/office/officeart/2009/layout/CircleArrowProcess" loCatId="" qsTypeId="urn:microsoft.com/office/officeart/2005/8/quickstyle/simple5" qsCatId="simple" csTypeId="urn:microsoft.com/office/officeart/2005/8/colors/colorful5" csCatId="colorful" phldr="1"/>
      <dgm:spPr/>
      <dgm:t>
        <a:bodyPr/>
        <a:lstStyle/>
        <a:p>
          <a:endParaRPr lang="it-IT"/>
        </a:p>
      </dgm:t>
    </dgm:pt>
    <dgm:pt modelId="{5EAD84FA-2C39-254F-A64D-0DF1DE5DE8E0}">
      <dgm:prSet phldrT="[Testo]"/>
      <dgm:spPr/>
      <dgm:t>
        <a:bodyPr/>
        <a:lstStyle/>
        <a:p>
          <a:r>
            <a:rPr lang="en-GB" dirty="0"/>
            <a:t>categorization of effects based on safeguard subjects, i.e., endpoint indicators</a:t>
          </a:r>
          <a:endParaRPr lang="it-IT" dirty="0"/>
        </a:p>
      </dgm:t>
    </dgm:pt>
    <dgm:pt modelId="{E92BC032-8A0C-CE42-A274-DF33C9973584}" type="parTrans" cxnId="{F81A6125-8C42-AB45-B4E1-782CBC5E944F}">
      <dgm:prSet/>
      <dgm:spPr/>
      <dgm:t>
        <a:bodyPr/>
        <a:lstStyle/>
        <a:p>
          <a:endParaRPr lang="it-IT"/>
        </a:p>
      </dgm:t>
    </dgm:pt>
    <dgm:pt modelId="{BCEBE1BA-D932-FE46-894D-188E89C3967B}" type="sibTrans" cxnId="{F81A6125-8C42-AB45-B4E1-782CBC5E944F}">
      <dgm:prSet/>
      <dgm:spPr/>
      <dgm:t>
        <a:bodyPr/>
        <a:lstStyle/>
        <a:p>
          <a:endParaRPr lang="it-IT"/>
        </a:p>
      </dgm:t>
    </dgm:pt>
    <dgm:pt modelId="{C7C8B76F-3DC7-B946-9B15-791FB5C76B84}">
      <dgm:prSet phldrT="[Testo]"/>
      <dgm:spPr/>
      <dgm:t>
        <a:bodyPr/>
        <a:lstStyle/>
        <a:p>
          <a:r>
            <a:rPr lang="en-GB" dirty="0"/>
            <a:t>available mitigation measures (on a worst case scenario) and current best practise</a:t>
          </a:r>
          <a:endParaRPr lang="it-IT" dirty="0"/>
        </a:p>
      </dgm:t>
    </dgm:pt>
    <dgm:pt modelId="{8B4CF161-8396-A546-838D-B50E112B6CB6}" type="parTrans" cxnId="{5A88AB68-DBC3-EE4A-B727-A6F4DA7CB3F7}">
      <dgm:prSet/>
      <dgm:spPr/>
      <dgm:t>
        <a:bodyPr/>
        <a:lstStyle/>
        <a:p>
          <a:endParaRPr lang="it-IT"/>
        </a:p>
      </dgm:t>
    </dgm:pt>
    <dgm:pt modelId="{55E225C3-F1AB-B94A-92B1-51D8CE7DC196}" type="sibTrans" cxnId="{5A88AB68-DBC3-EE4A-B727-A6F4DA7CB3F7}">
      <dgm:prSet/>
      <dgm:spPr/>
      <dgm:t>
        <a:bodyPr/>
        <a:lstStyle/>
        <a:p>
          <a:endParaRPr lang="it-IT"/>
        </a:p>
      </dgm:t>
    </dgm:pt>
    <dgm:pt modelId="{13DD99AC-83B4-9D46-8B8C-70970364E2FB}" type="pres">
      <dgm:prSet presAssocID="{6584851D-56EE-B642-B8AA-B644322DF6FF}" presName="Name0" presStyleCnt="0">
        <dgm:presLayoutVars>
          <dgm:chMax val="7"/>
          <dgm:chPref val="7"/>
          <dgm:dir/>
          <dgm:animLvl val="lvl"/>
        </dgm:presLayoutVars>
      </dgm:prSet>
      <dgm:spPr/>
    </dgm:pt>
    <dgm:pt modelId="{30034CA6-83D7-A44D-A3AD-40179320F429}" type="pres">
      <dgm:prSet presAssocID="{5EAD84FA-2C39-254F-A64D-0DF1DE5DE8E0}" presName="Accent1" presStyleCnt="0"/>
      <dgm:spPr/>
    </dgm:pt>
    <dgm:pt modelId="{263F79B6-701A-A14F-9EF5-D601394CA704}" type="pres">
      <dgm:prSet presAssocID="{5EAD84FA-2C39-254F-A64D-0DF1DE5DE8E0}" presName="Accent" presStyleLbl="node1" presStyleIdx="0" presStyleCnt="2"/>
      <dgm:spPr/>
    </dgm:pt>
    <dgm:pt modelId="{3BB2A37C-7E2E-A449-AC41-5ED94E632A86}" type="pres">
      <dgm:prSet presAssocID="{5EAD84FA-2C39-254F-A64D-0DF1DE5DE8E0}" presName="Parent1" presStyleLbl="revTx" presStyleIdx="0" presStyleCnt="2">
        <dgm:presLayoutVars>
          <dgm:chMax val="1"/>
          <dgm:chPref val="1"/>
          <dgm:bulletEnabled val="1"/>
        </dgm:presLayoutVars>
      </dgm:prSet>
      <dgm:spPr/>
    </dgm:pt>
    <dgm:pt modelId="{D82A18FF-9A3C-7042-BC62-CA259DCF671B}" type="pres">
      <dgm:prSet presAssocID="{C7C8B76F-3DC7-B946-9B15-791FB5C76B84}" presName="Accent2" presStyleCnt="0"/>
      <dgm:spPr/>
    </dgm:pt>
    <dgm:pt modelId="{38534330-1411-E741-BD0C-372CA1216E9D}" type="pres">
      <dgm:prSet presAssocID="{C7C8B76F-3DC7-B946-9B15-791FB5C76B84}" presName="Accent" presStyleLbl="node1" presStyleIdx="1" presStyleCnt="2"/>
      <dgm:spPr/>
    </dgm:pt>
    <dgm:pt modelId="{678EF2E3-0348-FE43-9C23-93287859720A}" type="pres">
      <dgm:prSet presAssocID="{C7C8B76F-3DC7-B946-9B15-791FB5C76B84}" presName="Parent2" presStyleLbl="revTx" presStyleIdx="1" presStyleCnt="2">
        <dgm:presLayoutVars>
          <dgm:chMax val="1"/>
          <dgm:chPref val="1"/>
          <dgm:bulletEnabled val="1"/>
        </dgm:presLayoutVars>
      </dgm:prSet>
      <dgm:spPr/>
    </dgm:pt>
  </dgm:ptLst>
  <dgm:cxnLst>
    <dgm:cxn modelId="{F81A6125-8C42-AB45-B4E1-782CBC5E944F}" srcId="{6584851D-56EE-B642-B8AA-B644322DF6FF}" destId="{5EAD84FA-2C39-254F-A64D-0DF1DE5DE8E0}" srcOrd="0" destOrd="0" parTransId="{E92BC032-8A0C-CE42-A274-DF33C9973584}" sibTransId="{BCEBE1BA-D932-FE46-894D-188E89C3967B}"/>
    <dgm:cxn modelId="{5C988631-B97F-AB42-A380-C5196223CE64}" type="presOf" srcId="{5EAD84FA-2C39-254F-A64D-0DF1DE5DE8E0}" destId="{3BB2A37C-7E2E-A449-AC41-5ED94E632A86}" srcOrd="0" destOrd="0" presId="urn:microsoft.com/office/officeart/2009/layout/CircleArrowProcess"/>
    <dgm:cxn modelId="{110A134B-CFF2-7849-AB6D-23B77FB2C5C1}" type="presOf" srcId="{6584851D-56EE-B642-B8AA-B644322DF6FF}" destId="{13DD99AC-83B4-9D46-8B8C-70970364E2FB}" srcOrd="0" destOrd="0" presId="urn:microsoft.com/office/officeart/2009/layout/CircleArrowProcess"/>
    <dgm:cxn modelId="{5A88AB68-DBC3-EE4A-B727-A6F4DA7CB3F7}" srcId="{6584851D-56EE-B642-B8AA-B644322DF6FF}" destId="{C7C8B76F-3DC7-B946-9B15-791FB5C76B84}" srcOrd="1" destOrd="0" parTransId="{8B4CF161-8396-A546-838D-B50E112B6CB6}" sibTransId="{55E225C3-F1AB-B94A-92B1-51D8CE7DC196}"/>
    <dgm:cxn modelId="{BE32D28B-002C-0645-8F3A-33ADB13424DE}" type="presOf" srcId="{C7C8B76F-3DC7-B946-9B15-791FB5C76B84}" destId="{678EF2E3-0348-FE43-9C23-93287859720A}" srcOrd="0" destOrd="0" presId="urn:microsoft.com/office/officeart/2009/layout/CircleArrowProcess"/>
    <dgm:cxn modelId="{BCF1B5A7-EA3B-1B41-BABC-5CC018CFD4F7}" type="presParOf" srcId="{13DD99AC-83B4-9D46-8B8C-70970364E2FB}" destId="{30034CA6-83D7-A44D-A3AD-40179320F429}" srcOrd="0" destOrd="0" presId="urn:microsoft.com/office/officeart/2009/layout/CircleArrowProcess"/>
    <dgm:cxn modelId="{4C1F3F67-29E7-D345-B134-36312B60CA9B}" type="presParOf" srcId="{30034CA6-83D7-A44D-A3AD-40179320F429}" destId="{263F79B6-701A-A14F-9EF5-D601394CA704}" srcOrd="0" destOrd="0" presId="urn:microsoft.com/office/officeart/2009/layout/CircleArrowProcess"/>
    <dgm:cxn modelId="{C15BEC09-67F2-DD43-9F95-1F2A07165BE4}" type="presParOf" srcId="{13DD99AC-83B4-9D46-8B8C-70970364E2FB}" destId="{3BB2A37C-7E2E-A449-AC41-5ED94E632A86}" srcOrd="1" destOrd="0" presId="urn:microsoft.com/office/officeart/2009/layout/CircleArrowProcess"/>
    <dgm:cxn modelId="{2EF15F40-091E-E741-8834-655D33F10472}" type="presParOf" srcId="{13DD99AC-83B4-9D46-8B8C-70970364E2FB}" destId="{D82A18FF-9A3C-7042-BC62-CA259DCF671B}" srcOrd="2" destOrd="0" presId="urn:microsoft.com/office/officeart/2009/layout/CircleArrowProcess"/>
    <dgm:cxn modelId="{0F7E7915-8EFD-9940-9A35-0570FD32E3AA}" type="presParOf" srcId="{D82A18FF-9A3C-7042-BC62-CA259DCF671B}" destId="{38534330-1411-E741-BD0C-372CA1216E9D}" srcOrd="0" destOrd="0" presId="urn:microsoft.com/office/officeart/2009/layout/CircleArrowProcess"/>
    <dgm:cxn modelId="{0E74A8F1-E6D9-064D-86CD-2525DD34A711}" type="presParOf" srcId="{13DD99AC-83B4-9D46-8B8C-70970364E2FB}" destId="{678EF2E3-0348-FE43-9C23-93287859720A}"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E0ED63-75A2-4E44-BC1B-F3AF93A688E4}" type="doc">
      <dgm:prSet loTypeId="urn:microsoft.com/office/officeart/2008/layout/BubblePictureList" loCatId="" qsTypeId="urn:microsoft.com/office/officeart/2005/8/quickstyle/simple1" qsCatId="simple" csTypeId="urn:microsoft.com/office/officeart/2005/8/colors/accent1_2" csCatId="accent1" phldr="1"/>
      <dgm:spPr/>
      <dgm:t>
        <a:bodyPr/>
        <a:lstStyle/>
        <a:p>
          <a:endParaRPr lang="it-IT"/>
        </a:p>
      </dgm:t>
    </dgm:pt>
    <dgm:pt modelId="{82D45A5D-B287-DC49-9B85-C847112B9781}">
      <dgm:prSet phldrT="[Testo]" custT="1"/>
      <dgm:spPr/>
      <dgm:t>
        <a:bodyPr/>
        <a:lstStyle/>
        <a:p>
          <a:r>
            <a:rPr lang="en-US" sz="1600" dirty="0"/>
            <a:t>Recommendations for improved regulatory practice</a:t>
          </a:r>
          <a:endParaRPr lang="it-IT" sz="1600" dirty="0"/>
        </a:p>
      </dgm:t>
    </dgm:pt>
    <dgm:pt modelId="{0E9328E1-A2BF-BB4B-90D8-277CDD778C9F}" type="parTrans" cxnId="{56208230-EA57-AC49-9643-F33E622F65AD}">
      <dgm:prSet/>
      <dgm:spPr/>
      <dgm:t>
        <a:bodyPr/>
        <a:lstStyle/>
        <a:p>
          <a:endParaRPr lang="it-IT"/>
        </a:p>
      </dgm:t>
    </dgm:pt>
    <dgm:pt modelId="{804DF78B-2287-B24A-83C4-0B831EAEE461}" type="sibTrans" cxnId="{56208230-EA57-AC49-9643-F33E622F65AD}">
      <dgm:prSet/>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t>
        <a:bodyPr/>
        <a:lstStyle/>
        <a:p>
          <a:endParaRPr lang="it-IT"/>
        </a:p>
      </dgm:t>
    </dgm:pt>
    <dgm:pt modelId="{49CE517A-3A95-9544-BB18-FD9328A5AA1B}">
      <dgm:prSet phldrT="[Testo]" custT="1"/>
      <dgm:spPr/>
      <dgm:t>
        <a:bodyPr/>
        <a:lstStyle/>
        <a:p>
          <a:r>
            <a:rPr lang="en-US" sz="1400" dirty="0"/>
            <a:t>Mapping environmental regulations applied to geothermal in GEOENVI case study countries (Belgium, France, Hungary, Iceland, Italy, Turkey)</a:t>
          </a:r>
          <a:endParaRPr lang="it-IT" sz="1400" dirty="0"/>
        </a:p>
      </dgm:t>
    </dgm:pt>
    <dgm:pt modelId="{D2E23B0D-C97E-E244-B24D-65F1A67E13DA}" type="parTrans" cxnId="{CECA2467-065A-8C4E-AE75-2FF73DA152D2}">
      <dgm:prSet/>
      <dgm:spPr/>
      <dgm:t>
        <a:bodyPr/>
        <a:lstStyle/>
        <a:p>
          <a:endParaRPr lang="it-IT"/>
        </a:p>
      </dgm:t>
    </dgm:pt>
    <dgm:pt modelId="{D0095B1C-510C-744A-8CEE-DBF53D7B2C0E}" type="sibTrans" cxnId="{CECA2467-065A-8C4E-AE75-2FF73DA152D2}">
      <dgm:prSet/>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dgm:spPr>
      <dgm:t>
        <a:bodyPr/>
        <a:lstStyle/>
        <a:p>
          <a:endParaRPr lang="it-IT"/>
        </a:p>
      </dgm:t>
    </dgm:pt>
    <dgm:pt modelId="{E85350F0-A782-8740-AE5A-A1309D357B95}">
      <dgm:prSet phldrT="[Testo]" custT="1"/>
      <dgm:spPr/>
      <dgm:t>
        <a:bodyPr/>
        <a:lstStyle/>
        <a:p>
          <a:r>
            <a:rPr lang="it-IT" sz="1400" dirty="0"/>
            <a:t>Listing </a:t>
          </a:r>
          <a:r>
            <a:rPr lang="it-IT" sz="1400" dirty="0" err="1"/>
            <a:t>impacts</a:t>
          </a:r>
          <a:r>
            <a:rPr lang="it-IT" sz="1400" dirty="0"/>
            <a:t>, </a:t>
          </a:r>
          <a:r>
            <a:rPr lang="it-IT" sz="1400" dirty="0" err="1"/>
            <a:t>risks</a:t>
          </a:r>
          <a:r>
            <a:rPr lang="it-IT" sz="1400" dirty="0"/>
            <a:t> and </a:t>
          </a:r>
          <a:r>
            <a:rPr lang="it-IT" sz="1400" dirty="0" err="1"/>
            <a:t>mitigation</a:t>
          </a:r>
          <a:r>
            <a:rPr lang="it-IT" sz="1400" dirty="0"/>
            <a:t> </a:t>
          </a:r>
          <a:r>
            <a:rPr lang="it-IT" sz="1400" dirty="0" err="1"/>
            <a:t>tools</a:t>
          </a:r>
          <a:r>
            <a:rPr lang="it-IT" sz="1400" dirty="0"/>
            <a:t> </a:t>
          </a:r>
        </a:p>
      </dgm:t>
    </dgm:pt>
    <dgm:pt modelId="{E5A0CF15-10FB-7E43-9F8B-46682F60B09F}" type="parTrans" cxnId="{79CBC027-0FD0-0849-B2DF-FC27AD4E4C4F}">
      <dgm:prSet/>
      <dgm:spPr/>
      <dgm:t>
        <a:bodyPr/>
        <a:lstStyle/>
        <a:p>
          <a:endParaRPr lang="it-IT"/>
        </a:p>
      </dgm:t>
    </dgm:pt>
    <dgm:pt modelId="{114C7854-596E-F441-B514-C26C54096FB4}" type="sibTrans" cxnId="{79CBC027-0FD0-0849-B2DF-FC27AD4E4C4F}">
      <dgm:prSet/>
      <dgm:spPr>
        <a:blipFill>
          <a:blip xmlns:r="http://schemas.openxmlformats.org/officeDocument/2006/relationships" r:embed="rId3">
            <a:extLst>
              <a:ext uri="{28A0092B-C50C-407E-A947-70E740481C1C}">
                <a14:useLocalDpi xmlns:a14="http://schemas.microsoft.com/office/drawing/2010/main"/>
              </a:ext>
            </a:extLst>
          </a:blip>
          <a:srcRect/>
          <a:stretch>
            <a:fillRect/>
          </a:stretch>
        </a:blipFill>
      </dgm:spPr>
      <dgm:t>
        <a:bodyPr/>
        <a:lstStyle/>
        <a:p>
          <a:endParaRPr lang="it-IT"/>
        </a:p>
      </dgm:t>
    </dgm:pt>
    <dgm:pt modelId="{01E8EA66-2F14-E848-96EE-EE51C5D83F2E}" type="pres">
      <dgm:prSet presAssocID="{34E0ED63-75A2-4E44-BC1B-F3AF93A688E4}" presName="Name0" presStyleCnt="0">
        <dgm:presLayoutVars>
          <dgm:chMax val="8"/>
          <dgm:chPref val="8"/>
          <dgm:dir/>
        </dgm:presLayoutVars>
      </dgm:prSet>
      <dgm:spPr/>
    </dgm:pt>
    <dgm:pt modelId="{ED0143DB-3849-A442-AFFD-DBCCE844E2DA}" type="pres">
      <dgm:prSet presAssocID="{82D45A5D-B287-DC49-9B85-C847112B9781}" presName="parent_text_1" presStyleLbl="revTx" presStyleIdx="0" presStyleCnt="3" custScaleX="67451">
        <dgm:presLayoutVars>
          <dgm:chMax val="0"/>
          <dgm:chPref val="0"/>
          <dgm:bulletEnabled val="1"/>
        </dgm:presLayoutVars>
      </dgm:prSet>
      <dgm:spPr/>
    </dgm:pt>
    <dgm:pt modelId="{876EAFB4-342B-BB40-8B58-B61755A7611C}" type="pres">
      <dgm:prSet presAssocID="{82D45A5D-B287-DC49-9B85-C847112B9781}" presName="image_accent_1" presStyleCnt="0"/>
      <dgm:spPr/>
    </dgm:pt>
    <dgm:pt modelId="{36301A49-9F9F-E743-AF89-F9820AC2AFD9}" type="pres">
      <dgm:prSet presAssocID="{82D45A5D-B287-DC49-9B85-C847112B9781}" presName="imageAccentRepeatNode" presStyleLbl="alignNode1" presStyleIdx="0" presStyleCnt="6"/>
      <dgm:spPr/>
    </dgm:pt>
    <dgm:pt modelId="{E20AEB4B-441B-2C46-B705-7A7B1359854F}" type="pres">
      <dgm:prSet presAssocID="{82D45A5D-B287-DC49-9B85-C847112B9781}" presName="accent_1" presStyleLbl="alignNode1" presStyleIdx="1" presStyleCnt="6"/>
      <dgm:spPr/>
    </dgm:pt>
    <dgm:pt modelId="{77491F1C-185D-8447-8DAF-449413C604FC}" type="pres">
      <dgm:prSet presAssocID="{804DF78B-2287-B24A-83C4-0B831EAEE461}" presName="image_1" presStyleCnt="0"/>
      <dgm:spPr/>
    </dgm:pt>
    <dgm:pt modelId="{1487B257-8449-EF40-B1B9-6F4255B62DED}" type="pres">
      <dgm:prSet presAssocID="{804DF78B-2287-B24A-83C4-0B831EAEE461}" presName="imageRepeatNode" presStyleLbl="fgImgPlace1" presStyleIdx="0" presStyleCnt="3"/>
      <dgm:spPr/>
    </dgm:pt>
    <dgm:pt modelId="{660E47F3-FE86-A248-90B9-2AEA50222A1E}" type="pres">
      <dgm:prSet presAssocID="{49CE517A-3A95-9544-BB18-FD9328A5AA1B}" presName="parent_text_2" presStyleLbl="revTx" presStyleIdx="1" presStyleCnt="3" custLinFactNeighborX="7916" custLinFactNeighborY="-1091">
        <dgm:presLayoutVars>
          <dgm:chMax val="0"/>
          <dgm:chPref val="0"/>
          <dgm:bulletEnabled val="1"/>
        </dgm:presLayoutVars>
      </dgm:prSet>
      <dgm:spPr/>
    </dgm:pt>
    <dgm:pt modelId="{3FA3B2FD-0A09-2641-AFDE-C41FB01565EC}" type="pres">
      <dgm:prSet presAssocID="{49CE517A-3A95-9544-BB18-FD9328A5AA1B}" presName="image_accent_2" presStyleCnt="0"/>
      <dgm:spPr/>
    </dgm:pt>
    <dgm:pt modelId="{3983988E-0E43-D546-9D81-BCC93661516D}" type="pres">
      <dgm:prSet presAssocID="{49CE517A-3A95-9544-BB18-FD9328A5AA1B}" presName="imageAccentRepeatNode" presStyleLbl="alignNode1" presStyleIdx="2" presStyleCnt="6"/>
      <dgm:spPr/>
    </dgm:pt>
    <dgm:pt modelId="{CDD878A4-858A-AB41-8920-D8D25134F589}" type="pres">
      <dgm:prSet presAssocID="{D0095B1C-510C-744A-8CEE-DBF53D7B2C0E}" presName="image_2" presStyleCnt="0"/>
      <dgm:spPr/>
    </dgm:pt>
    <dgm:pt modelId="{906488BA-89A9-AC4A-B0CF-0539E55E38AB}" type="pres">
      <dgm:prSet presAssocID="{D0095B1C-510C-744A-8CEE-DBF53D7B2C0E}" presName="imageRepeatNode" presStyleLbl="fgImgPlace1" presStyleIdx="1" presStyleCnt="3"/>
      <dgm:spPr/>
    </dgm:pt>
    <dgm:pt modelId="{4BF85CF0-C14C-D542-9AF3-D4CB3755F7D1}" type="pres">
      <dgm:prSet presAssocID="{E85350F0-A782-8740-AE5A-A1309D357B95}" presName="image_accent_3" presStyleCnt="0"/>
      <dgm:spPr/>
    </dgm:pt>
    <dgm:pt modelId="{A78EC690-312C-E044-8E02-08409E3E8725}" type="pres">
      <dgm:prSet presAssocID="{E85350F0-A782-8740-AE5A-A1309D357B95}" presName="imageAccentRepeatNode" presStyleLbl="alignNode1" presStyleIdx="3" presStyleCnt="6"/>
      <dgm:spPr>
        <a:noFill/>
      </dgm:spPr>
    </dgm:pt>
    <dgm:pt modelId="{CD84E015-DAA1-8D47-9256-8C621EECE850}" type="pres">
      <dgm:prSet presAssocID="{E85350F0-A782-8740-AE5A-A1309D357B95}" presName="parent_text_3" presStyleLbl="revTx" presStyleIdx="2" presStyleCnt="3" custLinFactNeighborX="11481" custLinFactNeighborY="-1414">
        <dgm:presLayoutVars>
          <dgm:chMax val="0"/>
          <dgm:chPref val="0"/>
          <dgm:bulletEnabled val="1"/>
        </dgm:presLayoutVars>
      </dgm:prSet>
      <dgm:spPr/>
    </dgm:pt>
    <dgm:pt modelId="{3A468B09-B0F2-F74C-B70F-B91F8A3717E4}" type="pres">
      <dgm:prSet presAssocID="{E85350F0-A782-8740-AE5A-A1309D357B95}" presName="accent_2" presStyleLbl="alignNode1" presStyleIdx="4" presStyleCnt="6"/>
      <dgm:spPr/>
    </dgm:pt>
    <dgm:pt modelId="{E6A37DE0-F552-034A-A159-37371A0AFC35}" type="pres">
      <dgm:prSet presAssocID="{E85350F0-A782-8740-AE5A-A1309D357B95}" presName="accent_3" presStyleLbl="alignNode1" presStyleIdx="5" presStyleCnt="6"/>
      <dgm:spPr/>
    </dgm:pt>
    <dgm:pt modelId="{36901A26-4B52-DD4F-8599-64A2101A8230}" type="pres">
      <dgm:prSet presAssocID="{114C7854-596E-F441-B514-C26C54096FB4}" presName="image_3" presStyleCnt="0"/>
      <dgm:spPr/>
    </dgm:pt>
    <dgm:pt modelId="{5BEC1671-85FB-FD4B-B938-A998DC4A9A68}" type="pres">
      <dgm:prSet presAssocID="{114C7854-596E-F441-B514-C26C54096FB4}" presName="imageRepeatNode" presStyleLbl="fgImgPlace1" presStyleIdx="2" presStyleCnt="3"/>
      <dgm:spPr/>
    </dgm:pt>
  </dgm:ptLst>
  <dgm:cxnLst>
    <dgm:cxn modelId="{1D26DE21-CD2B-D544-855F-B63F1BB3AB82}" type="presOf" srcId="{E85350F0-A782-8740-AE5A-A1309D357B95}" destId="{CD84E015-DAA1-8D47-9256-8C621EECE850}" srcOrd="0" destOrd="0" presId="urn:microsoft.com/office/officeart/2008/layout/BubblePictureList"/>
    <dgm:cxn modelId="{74C3A226-2FCA-5840-A148-8FA65466527B}" type="presOf" srcId="{34E0ED63-75A2-4E44-BC1B-F3AF93A688E4}" destId="{01E8EA66-2F14-E848-96EE-EE51C5D83F2E}" srcOrd="0" destOrd="0" presId="urn:microsoft.com/office/officeart/2008/layout/BubblePictureList"/>
    <dgm:cxn modelId="{79CBC027-0FD0-0849-B2DF-FC27AD4E4C4F}" srcId="{34E0ED63-75A2-4E44-BC1B-F3AF93A688E4}" destId="{E85350F0-A782-8740-AE5A-A1309D357B95}" srcOrd="2" destOrd="0" parTransId="{E5A0CF15-10FB-7E43-9F8B-46682F60B09F}" sibTransId="{114C7854-596E-F441-B514-C26C54096FB4}"/>
    <dgm:cxn modelId="{56208230-EA57-AC49-9643-F33E622F65AD}" srcId="{34E0ED63-75A2-4E44-BC1B-F3AF93A688E4}" destId="{82D45A5D-B287-DC49-9B85-C847112B9781}" srcOrd="0" destOrd="0" parTransId="{0E9328E1-A2BF-BB4B-90D8-277CDD778C9F}" sibTransId="{804DF78B-2287-B24A-83C4-0B831EAEE461}"/>
    <dgm:cxn modelId="{A76B7831-6EDE-E94B-BCBC-1E23D8197EA2}" type="presOf" srcId="{114C7854-596E-F441-B514-C26C54096FB4}" destId="{5BEC1671-85FB-FD4B-B938-A998DC4A9A68}" srcOrd="0" destOrd="0" presId="urn:microsoft.com/office/officeart/2008/layout/BubblePictureList"/>
    <dgm:cxn modelId="{6A927D47-E4B5-CF46-99A4-FA1FCD83FDDF}" type="presOf" srcId="{49CE517A-3A95-9544-BB18-FD9328A5AA1B}" destId="{660E47F3-FE86-A248-90B9-2AEA50222A1E}" srcOrd="0" destOrd="0" presId="urn:microsoft.com/office/officeart/2008/layout/BubblePictureList"/>
    <dgm:cxn modelId="{CECA2467-065A-8C4E-AE75-2FF73DA152D2}" srcId="{34E0ED63-75A2-4E44-BC1B-F3AF93A688E4}" destId="{49CE517A-3A95-9544-BB18-FD9328A5AA1B}" srcOrd="1" destOrd="0" parTransId="{D2E23B0D-C97E-E244-B24D-65F1A67E13DA}" sibTransId="{D0095B1C-510C-744A-8CEE-DBF53D7B2C0E}"/>
    <dgm:cxn modelId="{F2F54E78-693C-D845-8F30-2B0A18F747D3}" type="presOf" srcId="{804DF78B-2287-B24A-83C4-0B831EAEE461}" destId="{1487B257-8449-EF40-B1B9-6F4255B62DED}" srcOrd="0" destOrd="0" presId="urn:microsoft.com/office/officeart/2008/layout/BubblePictureList"/>
    <dgm:cxn modelId="{4CE24399-2689-724F-8565-EF1ECE06D0C9}" type="presOf" srcId="{D0095B1C-510C-744A-8CEE-DBF53D7B2C0E}" destId="{906488BA-89A9-AC4A-B0CF-0539E55E38AB}" srcOrd="0" destOrd="0" presId="urn:microsoft.com/office/officeart/2008/layout/BubblePictureList"/>
    <dgm:cxn modelId="{27E98FCF-E795-D64B-8C6C-0EC053B01B7E}" type="presOf" srcId="{82D45A5D-B287-DC49-9B85-C847112B9781}" destId="{ED0143DB-3849-A442-AFFD-DBCCE844E2DA}" srcOrd="0" destOrd="0" presId="urn:microsoft.com/office/officeart/2008/layout/BubblePictureList"/>
    <dgm:cxn modelId="{C3DE6A65-19C9-974A-BE8F-A7CC3663A0ED}" type="presParOf" srcId="{01E8EA66-2F14-E848-96EE-EE51C5D83F2E}" destId="{ED0143DB-3849-A442-AFFD-DBCCE844E2DA}" srcOrd="0" destOrd="0" presId="urn:microsoft.com/office/officeart/2008/layout/BubblePictureList"/>
    <dgm:cxn modelId="{DBD4E6FA-7145-9344-8772-36AFD65C63FB}" type="presParOf" srcId="{01E8EA66-2F14-E848-96EE-EE51C5D83F2E}" destId="{876EAFB4-342B-BB40-8B58-B61755A7611C}" srcOrd="1" destOrd="0" presId="urn:microsoft.com/office/officeart/2008/layout/BubblePictureList"/>
    <dgm:cxn modelId="{894CF6BD-C9E0-694D-AAE9-1599D47441F7}" type="presParOf" srcId="{876EAFB4-342B-BB40-8B58-B61755A7611C}" destId="{36301A49-9F9F-E743-AF89-F9820AC2AFD9}" srcOrd="0" destOrd="0" presId="urn:microsoft.com/office/officeart/2008/layout/BubblePictureList"/>
    <dgm:cxn modelId="{337F7234-00FB-2344-972D-58E7DB79C9AC}" type="presParOf" srcId="{01E8EA66-2F14-E848-96EE-EE51C5D83F2E}" destId="{E20AEB4B-441B-2C46-B705-7A7B1359854F}" srcOrd="2" destOrd="0" presId="urn:microsoft.com/office/officeart/2008/layout/BubblePictureList"/>
    <dgm:cxn modelId="{D5BADC97-4361-824C-8976-276208F75797}" type="presParOf" srcId="{01E8EA66-2F14-E848-96EE-EE51C5D83F2E}" destId="{77491F1C-185D-8447-8DAF-449413C604FC}" srcOrd="3" destOrd="0" presId="urn:microsoft.com/office/officeart/2008/layout/BubblePictureList"/>
    <dgm:cxn modelId="{CA934F89-EDFB-ED43-969C-17A067761CCD}" type="presParOf" srcId="{77491F1C-185D-8447-8DAF-449413C604FC}" destId="{1487B257-8449-EF40-B1B9-6F4255B62DED}" srcOrd="0" destOrd="0" presId="urn:microsoft.com/office/officeart/2008/layout/BubblePictureList"/>
    <dgm:cxn modelId="{6C778965-40A6-F04E-B118-C38D1B01E00B}" type="presParOf" srcId="{01E8EA66-2F14-E848-96EE-EE51C5D83F2E}" destId="{660E47F3-FE86-A248-90B9-2AEA50222A1E}" srcOrd="4" destOrd="0" presId="urn:microsoft.com/office/officeart/2008/layout/BubblePictureList"/>
    <dgm:cxn modelId="{29DD3051-0469-304E-BC31-0F7C93A49545}" type="presParOf" srcId="{01E8EA66-2F14-E848-96EE-EE51C5D83F2E}" destId="{3FA3B2FD-0A09-2641-AFDE-C41FB01565EC}" srcOrd="5" destOrd="0" presId="urn:microsoft.com/office/officeart/2008/layout/BubblePictureList"/>
    <dgm:cxn modelId="{7E323338-5CFE-DA49-A105-757D51D8F0EF}" type="presParOf" srcId="{3FA3B2FD-0A09-2641-AFDE-C41FB01565EC}" destId="{3983988E-0E43-D546-9D81-BCC93661516D}" srcOrd="0" destOrd="0" presId="urn:microsoft.com/office/officeart/2008/layout/BubblePictureList"/>
    <dgm:cxn modelId="{E09879BA-2A6B-EB43-8B16-172AA91BE413}" type="presParOf" srcId="{01E8EA66-2F14-E848-96EE-EE51C5D83F2E}" destId="{CDD878A4-858A-AB41-8920-D8D25134F589}" srcOrd="6" destOrd="0" presId="urn:microsoft.com/office/officeart/2008/layout/BubblePictureList"/>
    <dgm:cxn modelId="{C90F42B1-7970-6A44-B150-AE7653D0C292}" type="presParOf" srcId="{CDD878A4-858A-AB41-8920-D8D25134F589}" destId="{906488BA-89A9-AC4A-B0CF-0539E55E38AB}" srcOrd="0" destOrd="0" presId="urn:microsoft.com/office/officeart/2008/layout/BubblePictureList"/>
    <dgm:cxn modelId="{875ABDB5-75A6-8042-85E0-B67578A1C64D}" type="presParOf" srcId="{01E8EA66-2F14-E848-96EE-EE51C5D83F2E}" destId="{4BF85CF0-C14C-D542-9AF3-D4CB3755F7D1}" srcOrd="7" destOrd="0" presId="urn:microsoft.com/office/officeart/2008/layout/BubblePictureList"/>
    <dgm:cxn modelId="{FAFC703D-94B4-FD40-A608-D048B0EE6F56}" type="presParOf" srcId="{4BF85CF0-C14C-D542-9AF3-D4CB3755F7D1}" destId="{A78EC690-312C-E044-8E02-08409E3E8725}" srcOrd="0" destOrd="0" presId="urn:microsoft.com/office/officeart/2008/layout/BubblePictureList"/>
    <dgm:cxn modelId="{99BF768D-2E3D-4A4A-B8AB-6A5D7CEE00C8}" type="presParOf" srcId="{01E8EA66-2F14-E848-96EE-EE51C5D83F2E}" destId="{CD84E015-DAA1-8D47-9256-8C621EECE850}" srcOrd="8" destOrd="0" presId="urn:microsoft.com/office/officeart/2008/layout/BubblePictureList"/>
    <dgm:cxn modelId="{9BBCAFFE-8273-464A-8E71-BDA56A2782FB}" type="presParOf" srcId="{01E8EA66-2F14-E848-96EE-EE51C5D83F2E}" destId="{3A468B09-B0F2-F74C-B70F-B91F8A3717E4}" srcOrd="9" destOrd="0" presId="urn:microsoft.com/office/officeart/2008/layout/BubblePictureList"/>
    <dgm:cxn modelId="{CD860B3E-5111-144B-A2B4-5882A31A8F71}" type="presParOf" srcId="{01E8EA66-2F14-E848-96EE-EE51C5D83F2E}" destId="{E6A37DE0-F552-034A-A159-37371A0AFC35}" srcOrd="10" destOrd="0" presId="urn:microsoft.com/office/officeart/2008/layout/BubblePictureList"/>
    <dgm:cxn modelId="{29C3546C-0817-EF4B-B19F-C09765DAF9EF}" type="presParOf" srcId="{01E8EA66-2F14-E848-96EE-EE51C5D83F2E}" destId="{36901A26-4B52-DD4F-8599-64A2101A8230}" srcOrd="11" destOrd="0" presId="urn:microsoft.com/office/officeart/2008/layout/BubblePictureList"/>
    <dgm:cxn modelId="{5AAB9C6B-1F16-8948-85DB-E547E7BA41D0}" type="presParOf" srcId="{36901A26-4B52-DD4F-8599-64A2101A8230}" destId="{5BEC1671-85FB-FD4B-B938-A998DC4A9A68}"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3A404-F3A1-6040-9A93-910D2D9531F7}">
      <dsp:nvSpPr>
        <dsp:cNvPr id="0" name=""/>
        <dsp:cNvSpPr/>
      </dsp:nvSpPr>
      <dsp:spPr>
        <a:xfrm>
          <a:off x="1219" y="164784"/>
          <a:ext cx="1402163" cy="115948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surface operations</a:t>
          </a:r>
          <a:endParaRPr lang="it-IT" sz="1200" kern="1200" dirty="0">
            <a:latin typeface="+mn-ea"/>
            <a:ea typeface="+mn-ea"/>
          </a:endParaRPr>
        </a:p>
      </dsp:txBody>
      <dsp:txXfrm>
        <a:off x="35179" y="198744"/>
        <a:ext cx="1334243" cy="1091563"/>
      </dsp:txXfrm>
    </dsp:sp>
    <dsp:sp modelId="{E0426FF6-F94A-3347-B7B6-D37322E9A82A}">
      <dsp:nvSpPr>
        <dsp:cNvPr id="0" name=""/>
        <dsp:cNvSpPr/>
      </dsp:nvSpPr>
      <dsp:spPr>
        <a:xfrm>
          <a:off x="141436" y="1324268"/>
          <a:ext cx="140216" cy="631667"/>
        </a:xfrm>
        <a:custGeom>
          <a:avLst/>
          <a:gdLst/>
          <a:ahLst/>
          <a:cxnLst/>
          <a:rect l="0" t="0" r="0" b="0"/>
          <a:pathLst>
            <a:path>
              <a:moveTo>
                <a:pt x="0" y="0"/>
              </a:moveTo>
              <a:lnTo>
                <a:pt x="0" y="631667"/>
              </a:lnTo>
              <a:lnTo>
                <a:pt x="140216" y="6316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EA34C0-4DEB-6A4F-815E-6CD9ACA496AC}">
      <dsp:nvSpPr>
        <dsp:cNvPr id="0" name=""/>
        <dsp:cNvSpPr/>
      </dsp:nvSpPr>
      <dsp:spPr>
        <a:xfrm>
          <a:off x="281652" y="1499538"/>
          <a:ext cx="1121730" cy="9127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Energy and water consumption and emissions to the environment </a:t>
          </a:r>
          <a:endParaRPr lang="it-IT" sz="1000" kern="1200" dirty="0">
            <a:solidFill>
              <a:schemeClr val="bg1">
                <a:lumMod val="50000"/>
              </a:schemeClr>
            </a:solidFill>
            <a:latin typeface="+mn-ea"/>
            <a:ea typeface="+mn-ea"/>
          </a:endParaRPr>
        </a:p>
      </dsp:txBody>
      <dsp:txXfrm>
        <a:off x="308387" y="1526273"/>
        <a:ext cx="1068260" cy="859324"/>
      </dsp:txXfrm>
    </dsp:sp>
    <dsp:sp modelId="{DAA893B1-86BD-F54E-B5D3-07C5FDDFE0C2}">
      <dsp:nvSpPr>
        <dsp:cNvPr id="0" name=""/>
        <dsp:cNvSpPr/>
      </dsp:nvSpPr>
      <dsp:spPr>
        <a:xfrm>
          <a:off x="141436" y="1324268"/>
          <a:ext cx="140216" cy="1613876"/>
        </a:xfrm>
        <a:custGeom>
          <a:avLst/>
          <a:gdLst/>
          <a:ahLst/>
          <a:cxnLst/>
          <a:rect l="0" t="0" r="0" b="0"/>
          <a:pathLst>
            <a:path>
              <a:moveTo>
                <a:pt x="0" y="0"/>
              </a:moveTo>
              <a:lnTo>
                <a:pt x="0" y="1613876"/>
              </a:lnTo>
              <a:lnTo>
                <a:pt x="140216" y="16138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F491B-789B-1348-96F9-685B276D8374}">
      <dsp:nvSpPr>
        <dsp:cNvPr id="0" name=""/>
        <dsp:cNvSpPr/>
      </dsp:nvSpPr>
      <dsp:spPr>
        <a:xfrm>
          <a:off x="281652" y="2587603"/>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3212"/>
              <a:satOff val="-1452"/>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Waste production from surface operations</a:t>
          </a:r>
          <a:endParaRPr lang="it-IT" sz="1000" kern="1200" dirty="0">
            <a:solidFill>
              <a:schemeClr val="bg1">
                <a:lumMod val="50000"/>
              </a:schemeClr>
            </a:solidFill>
            <a:latin typeface="+mn-ea"/>
            <a:ea typeface="+mn-ea"/>
          </a:endParaRPr>
        </a:p>
      </dsp:txBody>
      <dsp:txXfrm>
        <a:off x="302186" y="2608137"/>
        <a:ext cx="1080662" cy="660013"/>
      </dsp:txXfrm>
    </dsp:sp>
    <dsp:sp modelId="{73C975A1-1E21-924A-BB5A-21060EA473CE}">
      <dsp:nvSpPr>
        <dsp:cNvPr id="0" name=""/>
        <dsp:cNvSpPr/>
      </dsp:nvSpPr>
      <dsp:spPr>
        <a:xfrm>
          <a:off x="141436" y="1324268"/>
          <a:ext cx="140216" cy="2589410"/>
        </a:xfrm>
        <a:custGeom>
          <a:avLst/>
          <a:gdLst/>
          <a:ahLst/>
          <a:cxnLst/>
          <a:rect l="0" t="0" r="0" b="0"/>
          <a:pathLst>
            <a:path>
              <a:moveTo>
                <a:pt x="0" y="0"/>
              </a:moveTo>
              <a:lnTo>
                <a:pt x="0" y="2589410"/>
              </a:lnTo>
              <a:lnTo>
                <a:pt x="140216" y="25894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C0D24D-6706-AE48-93C9-02E1EF052F6B}">
      <dsp:nvSpPr>
        <dsp:cNvPr id="0" name=""/>
        <dsp:cNvSpPr/>
      </dsp:nvSpPr>
      <dsp:spPr>
        <a:xfrm>
          <a:off x="281652" y="3463955"/>
          <a:ext cx="1121730" cy="89944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Surface disturbance, including vibration, noise, …</a:t>
          </a:r>
          <a:endParaRPr lang="it-IT" sz="1000" kern="1200" dirty="0">
            <a:solidFill>
              <a:schemeClr val="bg1">
                <a:lumMod val="50000"/>
              </a:schemeClr>
            </a:solidFill>
            <a:latin typeface="+mn-ea"/>
            <a:ea typeface="+mn-ea"/>
          </a:endParaRPr>
        </a:p>
      </dsp:txBody>
      <dsp:txXfrm>
        <a:off x="307996" y="3490299"/>
        <a:ext cx="1069042" cy="846757"/>
      </dsp:txXfrm>
    </dsp:sp>
    <dsp:sp modelId="{39470C94-826D-0C40-8E63-074091CBFFD0}">
      <dsp:nvSpPr>
        <dsp:cNvPr id="0" name=""/>
        <dsp:cNvSpPr/>
      </dsp:nvSpPr>
      <dsp:spPr>
        <a:xfrm>
          <a:off x="141436" y="1324268"/>
          <a:ext cx="140216" cy="3564944"/>
        </a:xfrm>
        <a:custGeom>
          <a:avLst/>
          <a:gdLst/>
          <a:ahLst/>
          <a:cxnLst/>
          <a:rect l="0" t="0" r="0" b="0"/>
          <a:pathLst>
            <a:path>
              <a:moveTo>
                <a:pt x="0" y="0"/>
              </a:moveTo>
              <a:lnTo>
                <a:pt x="0" y="3564944"/>
              </a:lnTo>
              <a:lnTo>
                <a:pt x="140216" y="35649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EE5C76-E60D-874B-A4EE-8B62BD66E789}">
      <dsp:nvSpPr>
        <dsp:cNvPr id="0" name=""/>
        <dsp:cNvSpPr/>
      </dsp:nvSpPr>
      <dsp:spPr>
        <a:xfrm>
          <a:off x="281652" y="4538671"/>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bg1">
                  <a:lumMod val="50000"/>
                </a:schemeClr>
              </a:solidFill>
              <a:latin typeface="+mn-ea"/>
              <a:ea typeface="+mn-ea"/>
            </a:rPr>
            <a:t>Leaks due to surface installations and operations</a:t>
          </a:r>
          <a:endParaRPr lang="it-IT" sz="1000" kern="1200" dirty="0">
            <a:solidFill>
              <a:schemeClr val="bg1">
                <a:lumMod val="50000"/>
              </a:schemeClr>
            </a:solidFill>
            <a:latin typeface="+mn-ea"/>
            <a:ea typeface="+mn-ea"/>
          </a:endParaRPr>
        </a:p>
      </dsp:txBody>
      <dsp:txXfrm>
        <a:off x="302186" y="4559205"/>
        <a:ext cx="1080662" cy="660013"/>
      </dsp:txXfrm>
    </dsp:sp>
    <dsp:sp modelId="{814B3451-7F0C-9C41-9E42-EFD29787577D}">
      <dsp:nvSpPr>
        <dsp:cNvPr id="0" name=""/>
        <dsp:cNvSpPr/>
      </dsp:nvSpPr>
      <dsp:spPr>
        <a:xfrm>
          <a:off x="1753924" y="164784"/>
          <a:ext cx="1402163" cy="1159483"/>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emission of underground material to the surface</a:t>
          </a:r>
          <a:endParaRPr lang="it-IT" sz="1200" kern="1200" dirty="0">
            <a:latin typeface="+mn-ea"/>
            <a:ea typeface="+mn-ea"/>
          </a:endParaRPr>
        </a:p>
      </dsp:txBody>
      <dsp:txXfrm>
        <a:off x="1787884" y="198744"/>
        <a:ext cx="1334243" cy="1091563"/>
      </dsp:txXfrm>
    </dsp:sp>
    <dsp:sp modelId="{F44A7B87-E029-3F4B-A181-7D2A893AA0C0}">
      <dsp:nvSpPr>
        <dsp:cNvPr id="0" name=""/>
        <dsp:cNvSpPr/>
      </dsp:nvSpPr>
      <dsp:spPr>
        <a:xfrm>
          <a:off x="1894140"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ED9581-E2A5-924F-9F62-86711403149B}">
      <dsp:nvSpPr>
        <dsp:cNvPr id="0" name=""/>
        <dsp:cNvSpPr/>
      </dsp:nvSpPr>
      <dsp:spPr>
        <a:xfrm>
          <a:off x="2034356"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Liquid/solid effusions and waste </a:t>
          </a:r>
          <a:endParaRPr lang="it-IT" sz="1000" kern="1200" dirty="0">
            <a:solidFill>
              <a:schemeClr val="bg1">
                <a:lumMod val="50000"/>
              </a:schemeClr>
            </a:solidFill>
            <a:latin typeface="+mn-ea"/>
            <a:ea typeface="+mn-ea"/>
          </a:endParaRPr>
        </a:p>
      </dsp:txBody>
      <dsp:txXfrm>
        <a:off x="2054890" y="1520072"/>
        <a:ext cx="1080662" cy="660013"/>
      </dsp:txXfrm>
    </dsp:sp>
    <dsp:sp modelId="{BEF5918B-CCA1-2746-A80C-E4A490B0B707}">
      <dsp:nvSpPr>
        <dsp:cNvPr id="0" name=""/>
        <dsp:cNvSpPr/>
      </dsp:nvSpPr>
      <dsp:spPr>
        <a:xfrm>
          <a:off x="1894140" y="1324268"/>
          <a:ext cx="140216" cy="1402163"/>
        </a:xfrm>
        <a:custGeom>
          <a:avLst/>
          <a:gdLst/>
          <a:ahLst/>
          <a:cxnLst/>
          <a:rect l="0" t="0" r="0" b="0"/>
          <a:pathLst>
            <a:path>
              <a:moveTo>
                <a:pt x="0" y="0"/>
              </a:moveTo>
              <a:lnTo>
                <a:pt x="0" y="1402163"/>
              </a:lnTo>
              <a:lnTo>
                <a:pt x="140216" y="1402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E0B56-4F87-2546-897E-B75388FD8DCB}">
      <dsp:nvSpPr>
        <dsp:cNvPr id="0" name=""/>
        <dsp:cNvSpPr/>
      </dsp:nvSpPr>
      <dsp:spPr>
        <a:xfrm>
          <a:off x="2034356" y="2375890"/>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816059"/>
              <a:satOff val="-7258"/>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Degassing</a:t>
          </a:r>
          <a:endParaRPr lang="it-IT" sz="1000" kern="1200" dirty="0">
            <a:solidFill>
              <a:schemeClr val="bg1">
                <a:lumMod val="50000"/>
              </a:schemeClr>
            </a:solidFill>
            <a:latin typeface="+mn-ea"/>
            <a:ea typeface="+mn-ea"/>
          </a:endParaRPr>
        </a:p>
      </dsp:txBody>
      <dsp:txXfrm>
        <a:off x="2054890" y="2396424"/>
        <a:ext cx="1080662" cy="660013"/>
      </dsp:txXfrm>
    </dsp:sp>
    <dsp:sp modelId="{7BC02381-6D07-B14E-AD89-640C394ACED9}">
      <dsp:nvSpPr>
        <dsp:cNvPr id="0" name=""/>
        <dsp:cNvSpPr/>
      </dsp:nvSpPr>
      <dsp:spPr>
        <a:xfrm>
          <a:off x="1894140" y="1324268"/>
          <a:ext cx="140216" cy="2278515"/>
        </a:xfrm>
        <a:custGeom>
          <a:avLst/>
          <a:gdLst/>
          <a:ahLst/>
          <a:cxnLst/>
          <a:rect l="0" t="0" r="0" b="0"/>
          <a:pathLst>
            <a:path>
              <a:moveTo>
                <a:pt x="0" y="0"/>
              </a:moveTo>
              <a:lnTo>
                <a:pt x="0" y="2278515"/>
              </a:lnTo>
              <a:lnTo>
                <a:pt x="140216" y="22785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60E9A4-7BBD-374F-82F5-B891037E9939}">
      <dsp:nvSpPr>
        <dsp:cNvPr id="0" name=""/>
        <dsp:cNvSpPr/>
      </dsp:nvSpPr>
      <dsp:spPr>
        <a:xfrm>
          <a:off x="2034356" y="3252243"/>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Radioactivity</a:t>
          </a:r>
          <a:endParaRPr lang="it-IT" sz="800" kern="1200" dirty="0">
            <a:solidFill>
              <a:schemeClr val="bg1">
                <a:lumMod val="50000"/>
              </a:schemeClr>
            </a:solidFill>
            <a:latin typeface="+mn-ea"/>
            <a:ea typeface="+mn-ea"/>
          </a:endParaRPr>
        </a:p>
      </dsp:txBody>
      <dsp:txXfrm>
        <a:off x="2054890" y="3272777"/>
        <a:ext cx="1080662" cy="660013"/>
      </dsp:txXfrm>
    </dsp:sp>
    <dsp:sp modelId="{D559E3D8-AC6C-C64A-B59C-E34C5C115FED}">
      <dsp:nvSpPr>
        <dsp:cNvPr id="0" name=""/>
        <dsp:cNvSpPr/>
      </dsp:nvSpPr>
      <dsp:spPr>
        <a:xfrm>
          <a:off x="1894140" y="1324268"/>
          <a:ext cx="140216" cy="3154867"/>
        </a:xfrm>
        <a:custGeom>
          <a:avLst/>
          <a:gdLst/>
          <a:ahLst/>
          <a:cxnLst/>
          <a:rect l="0" t="0" r="0" b="0"/>
          <a:pathLst>
            <a:path>
              <a:moveTo>
                <a:pt x="0" y="0"/>
              </a:moveTo>
              <a:lnTo>
                <a:pt x="0" y="3154867"/>
              </a:lnTo>
              <a:lnTo>
                <a:pt x="140216" y="31548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E8037B-3E9C-3C4E-8AB4-9A6FB3C00DAE}">
      <dsp:nvSpPr>
        <dsp:cNvPr id="0" name=""/>
        <dsp:cNvSpPr/>
      </dsp:nvSpPr>
      <dsp:spPr>
        <a:xfrm>
          <a:off x="2034356" y="4128595"/>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942483"/>
              <a:satOff val="-10161"/>
              <a:lumOff val="-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Blowout</a:t>
          </a:r>
          <a:endParaRPr lang="it-IT" sz="800" kern="1200" dirty="0">
            <a:solidFill>
              <a:schemeClr val="bg1">
                <a:lumMod val="50000"/>
              </a:schemeClr>
            </a:solidFill>
            <a:latin typeface="+mn-ea"/>
            <a:ea typeface="+mn-ea"/>
          </a:endParaRPr>
        </a:p>
      </dsp:txBody>
      <dsp:txXfrm>
        <a:off x="2054890" y="4149129"/>
        <a:ext cx="1080662" cy="660013"/>
      </dsp:txXfrm>
    </dsp:sp>
    <dsp:sp modelId="{419B6A66-F342-524F-8E66-E0A538CEEC1D}">
      <dsp:nvSpPr>
        <dsp:cNvPr id="0" name=""/>
        <dsp:cNvSpPr/>
      </dsp:nvSpPr>
      <dsp:spPr>
        <a:xfrm>
          <a:off x="3506628" y="164784"/>
          <a:ext cx="1402163" cy="115948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a:t>
          </a:r>
          <a:r>
            <a:rPr lang="en-GB" sz="1200" kern="1200" dirty="0" err="1">
              <a:latin typeface="+mn-ea"/>
              <a:ea typeface="+mn-ea"/>
            </a:rPr>
            <a:t>geomechanical</a:t>
          </a:r>
          <a:r>
            <a:rPr lang="en-GB" sz="1200" kern="1200" dirty="0">
              <a:latin typeface="+mn-ea"/>
              <a:ea typeface="+mn-ea"/>
            </a:rPr>
            <a:t> changes</a:t>
          </a:r>
          <a:endParaRPr lang="it-IT" sz="1200" kern="1200" dirty="0">
            <a:latin typeface="+mn-ea"/>
            <a:ea typeface="+mn-ea"/>
          </a:endParaRPr>
        </a:p>
      </dsp:txBody>
      <dsp:txXfrm>
        <a:off x="3540588" y="198744"/>
        <a:ext cx="1334243" cy="1091563"/>
      </dsp:txXfrm>
    </dsp:sp>
    <dsp:sp modelId="{0FFF895B-BE95-5E45-8607-9104C77AFFD7}">
      <dsp:nvSpPr>
        <dsp:cNvPr id="0" name=""/>
        <dsp:cNvSpPr/>
      </dsp:nvSpPr>
      <dsp:spPr>
        <a:xfrm>
          <a:off x="3646844"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CD705-E11A-A142-9D98-7AF7CC13CF99}">
      <dsp:nvSpPr>
        <dsp:cNvPr id="0" name=""/>
        <dsp:cNvSpPr/>
      </dsp:nvSpPr>
      <dsp:spPr>
        <a:xfrm>
          <a:off x="3787061"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Ground surface deformation</a:t>
          </a:r>
          <a:endParaRPr lang="it-IT" sz="1000" kern="1200" dirty="0">
            <a:solidFill>
              <a:schemeClr val="bg1">
                <a:lumMod val="50000"/>
              </a:schemeClr>
            </a:solidFill>
            <a:latin typeface="+mn-ea"/>
            <a:ea typeface="+mn-ea"/>
          </a:endParaRPr>
        </a:p>
      </dsp:txBody>
      <dsp:txXfrm>
        <a:off x="3807595" y="1520072"/>
        <a:ext cx="1080662" cy="660013"/>
      </dsp:txXfrm>
    </dsp:sp>
    <dsp:sp modelId="{F93E7B48-12F2-C54B-AE59-1CF537F1442B}">
      <dsp:nvSpPr>
        <dsp:cNvPr id="0" name=""/>
        <dsp:cNvSpPr/>
      </dsp:nvSpPr>
      <dsp:spPr>
        <a:xfrm>
          <a:off x="3646844" y="1324268"/>
          <a:ext cx="140216" cy="1402163"/>
        </a:xfrm>
        <a:custGeom>
          <a:avLst/>
          <a:gdLst/>
          <a:ahLst/>
          <a:cxnLst/>
          <a:rect l="0" t="0" r="0" b="0"/>
          <a:pathLst>
            <a:path>
              <a:moveTo>
                <a:pt x="0" y="0"/>
              </a:moveTo>
              <a:lnTo>
                <a:pt x="0" y="1402163"/>
              </a:lnTo>
              <a:lnTo>
                <a:pt x="140216" y="1402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1DD6B3-DC5E-F74F-A850-3CAA36CFDE47}">
      <dsp:nvSpPr>
        <dsp:cNvPr id="0" name=""/>
        <dsp:cNvSpPr/>
      </dsp:nvSpPr>
      <dsp:spPr>
        <a:xfrm>
          <a:off x="3787061" y="2375890"/>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Seismicity</a:t>
          </a:r>
          <a:endParaRPr lang="it-IT" sz="1000" kern="1200" dirty="0">
            <a:solidFill>
              <a:schemeClr val="bg1">
                <a:lumMod val="50000"/>
              </a:schemeClr>
            </a:solidFill>
            <a:latin typeface="+mn-ea"/>
            <a:ea typeface="+mn-ea"/>
          </a:endParaRPr>
        </a:p>
      </dsp:txBody>
      <dsp:txXfrm>
        <a:off x="3807595" y="2396424"/>
        <a:ext cx="1080662" cy="660013"/>
      </dsp:txXfrm>
    </dsp:sp>
    <dsp:sp modelId="{96CC4918-8759-3148-A05F-E3132E5C9041}">
      <dsp:nvSpPr>
        <dsp:cNvPr id="0" name=""/>
        <dsp:cNvSpPr/>
      </dsp:nvSpPr>
      <dsp:spPr>
        <a:xfrm>
          <a:off x="5259332" y="164784"/>
          <a:ext cx="1402163" cy="115948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underground physical and chemical modifications</a:t>
          </a:r>
          <a:endParaRPr lang="it-IT" sz="1200" kern="1200" dirty="0">
            <a:latin typeface="+mn-ea"/>
            <a:ea typeface="+mn-ea"/>
          </a:endParaRPr>
        </a:p>
      </dsp:txBody>
      <dsp:txXfrm>
        <a:off x="5293292" y="198744"/>
        <a:ext cx="1334243" cy="1091563"/>
      </dsp:txXfrm>
    </dsp:sp>
    <dsp:sp modelId="{128C17BC-E4FE-EE4E-9B42-8DA36B011FE5}">
      <dsp:nvSpPr>
        <dsp:cNvPr id="0" name=""/>
        <dsp:cNvSpPr/>
      </dsp:nvSpPr>
      <dsp:spPr>
        <a:xfrm>
          <a:off x="5399548"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80CBA6-06AD-6B40-B319-8461C637CBCF}">
      <dsp:nvSpPr>
        <dsp:cNvPr id="0" name=""/>
        <dsp:cNvSpPr/>
      </dsp:nvSpPr>
      <dsp:spPr>
        <a:xfrm>
          <a:off x="5539765"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Pressure and flow change</a:t>
          </a:r>
          <a:endParaRPr lang="it-IT" sz="1000" kern="1200" dirty="0">
            <a:solidFill>
              <a:schemeClr val="bg1">
                <a:lumMod val="50000"/>
              </a:schemeClr>
            </a:solidFill>
            <a:latin typeface="+mn-ea"/>
            <a:ea typeface="+mn-ea"/>
          </a:endParaRPr>
        </a:p>
      </dsp:txBody>
      <dsp:txXfrm>
        <a:off x="5560299" y="1520072"/>
        <a:ext cx="1080662" cy="660013"/>
      </dsp:txXfrm>
    </dsp:sp>
    <dsp:sp modelId="{8A7BDBD8-A2FD-4E4C-BC9E-6737D3DEAFAC}">
      <dsp:nvSpPr>
        <dsp:cNvPr id="0" name=""/>
        <dsp:cNvSpPr/>
      </dsp:nvSpPr>
      <dsp:spPr>
        <a:xfrm>
          <a:off x="5399548" y="1324268"/>
          <a:ext cx="140216" cy="1480915"/>
        </a:xfrm>
        <a:custGeom>
          <a:avLst/>
          <a:gdLst/>
          <a:ahLst/>
          <a:cxnLst/>
          <a:rect l="0" t="0" r="0" b="0"/>
          <a:pathLst>
            <a:path>
              <a:moveTo>
                <a:pt x="0" y="0"/>
              </a:moveTo>
              <a:lnTo>
                <a:pt x="0" y="1480915"/>
              </a:lnTo>
              <a:lnTo>
                <a:pt x="140216" y="14809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8A161-A3E8-5E47-8AF8-968C02FABC1E}">
      <dsp:nvSpPr>
        <dsp:cNvPr id="0" name=""/>
        <dsp:cNvSpPr/>
      </dsp:nvSpPr>
      <dsp:spPr>
        <a:xfrm>
          <a:off x="5539765" y="2375890"/>
          <a:ext cx="1121730" cy="85858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95331"/>
              <a:satOff val="-15967"/>
              <a:lumOff val="-10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Interconnection of aquifers and disturbance of non-targeted aquifers</a:t>
          </a:r>
          <a:endParaRPr lang="it-IT" sz="1000" kern="1200" dirty="0">
            <a:solidFill>
              <a:schemeClr val="bg1">
                <a:lumMod val="50000"/>
              </a:schemeClr>
            </a:solidFill>
            <a:latin typeface="+mn-ea"/>
            <a:ea typeface="+mn-ea"/>
          </a:endParaRPr>
        </a:p>
      </dsp:txBody>
      <dsp:txXfrm>
        <a:off x="5564912" y="2401037"/>
        <a:ext cx="1071436" cy="808292"/>
      </dsp:txXfrm>
    </dsp:sp>
    <dsp:sp modelId="{AC16FDDA-C18A-2343-9470-0EDA9FD1C52C}">
      <dsp:nvSpPr>
        <dsp:cNvPr id="0" name=""/>
        <dsp:cNvSpPr/>
      </dsp:nvSpPr>
      <dsp:spPr>
        <a:xfrm>
          <a:off x="5399548" y="1324268"/>
          <a:ext cx="140216" cy="2436020"/>
        </a:xfrm>
        <a:custGeom>
          <a:avLst/>
          <a:gdLst/>
          <a:ahLst/>
          <a:cxnLst/>
          <a:rect l="0" t="0" r="0" b="0"/>
          <a:pathLst>
            <a:path>
              <a:moveTo>
                <a:pt x="0" y="0"/>
              </a:moveTo>
              <a:lnTo>
                <a:pt x="0" y="2436020"/>
              </a:lnTo>
              <a:lnTo>
                <a:pt x="140216" y="24360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1C9DB1-8E54-FC4E-B207-38B0A41835BC}">
      <dsp:nvSpPr>
        <dsp:cNvPr id="0" name=""/>
        <dsp:cNvSpPr/>
      </dsp:nvSpPr>
      <dsp:spPr>
        <a:xfrm>
          <a:off x="5539765" y="340974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bg1">
                  <a:lumMod val="50000"/>
                </a:schemeClr>
              </a:solidFill>
              <a:latin typeface="+mn-ea"/>
              <a:ea typeface="+mn-ea"/>
            </a:rPr>
            <a:t>Thermal changes</a:t>
          </a:r>
          <a:endParaRPr lang="it-IT" sz="1000" kern="1200">
            <a:solidFill>
              <a:schemeClr val="bg1">
                <a:lumMod val="50000"/>
              </a:schemeClr>
            </a:solidFill>
            <a:latin typeface="+mn-ea"/>
            <a:ea typeface="+mn-ea"/>
          </a:endParaRPr>
        </a:p>
      </dsp:txBody>
      <dsp:txXfrm>
        <a:off x="5560299" y="3430282"/>
        <a:ext cx="1080662" cy="660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3A404-F3A1-6040-9A93-910D2D9531F7}">
      <dsp:nvSpPr>
        <dsp:cNvPr id="0" name=""/>
        <dsp:cNvSpPr/>
      </dsp:nvSpPr>
      <dsp:spPr>
        <a:xfrm>
          <a:off x="1219" y="164784"/>
          <a:ext cx="1402163" cy="115948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surface operations</a:t>
          </a:r>
          <a:endParaRPr lang="it-IT" sz="1200" kern="1200" dirty="0">
            <a:latin typeface="+mn-ea"/>
            <a:ea typeface="+mn-ea"/>
          </a:endParaRPr>
        </a:p>
      </dsp:txBody>
      <dsp:txXfrm>
        <a:off x="35179" y="198744"/>
        <a:ext cx="1334243" cy="1091563"/>
      </dsp:txXfrm>
    </dsp:sp>
    <dsp:sp modelId="{E0426FF6-F94A-3347-B7B6-D37322E9A82A}">
      <dsp:nvSpPr>
        <dsp:cNvPr id="0" name=""/>
        <dsp:cNvSpPr/>
      </dsp:nvSpPr>
      <dsp:spPr>
        <a:xfrm>
          <a:off x="141436" y="1324268"/>
          <a:ext cx="140216" cy="631667"/>
        </a:xfrm>
        <a:custGeom>
          <a:avLst/>
          <a:gdLst/>
          <a:ahLst/>
          <a:cxnLst/>
          <a:rect l="0" t="0" r="0" b="0"/>
          <a:pathLst>
            <a:path>
              <a:moveTo>
                <a:pt x="0" y="0"/>
              </a:moveTo>
              <a:lnTo>
                <a:pt x="0" y="631667"/>
              </a:lnTo>
              <a:lnTo>
                <a:pt x="140216" y="6316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EA34C0-4DEB-6A4F-815E-6CD9ACA496AC}">
      <dsp:nvSpPr>
        <dsp:cNvPr id="0" name=""/>
        <dsp:cNvSpPr/>
      </dsp:nvSpPr>
      <dsp:spPr>
        <a:xfrm>
          <a:off x="281652" y="1499538"/>
          <a:ext cx="1121730" cy="9127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Energy and water consumption and emissions to the environment </a:t>
          </a:r>
          <a:endParaRPr lang="it-IT" sz="1000" kern="1200" dirty="0">
            <a:solidFill>
              <a:schemeClr val="bg1">
                <a:lumMod val="50000"/>
              </a:schemeClr>
            </a:solidFill>
            <a:latin typeface="+mn-ea"/>
            <a:ea typeface="+mn-ea"/>
          </a:endParaRPr>
        </a:p>
      </dsp:txBody>
      <dsp:txXfrm>
        <a:off x="308387" y="1526273"/>
        <a:ext cx="1068260" cy="859324"/>
      </dsp:txXfrm>
    </dsp:sp>
    <dsp:sp modelId="{DAA893B1-86BD-F54E-B5D3-07C5FDDFE0C2}">
      <dsp:nvSpPr>
        <dsp:cNvPr id="0" name=""/>
        <dsp:cNvSpPr/>
      </dsp:nvSpPr>
      <dsp:spPr>
        <a:xfrm>
          <a:off x="141436" y="1324268"/>
          <a:ext cx="140216" cy="1613876"/>
        </a:xfrm>
        <a:custGeom>
          <a:avLst/>
          <a:gdLst/>
          <a:ahLst/>
          <a:cxnLst/>
          <a:rect l="0" t="0" r="0" b="0"/>
          <a:pathLst>
            <a:path>
              <a:moveTo>
                <a:pt x="0" y="0"/>
              </a:moveTo>
              <a:lnTo>
                <a:pt x="0" y="1613876"/>
              </a:lnTo>
              <a:lnTo>
                <a:pt x="140216" y="16138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F491B-789B-1348-96F9-685B276D8374}">
      <dsp:nvSpPr>
        <dsp:cNvPr id="0" name=""/>
        <dsp:cNvSpPr/>
      </dsp:nvSpPr>
      <dsp:spPr>
        <a:xfrm>
          <a:off x="281652" y="2587603"/>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3212"/>
              <a:satOff val="-1452"/>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Waste production from surface operations</a:t>
          </a:r>
          <a:endParaRPr lang="it-IT" sz="1000" kern="1200" dirty="0">
            <a:solidFill>
              <a:schemeClr val="bg1">
                <a:lumMod val="50000"/>
              </a:schemeClr>
            </a:solidFill>
            <a:latin typeface="+mn-ea"/>
            <a:ea typeface="+mn-ea"/>
          </a:endParaRPr>
        </a:p>
      </dsp:txBody>
      <dsp:txXfrm>
        <a:off x="302186" y="2608137"/>
        <a:ext cx="1080662" cy="660013"/>
      </dsp:txXfrm>
    </dsp:sp>
    <dsp:sp modelId="{73C975A1-1E21-924A-BB5A-21060EA473CE}">
      <dsp:nvSpPr>
        <dsp:cNvPr id="0" name=""/>
        <dsp:cNvSpPr/>
      </dsp:nvSpPr>
      <dsp:spPr>
        <a:xfrm>
          <a:off x="141436" y="1324268"/>
          <a:ext cx="140216" cy="2589410"/>
        </a:xfrm>
        <a:custGeom>
          <a:avLst/>
          <a:gdLst/>
          <a:ahLst/>
          <a:cxnLst/>
          <a:rect l="0" t="0" r="0" b="0"/>
          <a:pathLst>
            <a:path>
              <a:moveTo>
                <a:pt x="0" y="0"/>
              </a:moveTo>
              <a:lnTo>
                <a:pt x="0" y="2589410"/>
              </a:lnTo>
              <a:lnTo>
                <a:pt x="140216" y="25894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C0D24D-6706-AE48-93C9-02E1EF052F6B}">
      <dsp:nvSpPr>
        <dsp:cNvPr id="0" name=""/>
        <dsp:cNvSpPr/>
      </dsp:nvSpPr>
      <dsp:spPr>
        <a:xfrm>
          <a:off x="281652" y="3463955"/>
          <a:ext cx="1121730" cy="89944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Surface disturbance, including vibration, noise, …</a:t>
          </a:r>
          <a:endParaRPr lang="it-IT" sz="1000" kern="1200" dirty="0">
            <a:solidFill>
              <a:schemeClr val="bg1">
                <a:lumMod val="50000"/>
              </a:schemeClr>
            </a:solidFill>
            <a:latin typeface="+mn-ea"/>
            <a:ea typeface="+mn-ea"/>
          </a:endParaRPr>
        </a:p>
      </dsp:txBody>
      <dsp:txXfrm>
        <a:off x="307996" y="3490299"/>
        <a:ext cx="1069042" cy="846757"/>
      </dsp:txXfrm>
    </dsp:sp>
    <dsp:sp modelId="{39470C94-826D-0C40-8E63-074091CBFFD0}">
      <dsp:nvSpPr>
        <dsp:cNvPr id="0" name=""/>
        <dsp:cNvSpPr/>
      </dsp:nvSpPr>
      <dsp:spPr>
        <a:xfrm>
          <a:off x="141436" y="1324268"/>
          <a:ext cx="140216" cy="3564944"/>
        </a:xfrm>
        <a:custGeom>
          <a:avLst/>
          <a:gdLst/>
          <a:ahLst/>
          <a:cxnLst/>
          <a:rect l="0" t="0" r="0" b="0"/>
          <a:pathLst>
            <a:path>
              <a:moveTo>
                <a:pt x="0" y="0"/>
              </a:moveTo>
              <a:lnTo>
                <a:pt x="0" y="3564944"/>
              </a:lnTo>
              <a:lnTo>
                <a:pt x="140216" y="35649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EE5C76-E60D-874B-A4EE-8B62BD66E789}">
      <dsp:nvSpPr>
        <dsp:cNvPr id="0" name=""/>
        <dsp:cNvSpPr/>
      </dsp:nvSpPr>
      <dsp:spPr>
        <a:xfrm>
          <a:off x="281652" y="4538671"/>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bg1">
                  <a:lumMod val="50000"/>
                </a:schemeClr>
              </a:solidFill>
              <a:latin typeface="+mn-ea"/>
              <a:ea typeface="+mn-ea"/>
            </a:rPr>
            <a:t>Leaks due to surface installations and operations</a:t>
          </a:r>
          <a:endParaRPr lang="it-IT" sz="1000" kern="1200" dirty="0">
            <a:solidFill>
              <a:schemeClr val="bg1">
                <a:lumMod val="50000"/>
              </a:schemeClr>
            </a:solidFill>
            <a:latin typeface="+mn-ea"/>
            <a:ea typeface="+mn-ea"/>
          </a:endParaRPr>
        </a:p>
      </dsp:txBody>
      <dsp:txXfrm>
        <a:off x="302186" y="4559205"/>
        <a:ext cx="1080662" cy="660013"/>
      </dsp:txXfrm>
    </dsp:sp>
    <dsp:sp modelId="{814B3451-7F0C-9C41-9E42-EFD29787577D}">
      <dsp:nvSpPr>
        <dsp:cNvPr id="0" name=""/>
        <dsp:cNvSpPr/>
      </dsp:nvSpPr>
      <dsp:spPr>
        <a:xfrm>
          <a:off x="1753924" y="164784"/>
          <a:ext cx="1402163" cy="1159483"/>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emission of underground material to the surface</a:t>
          </a:r>
          <a:endParaRPr lang="it-IT" sz="1200" kern="1200" dirty="0">
            <a:latin typeface="+mn-ea"/>
            <a:ea typeface="+mn-ea"/>
          </a:endParaRPr>
        </a:p>
      </dsp:txBody>
      <dsp:txXfrm>
        <a:off x="1787884" y="198744"/>
        <a:ext cx="1334243" cy="1091563"/>
      </dsp:txXfrm>
    </dsp:sp>
    <dsp:sp modelId="{F44A7B87-E029-3F4B-A181-7D2A893AA0C0}">
      <dsp:nvSpPr>
        <dsp:cNvPr id="0" name=""/>
        <dsp:cNvSpPr/>
      </dsp:nvSpPr>
      <dsp:spPr>
        <a:xfrm>
          <a:off x="1894140"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ED9581-E2A5-924F-9F62-86711403149B}">
      <dsp:nvSpPr>
        <dsp:cNvPr id="0" name=""/>
        <dsp:cNvSpPr/>
      </dsp:nvSpPr>
      <dsp:spPr>
        <a:xfrm>
          <a:off x="2034356"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Liquid/solid effusions and waste </a:t>
          </a:r>
          <a:endParaRPr lang="it-IT" sz="1000" kern="1200" dirty="0">
            <a:solidFill>
              <a:schemeClr val="bg1">
                <a:lumMod val="50000"/>
              </a:schemeClr>
            </a:solidFill>
            <a:latin typeface="+mn-ea"/>
            <a:ea typeface="+mn-ea"/>
          </a:endParaRPr>
        </a:p>
      </dsp:txBody>
      <dsp:txXfrm>
        <a:off x="2054890" y="1520072"/>
        <a:ext cx="1080662" cy="660013"/>
      </dsp:txXfrm>
    </dsp:sp>
    <dsp:sp modelId="{BEF5918B-CCA1-2746-A80C-E4A490B0B707}">
      <dsp:nvSpPr>
        <dsp:cNvPr id="0" name=""/>
        <dsp:cNvSpPr/>
      </dsp:nvSpPr>
      <dsp:spPr>
        <a:xfrm>
          <a:off x="1894140" y="1324268"/>
          <a:ext cx="140216" cy="1402163"/>
        </a:xfrm>
        <a:custGeom>
          <a:avLst/>
          <a:gdLst/>
          <a:ahLst/>
          <a:cxnLst/>
          <a:rect l="0" t="0" r="0" b="0"/>
          <a:pathLst>
            <a:path>
              <a:moveTo>
                <a:pt x="0" y="0"/>
              </a:moveTo>
              <a:lnTo>
                <a:pt x="0" y="1402163"/>
              </a:lnTo>
              <a:lnTo>
                <a:pt x="140216" y="1402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E0B56-4F87-2546-897E-B75388FD8DCB}">
      <dsp:nvSpPr>
        <dsp:cNvPr id="0" name=""/>
        <dsp:cNvSpPr/>
      </dsp:nvSpPr>
      <dsp:spPr>
        <a:xfrm>
          <a:off x="2034356" y="2375890"/>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816059"/>
              <a:satOff val="-7258"/>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Degassing</a:t>
          </a:r>
          <a:endParaRPr lang="it-IT" sz="1000" kern="1200" dirty="0">
            <a:solidFill>
              <a:schemeClr val="bg1">
                <a:lumMod val="50000"/>
              </a:schemeClr>
            </a:solidFill>
            <a:latin typeface="+mn-ea"/>
            <a:ea typeface="+mn-ea"/>
          </a:endParaRPr>
        </a:p>
      </dsp:txBody>
      <dsp:txXfrm>
        <a:off x="2054890" y="2396424"/>
        <a:ext cx="1080662" cy="660013"/>
      </dsp:txXfrm>
    </dsp:sp>
    <dsp:sp modelId="{7BC02381-6D07-B14E-AD89-640C394ACED9}">
      <dsp:nvSpPr>
        <dsp:cNvPr id="0" name=""/>
        <dsp:cNvSpPr/>
      </dsp:nvSpPr>
      <dsp:spPr>
        <a:xfrm>
          <a:off x="1894140" y="1324268"/>
          <a:ext cx="140216" cy="2278515"/>
        </a:xfrm>
        <a:custGeom>
          <a:avLst/>
          <a:gdLst/>
          <a:ahLst/>
          <a:cxnLst/>
          <a:rect l="0" t="0" r="0" b="0"/>
          <a:pathLst>
            <a:path>
              <a:moveTo>
                <a:pt x="0" y="0"/>
              </a:moveTo>
              <a:lnTo>
                <a:pt x="0" y="2278515"/>
              </a:lnTo>
              <a:lnTo>
                <a:pt x="140216" y="22785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60E9A4-7BBD-374F-82F5-B891037E9939}">
      <dsp:nvSpPr>
        <dsp:cNvPr id="0" name=""/>
        <dsp:cNvSpPr/>
      </dsp:nvSpPr>
      <dsp:spPr>
        <a:xfrm>
          <a:off x="2034356" y="3252243"/>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Radioactivity</a:t>
          </a:r>
          <a:endParaRPr lang="it-IT" sz="800" kern="1200" dirty="0">
            <a:solidFill>
              <a:schemeClr val="bg1">
                <a:lumMod val="50000"/>
              </a:schemeClr>
            </a:solidFill>
            <a:latin typeface="+mn-ea"/>
            <a:ea typeface="+mn-ea"/>
          </a:endParaRPr>
        </a:p>
      </dsp:txBody>
      <dsp:txXfrm>
        <a:off x="2054890" y="3272777"/>
        <a:ext cx="1080662" cy="660013"/>
      </dsp:txXfrm>
    </dsp:sp>
    <dsp:sp modelId="{D559E3D8-AC6C-C64A-B59C-E34C5C115FED}">
      <dsp:nvSpPr>
        <dsp:cNvPr id="0" name=""/>
        <dsp:cNvSpPr/>
      </dsp:nvSpPr>
      <dsp:spPr>
        <a:xfrm>
          <a:off x="1894140" y="1324268"/>
          <a:ext cx="140216" cy="3154867"/>
        </a:xfrm>
        <a:custGeom>
          <a:avLst/>
          <a:gdLst/>
          <a:ahLst/>
          <a:cxnLst/>
          <a:rect l="0" t="0" r="0" b="0"/>
          <a:pathLst>
            <a:path>
              <a:moveTo>
                <a:pt x="0" y="0"/>
              </a:moveTo>
              <a:lnTo>
                <a:pt x="0" y="3154867"/>
              </a:lnTo>
              <a:lnTo>
                <a:pt x="140216" y="31548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E8037B-3E9C-3C4E-8AB4-9A6FB3C00DAE}">
      <dsp:nvSpPr>
        <dsp:cNvPr id="0" name=""/>
        <dsp:cNvSpPr/>
      </dsp:nvSpPr>
      <dsp:spPr>
        <a:xfrm>
          <a:off x="2034356" y="4128595"/>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942483"/>
              <a:satOff val="-10161"/>
              <a:lumOff val="-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Blowout</a:t>
          </a:r>
          <a:endParaRPr lang="it-IT" sz="800" kern="1200" dirty="0">
            <a:solidFill>
              <a:schemeClr val="bg1">
                <a:lumMod val="50000"/>
              </a:schemeClr>
            </a:solidFill>
            <a:latin typeface="+mn-ea"/>
            <a:ea typeface="+mn-ea"/>
          </a:endParaRPr>
        </a:p>
      </dsp:txBody>
      <dsp:txXfrm>
        <a:off x="2054890" y="4149129"/>
        <a:ext cx="1080662" cy="660013"/>
      </dsp:txXfrm>
    </dsp:sp>
    <dsp:sp modelId="{419B6A66-F342-524F-8E66-E0A538CEEC1D}">
      <dsp:nvSpPr>
        <dsp:cNvPr id="0" name=""/>
        <dsp:cNvSpPr/>
      </dsp:nvSpPr>
      <dsp:spPr>
        <a:xfrm>
          <a:off x="3506628" y="164784"/>
          <a:ext cx="1402163" cy="115948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a:t>
          </a:r>
          <a:r>
            <a:rPr lang="en-GB" sz="1200" kern="1200" dirty="0" err="1">
              <a:latin typeface="+mn-ea"/>
              <a:ea typeface="+mn-ea"/>
            </a:rPr>
            <a:t>geomechanical</a:t>
          </a:r>
          <a:r>
            <a:rPr lang="en-GB" sz="1200" kern="1200" dirty="0">
              <a:latin typeface="+mn-ea"/>
              <a:ea typeface="+mn-ea"/>
            </a:rPr>
            <a:t> changes</a:t>
          </a:r>
          <a:endParaRPr lang="it-IT" sz="1200" kern="1200" dirty="0">
            <a:latin typeface="+mn-ea"/>
            <a:ea typeface="+mn-ea"/>
          </a:endParaRPr>
        </a:p>
      </dsp:txBody>
      <dsp:txXfrm>
        <a:off x="3540588" y="198744"/>
        <a:ext cx="1334243" cy="1091563"/>
      </dsp:txXfrm>
    </dsp:sp>
    <dsp:sp modelId="{0FFF895B-BE95-5E45-8607-9104C77AFFD7}">
      <dsp:nvSpPr>
        <dsp:cNvPr id="0" name=""/>
        <dsp:cNvSpPr/>
      </dsp:nvSpPr>
      <dsp:spPr>
        <a:xfrm>
          <a:off x="3646844"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CD705-E11A-A142-9D98-7AF7CC13CF99}">
      <dsp:nvSpPr>
        <dsp:cNvPr id="0" name=""/>
        <dsp:cNvSpPr/>
      </dsp:nvSpPr>
      <dsp:spPr>
        <a:xfrm>
          <a:off x="3787061"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Ground surface deformation</a:t>
          </a:r>
          <a:endParaRPr lang="it-IT" sz="1000" kern="1200" dirty="0">
            <a:solidFill>
              <a:schemeClr val="bg1">
                <a:lumMod val="50000"/>
              </a:schemeClr>
            </a:solidFill>
            <a:latin typeface="+mn-ea"/>
            <a:ea typeface="+mn-ea"/>
          </a:endParaRPr>
        </a:p>
      </dsp:txBody>
      <dsp:txXfrm>
        <a:off x="3807595" y="1520072"/>
        <a:ext cx="1080662" cy="660013"/>
      </dsp:txXfrm>
    </dsp:sp>
    <dsp:sp modelId="{F93E7B48-12F2-C54B-AE59-1CF537F1442B}">
      <dsp:nvSpPr>
        <dsp:cNvPr id="0" name=""/>
        <dsp:cNvSpPr/>
      </dsp:nvSpPr>
      <dsp:spPr>
        <a:xfrm>
          <a:off x="3646844" y="1324268"/>
          <a:ext cx="140216" cy="1402163"/>
        </a:xfrm>
        <a:custGeom>
          <a:avLst/>
          <a:gdLst/>
          <a:ahLst/>
          <a:cxnLst/>
          <a:rect l="0" t="0" r="0" b="0"/>
          <a:pathLst>
            <a:path>
              <a:moveTo>
                <a:pt x="0" y="0"/>
              </a:moveTo>
              <a:lnTo>
                <a:pt x="0" y="1402163"/>
              </a:lnTo>
              <a:lnTo>
                <a:pt x="140216" y="1402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1DD6B3-DC5E-F74F-A850-3CAA36CFDE47}">
      <dsp:nvSpPr>
        <dsp:cNvPr id="0" name=""/>
        <dsp:cNvSpPr/>
      </dsp:nvSpPr>
      <dsp:spPr>
        <a:xfrm>
          <a:off x="3787061" y="2375890"/>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Seismicity</a:t>
          </a:r>
          <a:endParaRPr lang="it-IT" sz="1000" kern="1200" dirty="0">
            <a:solidFill>
              <a:schemeClr val="bg1">
                <a:lumMod val="50000"/>
              </a:schemeClr>
            </a:solidFill>
            <a:latin typeface="+mn-ea"/>
            <a:ea typeface="+mn-ea"/>
          </a:endParaRPr>
        </a:p>
      </dsp:txBody>
      <dsp:txXfrm>
        <a:off x="3807595" y="2396424"/>
        <a:ext cx="1080662" cy="660013"/>
      </dsp:txXfrm>
    </dsp:sp>
    <dsp:sp modelId="{96CC4918-8759-3148-A05F-E3132E5C9041}">
      <dsp:nvSpPr>
        <dsp:cNvPr id="0" name=""/>
        <dsp:cNvSpPr/>
      </dsp:nvSpPr>
      <dsp:spPr>
        <a:xfrm>
          <a:off x="5259332" y="164784"/>
          <a:ext cx="1402163" cy="115948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underground physical and chemical modifications</a:t>
          </a:r>
          <a:endParaRPr lang="it-IT" sz="1200" kern="1200" dirty="0">
            <a:latin typeface="+mn-ea"/>
            <a:ea typeface="+mn-ea"/>
          </a:endParaRPr>
        </a:p>
      </dsp:txBody>
      <dsp:txXfrm>
        <a:off x="5293292" y="198744"/>
        <a:ext cx="1334243" cy="1091563"/>
      </dsp:txXfrm>
    </dsp:sp>
    <dsp:sp modelId="{128C17BC-E4FE-EE4E-9B42-8DA36B011FE5}">
      <dsp:nvSpPr>
        <dsp:cNvPr id="0" name=""/>
        <dsp:cNvSpPr/>
      </dsp:nvSpPr>
      <dsp:spPr>
        <a:xfrm>
          <a:off x="5399548"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80CBA6-06AD-6B40-B319-8461C637CBCF}">
      <dsp:nvSpPr>
        <dsp:cNvPr id="0" name=""/>
        <dsp:cNvSpPr/>
      </dsp:nvSpPr>
      <dsp:spPr>
        <a:xfrm>
          <a:off x="5539765"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Pressure and flow change</a:t>
          </a:r>
          <a:endParaRPr lang="it-IT" sz="1000" kern="1200" dirty="0">
            <a:solidFill>
              <a:schemeClr val="bg1">
                <a:lumMod val="50000"/>
              </a:schemeClr>
            </a:solidFill>
            <a:latin typeface="+mn-ea"/>
            <a:ea typeface="+mn-ea"/>
          </a:endParaRPr>
        </a:p>
      </dsp:txBody>
      <dsp:txXfrm>
        <a:off x="5560299" y="1520072"/>
        <a:ext cx="1080662" cy="660013"/>
      </dsp:txXfrm>
    </dsp:sp>
    <dsp:sp modelId="{8A7BDBD8-A2FD-4E4C-BC9E-6737D3DEAFAC}">
      <dsp:nvSpPr>
        <dsp:cNvPr id="0" name=""/>
        <dsp:cNvSpPr/>
      </dsp:nvSpPr>
      <dsp:spPr>
        <a:xfrm>
          <a:off x="5399548" y="1324268"/>
          <a:ext cx="140216" cy="1480915"/>
        </a:xfrm>
        <a:custGeom>
          <a:avLst/>
          <a:gdLst/>
          <a:ahLst/>
          <a:cxnLst/>
          <a:rect l="0" t="0" r="0" b="0"/>
          <a:pathLst>
            <a:path>
              <a:moveTo>
                <a:pt x="0" y="0"/>
              </a:moveTo>
              <a:lnTo>
                <a:pt x="0" y="1480915"/>
              </a:lnTo>
              <a:lnTo>
                <a:pt x="140216" y="14809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8A161-A3E8-5E47-8AF8-968C02FABC1E}">
      <dsp:nvSpPr>
        <dsp:cNvPr id="0" name=""/>
        <dsp:cNvSpPr/>
      </dsp:nvSpPr>
      <dsp:spPr>
        <a:xfrm>
          <a:off x="5539765" y="2375890"/>
          <a:ext cx="1121730" cy="85858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95331"/>
              <a:satOff val="-15967"/>
              <a:lumOff val="-10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Interconnection of aquifers and disturbance of non-targeted aquifers</a:t>
          </a:r>
          <a:endParaRPr lang="it-IT" sz="1000" kern="1200" dirty="0">
            <a:solidFill>
              <a:schemeClr val="bg1">
                <a:lumMod val="50000"/>
              </a:schemeClr>
            </a:solidFill>
            <a:latin typeface="+mn-ea"/>
            <a:ea typeface="+mn-ea"/>
          </a:endParaRPr>
        </a:p>
      </dsp:txBody>
      <dsp:txXfrm>
        <a:off x="5564912" y="2401037"/>
        <a:ext cx="1071436" cy="808292"/>
      </dsp:txXfrm>
    </dsp:sp>
    <dsp:sp modelId="{AC16FDDA-C18A-2343-9470-0EDA9FD1C52C}">
      <dsp:nvSpPr>
        <dsp:cNvPr id="0" name=""/>
        <dsp:cNvSpPr/>
      </dsp:nvSpPr>
      <dsp:spPr>
        <a:xfrm>
          <a:off x="5399548" y="1324268"/>
          <a:ext cx="140216" cy="2436020"/>
        </a:xfrm>
        <a:custGeom>
          <a:avLst/>
          <a:gdLst/>
          <a:ahLst/>
          <a:cxnLst/>
          <a:rect l="0" t="0" r="0" b="0"/>
          <a:pathLst>
            <a:path>
              <a:moveTo>
                <a:pt x="0" y="0"/>
              </a:moveTo>
              <a:lnTo>
                <a:pt x="0" y="2436020"/>
              </a:lnTo>
              <a:lnTo>
                <a:pt x="140216" y="24360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1C9DB1-8E54-FC4E-B207-38B0A41835BC}">
      <dsp:nvSpPr>
        <dsp:cNvPr id="0" name=""/>
        <dsp:cNvSpPr/>
      </dsp:nvSpPr>
      <dsp:spPr>
        <a:xfrm>
          <a:off x="5539765" y="340974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bg1">
                  <a:lumMod val="50000"/>
                </a:schemeClr>
              </a:solidFill>
              <a:latin typeface="+mn-ea"/>
              <a:ea typeface="+mn-ea"/>
            </a:rPr>
            <a:t>Thermal changes</a:t>
          </a:r>
          <a:endParaRPr lang="it-IT" sz="1000" kern="1200">
            <a:solidFill>
              <a:schemeClr val="bg1">
                <a:lumMod val="50000"/>
              </a:schemeClr>
            </a:solidFill>
            <a:latin typeface="+mn-ea"/>
            <a:ea typeface="+mn-ea"/>
          </a:endParaRPr>
        </a:p>
      </dsp:txBody>
      <dsp:txXfrm>
        <a:off x="5560299" y="3430282"/>
        <a:ext cx="1080662" cy="660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3A404-F3A1-6040-9A93-910D2D9531F7}">
      <dsp:nvSpPr>
        <dsp:cNvPr id="0" name=""/>
        <dsp:cNvSpPr/>
      </dsp:nvSpPr>
      <dsp:spPr>
        <a:xfrm>
          <a:off x="1219" y="164784"/>
          <a:ext cx="1402163" cy="115948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surface operations</a:t>
          </a:r>
          <a:endParaRPr lang="it-IT" sz="1200" kern="1200" dirty="0">
            <a:latin typeface="+mn-ea"/>
            <a:ea typeface="+mn-ea"/>
          </a:endParaRPr>
        </a:p>
      </dsp:txBody>
      <dsp:txXfrm>
        <a:off x="35179" y="198744"/>
        <a:ext cx="1334243" cy="1091563"/>
      </dsp:txXfrm>
    </dsp:sp>
    <dsp:sp modelId="{E0426FF6-F94A-3347-B7B6-D37322E9A82A}">
      <dsp:nvSpPr>
        <dsp:cNvPr id="0" name=""/>
        <dsp:cNvSpPr/>
      </dsp:nvSpPr>
      <dsp:spPr>
        <a:xfrm>
          <a:off x="141436" y="1324268"/>
          <a:ext cx="140216" cy="631667"/>
        </a:xfrm>
        <a:custGeom>
          <a:avLst/>
          <a:gdLst/>
          <a:ahLst/>
          <a:cxnLst/>
          <a:rect l="0" t="0" r="0" b="0"/>
          <a:pathLst>
            <a:path>
              <a:moveTo>
                <a:pt x="0" y="0"/>
              </a:moveTo>
              <a:lnTo>
                <a:pt x="0" y="631667"/>
              </a:lnTo>
              <a:lnTo>
                <a:pt x="140216" y="6316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EA34C0-4DEB-6A4F-815E-6CD9ACA496AC}">
      <dsp:nvSpPr>
        <dsp:cNvPr id="0" name=""/>
        <dsp:cNvSpPr/>
      </dsp:nvSpPr>
      <dsp:spPr>
        <a:xfrm>
          <a:off x="281652" y="1499538"/>
          <a:ext cx="1121730" cy="9127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Energy and water consumption and emissions to the environment </a:t>
          </a:r>
          <a:endParaRPr lang="it-IT" sz="1000" kern="1200" dirty="0">
            <a:solidFill>
              <a:schemeClr val="bg1">
                <a:lumMod val="50000"/>
              </a:schemeClr>
            </a:solidFill>
            <a:latin typeface="+mn-ea"/>
            <a:ea typeface="+mn-ea"/>
          </a:endParaRPr>
        </a:p>
      </dsp:txBody>
      <dsp:txXfrm>
        <a:off x="308387" y="1526273"/>
        <a:ext cx="1068260" cy="859324"/>
      </dsp:txXfrm>
    </dsp:sp>
    <dsp:sp modelId="{DAA893B1-86BD-F54E-B5D3-07C5FDDFE0C2}">
      <dsp:nvSpPr>
        <dsp:cNvPr id="0" name=""/>
        <dsp:cNvSpPr/>
      </dsp:nvSpPr>
      <dsp:spPr>
        <a:xfrm>
          <a:off x="141436" y="1324268"/>
          <a:ext cx="140216" cy="1613876"/>
        </a:xfrm>
        <a:custGeom>
          <a:avLst/>
          <a:gdLst/>
          <a:ahLst/>
          <a:cxnLst/>
          <a:rect l="0" t="0" r="0" b="0"/>
          <a:pathLst>
            <a:path>
              <a:moveTo>
                <a:pt x="0" y="0"/>
              </a:moveTo>
              <a:lnTo>
                <a:pt x="0" y="1613876"/>
              </a:lnTo>
              <a:lnTo>
                <a:pt x="140216" y="16138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F491B-789B-1348-96F9-685B276D8374}">
      <dsp:nvSpPr>
        <dsp:cNvPr id="0" name=""/>
        <dsp:cNvSpPr/>
      </dsp:nvSpPr>
      <dsp:spPr>
        <a:xfrm>
          <a:off x="281652" y="2587603"/>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3212"/>
              <a:satOff val="-1452"/>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Waste production from surface operations</a:t>
          </a:r>
          <a:endParaRPr lang="it-IT" sz="1000" kern="1200" dirty="0">
            <a:solidFill>
              <a:schemeClr val="bg1">
                <a:lumMod val="50000"/>
              </a:schemeClr>
            </a:solidFill>
            <a:latin typeface="+mn-ea"/>
            <a:ea typeface="+mn-ea"/>
          </a:endParaRPr>
        </a:p>
      </dsp:txBody>
      <dsp:txXfrm>
        <a:off x="302186" y="2608137"/>
        <a:ext cx="1080662" cy="660013"/>
      </dsp:txXfrm>
    </dsp:sp>
    <dsp:sp modelId="{73C975A1-1E21-924A-BB5A-21060EA473CE}">
      <dsp:nvSpPr>
        <dsp:cNvPr id="0" name=""/>
        <dsp:cNvSpPr/>
      </dsp:nvSpPr>
      <dsp:spPr>
        <a:xfrm>
          <a:off x="141436" y="1324268"/>
          <a:ext cx="140216" cy="2589410"/>
        </a:xfrm>
        <a:custGeom>
          <a:avLst/>
          <a:gdLst/>
          <a:ahLst/>
          <a:cxnLst/>
          <a:rect l="0" t="0" r="0" b="0"/>
          <a:pathLst>
            <a:path>
              <a:moveTo>
                <a:pt x="0" y="0"/>
              </a:moveTo>
              <a:lnTo>
                <a:pt x="0" y="2589410"/>
              </a:lnTo>
              <a:lnTo>
                <a:pt x="140216" y="25894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C0D24D-6706-AE48-93C9-02E1EF052F6B}">
      <dsp:nvSpPr>
        <dsp:cNvPr id="0" name=""/>
        <dsp:cNvSpPr/>
      </dsp:nvSpPr>
      <dsp:spPr>
        <a:xfrm>
          <a:off x="281652" y="3463955"/>
          <a:ext cx="1121730" cy="89944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Surface disturbance, including vibration, noise, …</a:t>
          </a:r>
          <a:endParaRPr lang="it-IT" sz="1000" kern="1200" dirty="0">
            <a:solidFill>
              <a:schemeClr val="bg1">
                <a:lumMod val="50000"/>
              </a:schemeClr>
            </a:solidFill>
            <a:latin typeface="+mn-ea"/>
            <a:ea typeface="+mn-ea"/>
          </a:endParaRPr>
        </a:p>
      </dsp:txBody>
      <dsp:txXfrm>
        <a:off x="307996" y="3490299"/>
        <a:ext cx="1069042" cy="846757"/>
      </dsp:txXfrm>
    </dsp:sp>
    <dsp:sp modelId="{39470C94-826D-0C40-8E63-074091CBFFD0}">
      <dsp:nvSpPr>
        <dsp:cNvPr id="0" name=""/>
        <dsp:cNvSpPr/>
      </dsp:nvSpPr>
      <dsp:spPr>
        <a:xfrm>
          <a:off x="141436" y="1324268"/>
          <a:ext cx="140216" cy="3564944"/>
        </a:xfrm>
        <a:custGeom>
          <a:avLst/>
          <a:gdLst/>
          <a:ahLst/>
          <a:cxnLst/>
          <a:rect l="0" t="0" r="0" b="0"/>
          <a:pathLst>
            <a:path>
              <a:moveTo>
                <a:pt x="0" y="0"/>
              </a:moveTo>
              <a:lnTo>
                <a:pt x="0" y="3564944"/>
              </a:lnTo>
              <a:lnTo>
                <a:pt x="140216" y="35649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EE5C76-E60D-874B-A4EE-8B62BD66E789}">
      <dsp:nvSpPr>
        <dsp:cNvPr id="0" name=""/>
        <dsp:cNvSpPr/>
      </dsp:nvSpPr>
      <dsp:spPr>
        <a:xfrm>
          <a:off x="281652" y="4538671"/>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bg1">
                  <a:lumMod val="50000"/>
                </a:schemeClr>
              </a:solidFill>
              <a:latin typeface="+mn-ea"/>
              <a:ea typeface="+mn-ea"/>
            </a:rPr>
            <a:t>Leaks due to surface installations and operations</a:t>
          </a:r>
          <a:endParaRPr lang="it-IT" sz="1000" kern="1200" dirty="0">
            <a:solidFill>
              <a:schemeClr val="bg1">
                <a:lumMod val="50000"/>
              </a:schemeClr>
            </a:solidFill>
            <a:latin typeface="+mn-ea"/>
            <a:ea typeface="+mn-ea"/>
          </a:endParaRPr>
        </a:p>
      </dsp:txBody>
      <dsp:txXfrm>
        <a:off x="302186" y="4559205"/>
        <a:ext cx="1080662" cy="660013"/>
      </dsp:txXfrm>
    </dsp:sp>
    <dsp:sp modelId="{814B3451-7F0C-9C41-9E42-EFD29787577D}">
      <dsp:nvSpPr>
        <dsp:cNvPr id="0" name=""/>
        <dsp:cNvSpPr/>
      </dsp:nvSpPr>
      <dsp:spPr>
        <a:xfrm>
          <a:off x="1753924" y="164784"/>
          <a:ext cx="1402163" cy="1159483"/>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emission of underground material to the surface</a:t>
          </a:r>
          <a:endParaRPr lang="it-IT" sz="1200" kern="1200" dirty="0">
            <a:latin typeface="+mn-ea"/>
            <a:ea typeface="+mn-ea"/>
          </a:endParaRPr>
        </a:p>
      </dsp:txBody>
      <dsp:txXfrm>
        <a:off x="1787884" y="198744"/>
        <a:ext cx="1334243" cy="1091563"/>
      </dsp:txXfrm>
    </dsp:sp>
    <dsp:sp modelId="{F44A7B87-E029-3F4B-A181-7D2A893AA0C0}">
      <dsp:nvSpPr>
        <dsp:cNvPr id="0" name=""/>
        <dsp:cNvSpPr/>
      </dsp:nvSpPr>
      <dsp:spPr>
        <a:xfrm>
          <a:off x="1894140"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ED9581-E2A5-924F-9F62-86711403149B}">
      <dsp:nvSpPr>
        <dsp:cNvPr id="0" name=""/>
        <dsp:cNvSpPr/>
      </dsp:nvSpPr>
      <dsp:spPr>
        <a:xfrm>
          <a:off x="2034356"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Liquid/solid effusions and waste </a:t>
          </a:r>
          <a:endParaRPr lang="it-IT" sz="1000" kern="1200" dirty="0">
            <a:solidFill>
              <a:schemeClr val="bg1">
                <a:lumMod val="50000"/>
              </a:schemeClr>
            </a:solidFill>
            <a:latin typeface="+mn-ea"/>
            <a:ea typeface="+mn-ea"/>
          </a:endParaRPr>
        </a:p>
      </dsp:txBody>
      <dsp:txXfrm>
        <a:off x="2054890" y="1520072"/>
        <a:ext cx="1080662" cy="660013"/>
      </dsp:txXfrm>
    </dsp:sp>
    <dsp:sp modelId="{BEF5918B-CCA1-2746-A80C-E4A490B0B707}">
      <dsp:nvSpPr>
        <dsp:cNvPr id="0" name=""/>
        <dsp:cNvSpPr/>
      </dsp:nvSpPr>
      <dsp:spPr>
        <a:xfrm>
          <a:off x="1894140" y="1324268"/>
          <a:ext cx="140216" cy="1402163"/>
        </a:xfrm>
        <a:custGeom>
          <a:avLst/>
          <a:gdLst/>
          <a:ahLst/>
          <a:cxnLst/>
          <a:rect l="0" t="0" r="0" b="0"/>
          <a:pathLst>
            <a:path>
              <a:moveTo>
                <a:pt x="0" y="0"/>
              </a:moveTo>
              <a:lnTo>
                <a:pt x="0" y="1402163"/>
              </a:lnTo>
              <a:lnTo>
                <a:pt x="140216" y="1402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E0B56-4F87-2546-897E-B75388FD8DCB}">
      <dsp:nvSpPr>
        <dsp:cNvPr id="0" name=""/>
        <dsp:cNvSpPr/>
      </dsp:nvSpPr>
      <dsp:spPr>
        <a:xfrm>
          <a:off x="2034356" y="2375890"/>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816059"/>
              <a:satOff val="-7258"/>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Degassing</a:t>
          </a:r>
          <a:endParaRPr lang="it-IT" sz="1000" kern="1200" dirty="0">
            <a:solidFill>
              <a:schemeClr val="bg1">
                <a:lumMod val="50000"/>
              </a:schemeClr>
            </a:solidFill>
            <a:latin typeface="+mn-ea"/>
            <a:ea typeface="+mn-ea"/>
          </a:endParaRPr>
        </a:p>
      </dsp:txBody>
      <dsp:txXfrm>
        <a:off x="2054890" y="2396424"/>
        <a:ext cx="1080662" cy="660013"/>
      </dsp:txXfrm>
    </dsp:sp>
    <dsp:sp modelId="{7BC02381-6D07-B14E-AD89-640C394ACED9}">
      <dsp:nvSpPr>
        <dsp:cNvPr id="0" name=""/>
        <dsp:cNvSpPr/>
      </dsp:nvSpPr>
      <dsp:spPr>
        <a:xfrm>
          <a:off x="1894140" y="1324268"/>
          <a:ext cx="140216" cy="2278515"/>
        </a:xfrm>
        <a:custGeom>
          <a:avLst/>
          <a:gdLst/>
          <a:ahLst/>
          <a:cxnLst/>
          <a:rect l="0" t="0" r="0" b="0"/>
          <a:pathLst>
            <a:path>
              <a:moveTo>
                <a:pt x="0" y="0"/>
              </a:moveTo>
              <a:lnTo>
                <a:pt x="0" y="2278515"/>
              </a:lnTo>
              <a:lnTo>
                <a:pt x="140216" y="22785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60E9A4-7BBD-374F-82F5-B891037E9939}">
      <dsp:nvSpPr>
        <dsp:cNvPr id="0" name=""/>
        <dsp:cNvSpPr/>
      </dsp:nvSpPr>
      <dsp:spPr>
        <a:xfrm>
          <a:off x="2034356" y="3252243"/>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Radioactivity</a:t>
          </a:r>
          <a:endParaRPr lang="it-IT" sz="800" kern="1200" dirty="0">
            <a:solidFill>
              <a:schemeClr val="bg1">
                <a:lumMod val="50000"/>
              </a:schemeClr>
            </a:solidFill>
            <a:latin typeface="+mn-ea"/>
            <a:ea typeface="+mn-ea"/>
          </a:endParaRPr>
        </a:p>
      </dsp:txBody>
      <dsp:txXfrm>
        <a:off x="2054890" y="3272777"/>
        <a:ext cx="1080662" cy="660013"/>
      </dsp:txXfrm>
    </dsp:sp>
    <dsp:sp modelId="{D559E3D8-AC6C-C64A-B59C-E34C5C115FED}">
      <dsp:nvSpPr>
        <dsp:cNvPr id="0" name=""/>
        <dsp:cNvSpPr/>
      </dsp:nvSpPr>
      <dsp:spPr>
        <a:xfrm>
          <a:off x="1894140" y="1324268"/>
          <a:ext cx="140216" cy="3154867"/>
        </a:xfrm>
        <a:custGeom>
          <a:avLst/>
          <a:gdLst/>
          <a:ahLst/>
          <a:cxnLst/>
          <a:rect l="0" t="0" r="0" b="0"/>
          <a:pathLst>
            <a:path>
              <a:moveTo>
                <a:pt x="0" y="0"/>
              </a:moveTo>
              <a:lnTo>
                <a:pt x="0" y="3154867"/>
              </a:lnTo>
              <a:lnTo>
                <a:pt x="140216" y="31548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E8037B-3E9C-3C4E-8AB4-9A6FB3C00DAE}">
      <dsp:nvSpPr>
        <dsp:cNvPr id="0" name=""/>
        <dsp:cNvSpPr/>
      </dsp:nvSpPr>
      <dsp:spPr>
        <a:xfrm>
          <a:off x="2034356" y="4128595"/>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942483"/>
              <a:satOff val="-10161"/>
              <a:lumOff val="-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Blowout</a:t>
          </a:r>
          <a:endParaRPr lang="it-IT" sz="800" kern="1200" dirty="0">
            <a:solidFill>
              <a:schemeClr val="bg1">
                <a:lumMod val="50000"/>
              </a:schemeClr>
            </a:solidFill>
            <a:latin typeface="+mn-ea"/>
            <a:ea typeface="+mn-ea"/>
          </a:endParaRPr>
        </a:p>
      </dsp:txBody>
      <dsp:txXfrm>
        <a:off x="2054890" y="4149129"/>
        <a:ext cx="1080662" cy="660013"/>
      </dsp:txXfrm>
    </dsp:sp>
    <dsp:sp modelId="{419B6A66-F342-524F-8E66-E0A538CEEC1D}">
      <dsp:nvSpPr>
        <dsp:cNvPr id="0" name=""/>
        <dsp:cNvSpPr/>
      </dsp:nvSpPr>
      <dsp:spPr>
        <a:xfrm>
          <a:off x="3506628" y="164784"/>
          <a:ext cx="1402163" cy="115948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a:t>
          </a:r>
          <a:r>
            <a:rPr lang="en-GB" sz="1200" kern="1200" dirty="0" err="1">
              <a:latin typeface="+mn-ea"/>
              <a:ea typeface="+mn-ea"/>
            </a:rPr>
            <a:t>geomechanical</a:t>
          </a:r>
          <a:r>
            <a:rPr lang="en-GB" sz="1200" kern="1200" dirty="0">
              <a:latin typeface="+mn-ea"/>
              <a:ea typeface="+mn-ea"/>
            </a:rPr>
            <a:t> changes</a:t>
          </a:r>
          <a:endParaRPr lang="it-IT" sz="1200" kern="1200" dirty="0">
            <a:latin typeface="+mn-ea"/>
            <a:ea typeface="+mn-ea"/>
          </a:endParaRPr>
        </a:p>
      </dsp:txBody>
      <dsp:txXfrm>
        <a:off x="3540588" y="198744"/>
        <a:ext cx="1334243" cy="1091563"/>
      </dsp:txXfrm>
    </dsp:sp>
    <dsp:sp modelId="{0FFF895B-BE95-5E45-8607-9104C77AFFD7}">
      <dsp:nvSpPr>
        <dsp:cNvPr id="0" name=""/>
        <dsp:cNvSpPr/>
      </dsp:nvSpPr>
      <dsp:spPr>
        <a:xfrm>
          <a:off x="3646844"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CD705-E11A-A142-9D98-7AF7CC13CF99}">
      <dsp:nvSpPr>
        <dsp:cNvPr id="0" name=""/>
        <dsp:cNvSpPr/>
      </dsp:nvSpPr>
      <dsp:spPr>
        <a:xfrm>
          <a:off x="3787061"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Ground surface deformation</a:t>
          </a:r>
          <a:endParaRPr lang="it-IT" sz="1000" kern="1200" dirty="0">
            <a:solidFill>
              <a:schemeClr val="bg1">
                <a:lumMod val="50000"/>
              </a:schemeClr>
            </a:solidFill>
            <a:latin typeface="+mn-ea"/>
            <a:ea typeface="+mn-ea"/>
          </a:endParaRPr>
        </a:p>
      </dsp:txBody>
      <dsp:txXfrm>
        <a:off x="3807595" y="1520072"/>
        <a:ext cx="1080662" cy="660013"/>
      </dsp:txXfrm>
    </dsp:sp>
    <dsp:sp modelId="{F93E7B48-12F2-C54B-AE59-1CF537F1442B}">
      <dsp:nvSpPr>
        <dsp:cNvPr id="0" name=""/>
        <dsp:cNvSpPr/>
      </dsp:nvSpPr>
      <dsp:spPr>
        <a:xfrm>
          <a:off x="3646844" y="1324268"/>
          <a:ext cx="140216" cy="1402163"/>
        </a:xfrm>
        <a:custGeom>
          <a:avLst/>
          <a:gdLst/>
          <a:ahLst/>
          <a:cxnLst/>
          <a:rect l="0" t="0" r="0" b="0"/>
          <a:pathLst>
            <a:path>
              <a:moveTo>
                <a:pt x="0" y="0"/>
              </a:moveTo>
              <a:lnTo>
                <a:pt x="0" y="1402163"/>
              </a:lnTo>
              <a:lnTo>
                <a:pt x="140216" y="1402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1DD6B3-DC5E-F74F-A850-3CAA36CFDE47}">
      <dsp:nvSpPr>
        <dsp:cNvPr id="0" name=""/>
        <dsp:cNvSpPr/>
      </dsp:nvSpPr>
      <dsp:spPr>
        <a:xfrm>
          <a:off x="3787061" y="2375890"/>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Seismicity</a:t>
          </a:r>
          <a:endParaRPr lang="it-IT" sz="1000" kern="1200" dirty="0">
            <a:solidFill>
              <a:schemeClr val="bg1">
                <a:lumMod val="50000"/>
              </a:schemeClr>
            </a:solidFill>
            <a:latin typeface="+mn-ea"/>
            <a:ea typeface="+mn-ea"/>
          </a:endParaRPr>
        </a:p>
      </dsp:txBody>
      <dsp:txXfrm>
        <a:off x="3807595" y="2396424"/>
        <a:ext cx="1080662" cy="660013"/>
      </dsp:txXfrm>
    </dsp:sp>
    <dsp:sp modelId="{96CC4918-8759-3148-A05F-E3132E5C9041}">
      <dsp:nvSpPr>
        <dsp:cNvPr id="0" name=""/>
        <dsp:cNvSpPr/>
      </dsp:nvSpPr>
      <dsp:spPr>
        <a:xfrm>
          <a:off x="5259332" y="164784"/>
          <a:ext cx="1402163" cy="115948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ea"/>
              <a:ea typeface="+mn-ea"/>
            </a:rPr>
            <a:t>Effects associated to underground physical and chemical modifications</a:t>
          </a:r>
          <a:endParaRPr lang="it-IT" sz="1200" kern="1200" dirty="0">
            <a:latin typeface="+mn-ea"/>
            <a:ea typeface="+mn-ea"/>
          </a:endParaRPr>
        </a:p>
      </dsp:txBody>
      <dsp:txXfrm>
        <a:off x="5293292" y="198744"/>
        <a:ext cx="1334243" cy="1091563"/>
      </dsp:txXfrm>
    </dsp:sp>
    <dsp:sp modelId="{128C17BC-E4FE-EE4E-9B42-8DA36B011FE5}">
      <dsp:nvSpPr>
        <dsp:cNvPr id="0" name=""/>
        <dsp:cNvSpPr/>
      </dsp:nvSpPr>
      <dsp:spPr>
        <a:xfrm>
          <a:off x="5399548" y="1324268"/>
          <a:ext cx="140216" cy="525811"/>
        </a:xfrm>
        <a:custGeom>
          <a:avLst/>
          <a:gdLst/>
          <a:ahLst/>
          <a:cxnLst/>
          <a:rect l="0" t="0" r="0" b="0"/>
          <a:pathLst>
            <a:path>
              <a:moveTo>
                <a:pt x="0" y="0"/>
              </a:moveTo>
              <a:lnTo>
                <a:pt x="0" y="525811"/>
              </a:lnTo>
              <a:lnTo>
                <a:pt x="140216" y="5258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80CBA6-06AD-6B40-B319-8461C637CBCF}">
      <dsp:nvSpPr>
        <dsp:cNvPr id="0" name=""/>
        <dsp:cNvSpPr/>
      </dsp:nvSpPr>
      <dsp:spPr>
        <a:xfrm>
          <a:off x="5539765" y="149953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Pressure and flow change</a:t>
          </a:r>
          <a:endParaRPr lang="it-IT" sz="1000" kern="1200" dirty="0">
            <a:solidFill>
              <a:schemeClr val="bg1">
                <a:lumMod val="50000"/>
              </a:schemeClr>
            </a:solidFill>
            <a:latin typeface="+mn-ea"/>
            <a:ea typeface="+mn-ea"/>
          </a:endParaRPr>
        </a:p>
      </dsp:txBody>
      <dsp:txXfrm>
        <a:off x="5560299" y="1520072"/>
        <a:ext cx="1080662" cy="660013"/>
      </dsp:txXfrm>
    </dsp:sp>
    <dsp:sp modelId="{8A7BDBD8-A2FD-4E4C-BC9E-6737D3DEAFAC}">
      <dsp:nvSpPr>
        <dsp:cNvPr id="0" name=""/>
        <dsp:cNvSpPr/>
      </dsp:nvSpPr>
      <dsp:spPr>
        <a:xfrm>
          <a:off x="5399548" y="1324268"/>
          <a:ext cx="140216" cy="1480915"/>
        </a:xfrm>
        <a:custGeom>
          <a:avLst/>
          <a:gdLst/>
          <a:ahLst/>
          <a:cxnLst/>
          <a:rect l="0" t="0" r="0" b="0"/>
          <a:pathLst>
            <a:path>
              <a:moveTo>
                <a:pt x="0" y="0"/>
              </a:moveTo>
              <a:lnTo>
                <a:pt x="0" y="1480915"/>
              </a:lnTo>
              <a:lnTo>
                <a:pt x="140216" y="14809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8A161-A3E8-5E47-8AF8-968C02FABC1E}">
      <dsp:nvSpPr>
        <dsp:cNvPr id="0" name=""/>
        <dsp:cNvSpPr/>
      </dsp:nvSpPr>
      <dsp:spPr>
        <a:xfrm>
          <a:off x="5539765" y="2375890"/>
          <a:ext cx="1121730" cy="85858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95331"/>
              <a:satOff val="-15967"/>
              <a:lumOff val="-10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itchFamily="2" charset="2"/>
            <a:buNone/>
          </a:pPr>
          <a:r>
            <a:rPr lang="en-GB" sz="1000" kern="1200" dirty="0">
              <a:solidFill>
                <a:schemeClr val="bg1">
                  <a:lumMod val="50000"/>
                </a:schemeClr>
              </a:solidFill>
              <a:latin typeface="+mn-ea"/>
              <a:ea typeface="+mn-ea"/>
            </a:rPr>
            <a:t>Interconnection of aquifers and disturbance of non-targeted aquifers</a:t>
          </a:r>
          <a:endParaRPr lang="it-IT" sz="1000" kern="1200" dirty="0">
            <a:solidFill>
              <a:schemeClr val="bg1">
                <a:lumMod val="50000"/>
              </a:schemeClr>
            </a:solidFill>
            <a:latin typeface="+mn-ea"/>
            <a:ea typeface="+mn-ea"/>
          </a:endParaRPr>
        </a:p>
      </dsp:txBody>
      <dsp:txXfrm>
        <a:off x="5564912" y="2401037"/>
        <a:ext cx="1071436" cy="808292"/>
      </dsp:txXfrm>
    </dsp:sp>
    <dsp:sp modelId="{AC16FDDA-C18A-2343-9470-0EDA9FD1C52C}">
      <dsp:nvSpPr>
        <dsp:cNvPr id="0" name=""/>
        <dsp:cNvSpPr/>
      </dsp:nvSpPr>
      <dsp:spPr>
        <a:xfrm>
          <a:off x="5399548" y="1324268"/>
          <a:ext cx="140216" cy="2436020"/>
        </a:xfrm>
        <a:custGeom>
          <a:avLst/>
          <a:gdLst/>
          <a:ahLst/>
          <a:cxnLst/>
          <a:rect l="0" t="0" r="0" b="0"/>
          <a:pathLst>
            <a:path>
              <a:moveTo>
                <a:pt x="0" y="0"/>
              </a:moveTo>
              <a:lnTo>
                <a:pt x="0" y="2436020"/>
              </a:lnTo>
              <a:lnTo>
                <a:pt x="140216" y="24360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1C9DB1-8E54-FC4E-B207-38B0A41835BC}">
      <dsp:nvSpPr>
        <dsp:cNvPr id="0" name=""/>
        <dsp:cNvSpPr/>
      </dsp:nvSpPr>
      <dsp:spPr>
        <a:xfrm>
          <a:off x="5539765" y="3409748"/>
          <a:ext cx="1121730" cy="7010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bg1">
                  <a:lumMod val="50000"/>
                </a:schemeClr>
              </a:solidFill>
              <a:latin typeface="+mn-ea"/>
              <a:ea typeface="+mn-ea"/>
            </a:rPr>
            <a:t>Thermal changes</a:t>
          </a:r>
          <a:endParaRPr lang="it-IT" sz="1000" kern="1200">
            <a:solidFill>
              <a:schemeClr val="bg1">
                <a:lumMod val="50000"/>
              </a:schemeClr>
            </a:solidFill>
            <a:latin typeface="+mn-ea"/>
            <a:ea typeface="+mn-ea"/>
          </a:endParaRPr>
        </a:p>
      </dsp:txBody>
      <dsp:txXfrm>
        <a:off x="5560299" y="3430282"/>
        <a:ext cx="1080662" cy="660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F79B6-701A-A14F-9EF5-D601394CA704}">
      <dsp:nvSpPr>
        <dsp:cNvPr id="0" name=""/>
        <dsp:cNvSpPr/>
      </dsp:nvSpPr>
      <dsp:spPr>
        <a:xfrm>
          <a:off x="1366613" y="195567"/>
          <a:ext cx="2703952" cy="2704029"/>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B2A37C-7E2E-A449-AC41-5ED94E632A86}">
      <dsp:nvSpPr>
        <dsp:cNvPr id="0" name=""/>
        <dsp:cNvSpPr/>
      </dsp:nvSpPr>
      <dsp:spPr>
        <a:xfrm>
          <a:off x="1963805" y="1174535"/>
          <a:ext cx="1508592" cy="75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categorization of effects based on safeguard subjects, i.e., endpoint indicators</a:t>
          </a:r>
          <a:endParaRPr lang="it-IT" sz="1200" kern="1200" dirty="0"/>
        </a:p>
      </dsp:txBody>
      <dsp:txXfrm>
        <a:off x="1963805" y="1174535"/>
        <a:ext cx="1508592" cy="754207"/>
      </dsp:txXfrm>
    </dsp:sp>
    <dsp:sp modelId="{38534330-1411-E741-BD0C-372CA1216E9D}">
      <dsp:nvSpPr>
        <dsp:cNvPr id="0" name=""/>
        <dsp:cNvSpPr/>
      </dsp:nvSpPr>
      <dsp:spPr>
        <a:xfrm>
          <a:off x="808453" y="1928743"/>
          <a:ext cx="2322900" cy="2323883"/>
        </a:xfrm>
        <a:prstGeom prst="blockArc">
          <a:avLst>
            <a:gd name="adj1" fmla="val 0"/>
            <a:gd name="adj2" fmla="val 18900000"/>
            <a:gd name="adj3" fmla="val 1274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78EF2E3-0348-FE43-9C23-93287859720A}">
      <dsp:nvSpPr>
        <dsp:cNvPr id="0" name=""/>
        <dsp:cNvSpPr/>
      </dsp:nvSpPr>
      <dsp:spPr>
        <a:xfrm>
          <a:off x="1209508" y="2731229"/>
          <a:ext cx="1508592" cy="75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available mitigation measures (on a worst case scenario) and current best practise</a:t>
          </a:r>
          <a:endParaRPr lang="it-IT" sz="1200" kern="1200" dirty="0"/>
        </a:p>
      </dsp:txBody>
      <dsp:txXfrm>
        <a:off x="1209508" y="2731229"/>
        <a:ext cx="1508592" cy="754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1A49-9F9F-E743-AF89-F9820AC2AFD9}">
      <dsp:nvSpPr>
        <dsp:cNvPr id="0" name=""/>
        <dsp:cNvSpPr/>
      </dsp:nvSpPr>
      <dsp:spPr>
        <a:xfrm>
          <a:off x="1689716" y="2452841"/>
          <a:ext cx="1945843" cy="194616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AEB4B-441B-2C46-B705-7A7B1359854F}">
      <dsp:nvSpPr>
        <dsp:cNvPr id="0" name=""/>
        <dsp:cNvSpPr/>
      </dsp:nvSpPr>
      <dsp:spPr>
        <a:xfrm>
          <a:off x="2930862" y="1019661"/>
          <a:ext cx="577900" cy="577530"/>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7B257-8449-EF40-B1B9-6F4255B62DED}">
      <dsp:nvSpPr>
        <dsp:cNvPr id="0" name=""/>
        <dsp:cNvSpPr/>
      </dsp:nvSpPr>
      <dsp:spPr>
        <a:xfrm>
          <a:off x="1764494" y="2527524"/>
          <a:ext cx="1797100" cy="1796797"/>
        </a:xfrm>
        <a:prstGeom prst="ellipse">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3988E-0E43-D546-9D81-BCC93661516D}">
      <dsp:nvSpPr>
        <dsp:cNvPr id="0" name=""/>
        <dsp:cNvSpPr/>
      </dsp:nvSpPr>
      <dsp:spPr>
        <a:xfrm>
          <a:off x="3776986" y="2820513"/>
          <a:ext cx="1018438" cy="10181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488BA-89A9-AC4A-B0CF-0539E55E38AB}">
      <dsp:nvSpPr>
        <dsp:cNvPr id="0" name=""/>
        <dsp:cNvSpPr/>
      </dsp:nvSpPr>
      <dsp:spPr>
        <a:xfrm>
          <a:off x="3837134" y="2880666"/>
          <a:ext cx="898144" cy="898229"/>
        </a:xfrm>
        <a:prstGeom prst="ellipse">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EC690-312C-E044-8E02-08409E3E8725}">
      <dsp:nvSpPr>
        <dsp:cNvPr id="0" name=""/>
        <dsp:cNvSpPr/>
      </dsp:nvSpPr>
      <dsp:spPr>
        <a:xfrm>
          <a:off x="3378714" y="1383278"/>
          <a:ext cx="1305356" cy="1305778"/>
        </a:xfrm>
        <a:prstGeom prst="ellips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68B09-B0F2-F74C-B70F-B91F8A3717E4}">
      <dsp:nvSpPr>
        <dsp:cNvPr id="0" name=""/>
        <dsp:cNvSpPr/>
      </dsp:nvSpPr>
      <dsp:spPr>
        <a:xfrm>
          <a:off x="4470305" y="1062578"/>
          <a:ext cx="427532" cy="427825"/>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37DE0-F552-034A-A159-37371A0AFC35}">
      <dsp:nvSpPr>
        <dsp:cNvPr id="0" name=""/>
        <dsp:cNvSpPr/>
      </dsp:nvSpPr>
      <dsp:spPr>
        <a:xfrm>
          <a:off x="4898650" y="3843103"/>
          <a:ext cx="321056" cy="320699"/>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C1671-85FB-FD4B-B938-A998DC4A9A68}">
      <dsp:nvSpPr>
        <dsp:cNvPr id="0" name=""/>
        <dsp:cNvSpPr/>
      </dsp:nvSpPr>
      <dsp:spPr>
        <a:xfrm>
          <a:off x="3447802" y="1452217"/>
          <a:ext cx="1167993" cy="1167901"/>
        </a:xfrm>
        <a:prstGeom prst="ellipse">
          <a:avLst/>
        </a:prstGeom>
        <a:blipFill>
          <a:blip xmlns:r="http://schemas.openxmlformats.org/officeDocument/2006/relationships" r:embed="rId3">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143DB-3849-A442-AFFD-DBCCE844E2DA}">
      <dsp:nvSpPr>
        <dsp:cNvPr id="0" name=""/>
        <dsp:cNvSpPr/>
      </dsp:nvSpPr>
      <dsp:spPr>
        <a:xfrm>
          <a:off x="234993" y="1452217"/>
          <a:ext cx="1947902" cy="937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 numCol="1" spcCol="1270" anchor="b" anchorCtr="0">
          <a:noAutofit/>
        </a:bodyPr>
        <a:lstStyle/>
        <a:p>
          <a:pPr marL="0" lvl="0" indent="0" algn="r" defTabSz="711200">
            <a:lnSpc>
              <a:spcPct val="90000"/>
            </a:lnSpc>
            <a:spcBef>
              <a:spcPct val="0"/>
            </a:spcBef>
            <a:spcAft>
              <a:spcPct val="35000"/>
            </a:spcAft>
            <a:buNone/>
          </a:pPr>
          <a:r>
            <a:rPr lang="en-US" sz="1600" kern="1200" dirty="0"/>
            <a:t>Recommendations for improved regulatory practice</a:t>
          </a:r>
          <a:endParaRPr lang="it-IT" sz="1600" kern="1200" dirty="0"/>
        </a:p>
      </dsp:txBody>
      <dsp:txXfrm>
        <a:off x="234993" y="1452217"/>
        <a:ext cx="1947902" cy="937768"/>
      </dsp:txXfrm>
    </dsp:sp>
    <dsp:sp modelId="{660E47F3-FE86-A248-90B9-2AEA50222A1E}">
      <dsp:nvSpPr>
        <dsp:cNvPr id="0" name=""/>
        <dsp:cNvSpPr/>
      </dsp:nvSpPr>
      <dsp:spPr>
        <a:xfrm>
          <a:off x="5233732" y="2870866"/>
          <a:ext cx="2887878" cy="89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Mapping environmental regulations applied to geothermal in GEOENVI case study countries (Belgium, France, Hungary, Iceland, Italy, Turkey)</a:t>
          </a:r>
          <a:endParaRPr lang="it-IT" sz="1400" kern="1200" dirty="0"/>
        </a:p>
      </dsp:txBody>
      <dsp:txXfrm>
        <a:off x="5233732" y="2870866"/>
        <a:ext cx="2887878" cy="898229"/>
      </dsp:txXfrm>
    </dsp:sp>
    <dsp:sp modelId="{CD84E015-DAA1-8D47-9256-8C621EECE850}">
      <dsp:nvSpPr>
        <dsp:cNvPr id="0" name=""/>
        <dsp:cNvSpPr/>
      </dsp:nvSpPr>
      <dsp:spPr>
        <a:xfrm>
          <a:off x="5230208" y="1435703"/>
          <a:ext cx="2887878" cy="116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it-IT" sz="1400" kern="1200" dirty="0"/>
            <a:t>Listing </a:t>
          </a:r>
          <a:r>
            <a:rPr lang="it-IT" sz="1400" kern="1200" dirty="0" err="1"/>
            <a:t>impacts</a:t>
          </a:r>
          <a:r>
            <a:rPr lang="it-IT" sz="1400" kern="1200" dirty="0"/>
            <a:t>, </a:t>
          </a:r>
          <a:r>
            <a:rPr lang="it-IT" sz="1400" kern="1200" dirty="0" err="1"/>
            <a:t>risks</a:t>
          </a:r>
          <a:r>
            <a:rPr lang="it-IT" sz="1400" kern="1200" dirty="0"/>
            <a:t> and </a:t>
          </a:r>
          <a:r>
            <a:rPr lang="it-IT" sz="1400" kern="1200" dirty="0" err="1"/>
            <a:t>mitigation</a:t>
          </a:r>
          <a:r>
            <a:rPr lang="it-IT" sz="1400" kern="1200" dirty="0"/>
            <a:t> </a:t>
          </a:r>
          <a:r>
            <a:rPr lang="it-IT" sz="1400" kern="1200" dirty="0" err="1"/>
            <a:t>tools</a:t>
          </a:r>
          <a:r>
            <a:rPr lang="it-IT" sz="1400" kern="1200" dirty="0"/>
            <a:t> </a:t>
          </a:r>
        </a:p>
      </dsp:txBody>
      <dsp:txXfrm>
        <a:off x="5230208" y="1435703"/>
        <a:ext cx="2887878" cy="11679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87852-CABC-2B4D-A4EB-0D89A577AFD9}" type="datetimeFigureOut">
              <a:rPr lang="it-IT" smtClean="0"/>
              <a:t>13/07/23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125B0-D7E6-A842-81A6-E6A2329C62ED}" type="slidenum">
              <a:rPr lang="it-IT" smtClean="0"/>
              <a:t>‹N›</a:t>
            </a:fld>
            <a:endParaRPr lang="it-IT"/>
          </a:p>
        </p:txBody>
      </p:sp>
    </p:spTree>
    <p:extLst>
      <p:ext uri="{BB962C8B-B14F-4D97-AF65-F5344CB8AC3E}">
        <p14:creationId xmlns:p14="http://schemas.microsoft.com/office/powerpoint/2010/main" val="30472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I </a:t>
            </a:r>
            <a:r>
              <a:rPr lang="en-GB" dirty="0" err="1"/>
              <a:t>primi</a:t>
            </a:r>
            <a:r>
              <a:rPr lang="en-GB" dirty="0"/>
              <a:t> </a:t>
            </a:r>
            <a:r>
              <a:rPr lang="en-GB" dirty="0" err="1"/>
              <a:t>tre</a:t>
            </a:r>
            <a:r>
              <a:rPr lang="en-GB" dirty="0"/>
              <a:t> </a:t>
            </a:r>
            <a:r>
              <a:rPr lang="en-GB" dirty="0" err="1"/>
              <a:t>sono</a:t>
            </a:r>
            <a:r>
              <a:rPr lang="en-GB" dirty="0"/>
              <a:t> sotto il </a:t>
            </a:r>
            <a:r>
              <a:rPr lang="en-GB" dirty="0" err="1"/>
              <a:t>controllo</a:t>
            </a:r>
            <a:r>
              <a:rPr lang="en-GB" dirty="0"/>
              <a:t> </a:t>
            </a:r>
            <a:r>
              <a:rPr lang="en-GB" dirty="0" err="1"/>
              <a:t>dall’operatore</a:t>
            </a:r>
            <a:r>
              <a:rPr lang="en-GB" dirty="0"/>
              <a:t>, </a:t>
            </a:r>
            <a:r>
              <a:rPr lang="en-GB" dirty="0" err="1"/>
              <a:t>mentre</a:t>
            </a:r>
            <a:r>
              <a:rPr lang="en-GB" dirty="0"/>
              <a:t> </a:t>
            </a:r>
            <a:r>
              <a:rPr lang="en-GB" dirty="0" err="1"/>
              <a:t>gli</a:t>
            </a:r>
            <a:r>
              <a:rPr lang="en-GB" dirty="0"/>
              <a:t> </a:t>
            </a:r>
            <a:r>
              <a:rPr lang="en-GB" dirty="0" err="1"/>
              <a:t>aspetti</a:t>
            </a:r>
            <a:r>
              <a:rPr lang="en-GB" dirty="0"/>
              <a:t> </a:t>
            </a:r>
            <a:r>
              <a:rPr lang="en-GB" dirty="0" err="1"/>
              <a:t>sociali</a:t>
            </a:r>
            <a:r>
              <a:rPr lang="en-GB" dirty="0"/>
              <a:t> </a:t>
            </a:r>
            <a:r>
              <a:rPr lang="en-GB" dirty="0" err="1"/>
              <a:t>sfuggono</a:t>
            </a:r>
            <a:r>
              <a:rPr lang="en-GB" dirty="0"/>
              <a:t> al </a:t>
            </a:r>
            <a:r>
              <a:rPr lang="en-GB" dirty="0" err="1"/>
              <a:t>controllo</a:t>
            </a:r>
            <a:r>
              <a:rPr lang="en-GB" dirty="0"/>
              <a:t>. E.G. </a:t>
            </a:r>
            <a:r>
              <a:rPr lang="en-GB" sz="1200" kern="1200" dirty="0">
                <a:solidFill>
                  <a:schemeClr val="tx1"/>
                </a:solidFill>
                <a:effectLst/>
                <a:latin typeface="+mn-lt"/>
                <a:ea typeface="+mn-ea"/>
                <a:cs typeface="+mn-cs"/>
              </a:rPr>
              <a:t>information asymmetries (</a:t>
            </a:r>
            <a:r>
              <a:rPr lang="en-GB" sz="1200" kern="1200" dirty="0" err="1">
                <a:solidFill>
                  <a:schemeClr val="tx1"/>
                </a:solidFill>
                <a:effectLst/>
                <a:latin typeface="+mn-lt"/>
                <a:ea typeface="+mn-ea"/>
                <a:cs typeface="+mn-cs"/>
              </a:rPr>
              <a:t>riservatezza</a:t>
            </a:r>
            <a:r>
              <a:rPr lang="en-GB" sz="1200" kern="1200" dirty="0">
                <a:solidFill>
                  <a:schemeClr val="tx1"/>
                </a:solidFill>
                <a:effectLst/>
                <a:latin typeface="+mn-lt"/>
                <a:ea typeface="+mn-ea"/>
                <a:cs typeface="+mn-cs"/>
              </a:rPr>
              <a:t> per </a:t>
            </a:r>
            <a:r>
              <a:rPr lang="en-GB" sz="1200" kern="1200" dirty="0" err="1">
                <a:solidFill>
                  <a:schemeClr val="tx1"/>
                </a:solidFill>
                <a:effectLst/>
                <a:latin typeface="+mn-lt"/>
                <a:ea typeface="+mn-ea"/>
                <a:cs typeface="+mn-cs"/>
              </a:rPr>
              <a:t>competizione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recepita</a:t>
            </a:r>
            <a:r>
              <a:rPr lang="en-GB" sz="1200" kern="1200" dirty="0">
                <a:solidFill>
                  <a:schemeClr val="tx1"/>
                </a:solidFill>
                <a:effectLst/>
                <a:latin typeface="+mn-lt"/>
                <a:ea typeface="+mn-ea"/>
                <a:cs typeface="+mn-cs"/>
              </a:rPr>
              <a:t> come </a:t>
            </a:r>
            <a:r>
              <a:rPr lang="en-GB" sz="1200" kern="1200" dirty="0" err="1">
                <a:solidFill>
                  <a:schemeClr val="tx1"/>
                </a:solidFill>
                <a:effectLst/>
                <a:latin typeface="+mn-lt"/>
                <a:ea typeface="+mn-ea"/>
                <a:cs typeface="+mn-cs"/>
              </a:rPr>
              <a:t>poca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trasparenza</a:t>
            </a:r>
            <a:r>
              <a:rPr lang="en-GB" sz="1200" kern="1200" dirty="0">
                <a:solidFill>
                  <a:schemeClr val="tx1"/>
                </a:solidFill>
                <a:effectLst/>
                <a:latin typeface="+mn-lt"/>
                <a:ea typeface="+mn-ea"/>
                <a:cs typeface="+mn-cs"/>
              </a:rPr>
              <a:t>) </a:t>
            </a:r>
            <a:endParaRPr lang="en-GB" dirty="0"/>
          </a:p>
        </p:txBody>
      </p:sp>
      <p:sp>
        <p:nvSpPr>
          <p:cNvPr id="4" name="Segnaposto numero diapositiva 3"/>
          <p:cNvSpPr>
            <a:spLocks noGrp="1"/>
          </p:cNvSpPr>
          <p:nvPr>
            <p:ph type="sldNum" sz="quarter" idx="5"/>
          </p:nvPr>
        </p:nvSpPr>
        <p:spPr/>
        <p:txBody>
          <a:bodyPr/>
          <a:lstStyle/>
          <a:p>
            <a:fld id="{64E51729-8961-A549-938E-0106077338BD}" type="slidenum">
              <a:rPr lang="it-IT" smtClean="0"/>
              <a:t>6</a:t>
            </a:fld>
            <a:endParaRPr lang="it-IT"/>
          </a:p>
        </p:txBody>
      </p:sp>
    </p:spTree>
    <p:extLst>
      <p:ext uri="{BB962C8B-B14F-4D97-AF65-F5344CB8AC3E}">
        <p14:creationId xmlns:p14="http://schemas.microsoft.com/office/powerpoint/2010/main" val="25934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767D6DC-A5CB-4236-9770-BDA14AA52457}" type="slidenum">
              <a:rPr lang="en-GB" smtClean="0"/>
              <a:pPr/>
              <a:t>10</a:t>
            </a:fld>
            <a:endParaRPr lang="en-GB"/>
          </a:p>
        </p:txBody>
      </p:sp>
    </p:spTree>
    <p:extLst>
      <p:ext uri="{BB962C8B-B14F-4D97-AF65-F5344CB8AC3E}">
        <p14:creationId xmlns:p14="http://schemas.microsoft.com/office/powerpoint/2010/main" val="231765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 </a:t>
            </a:r>
          </a:p>
          <a:p>
            <a:endParaRPr lang="it-IT" dirty="0"/>
          </a:p>
        </p:txBody>
      </p:sp>
    </p:spTree>
    <p:extLst>
      <p:ext uri="{BB962C8B-B14F-4D97-AF65-F5344CB8AC3E}">
        <p14:creationId xmlns:p14="http://schemas.microsoft.com/office/powerpoint/2010/main" val="144671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500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I will mention that the choice of topics have been defined by partners, as result of the analysis, and with stakeholders’ </a:t>
            </a:r>
            <a:r>
              <a:rPr lang="en-US" sz="1200" dirty="0"/>
              <a:t>and decision-makers </a:t>
            </a:r>
            <a:r>
              <a:rPr lang="en-GB"/>
              <a:t>engagement </a:t>
            </a:r>
            <a:r>
              <a:rPr lang="en-GB" dirty="0"/>
              <a:t>in the form of workshops, interviews, partners’ national engagements</a:t>
            </a:r>
          </a:p>
        </p:txBody>
      </p:sp>
    </p:spTree>
    <p:extLst>
      <p:ext uri="{BB962C8B-B14F-4D97-AF65-F5344CB8AC3E}">
        <p14:creationId xmlns:p14="http://schemas.microsoft.com/office/powerpoint/2010/main" val="184903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582103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lang="en-US" sz="4000" b="1" kern="1200" dirty="0">
                <a:solidFill>
                  <a:srgbClr val="17375E"/>
                </a:solidFill>
                <a:latin typeface="+mj-lt"/>
                <a:ea typeface="+mj-ea"/>
                <a:cs typeface="+mj-cs"/>
              </a:defRPr>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defTabSz="457200">
              <a:lnSpc>
                <a:spcPct val="100000"/>
              </a:lnSpc>
              <a:spcBef>
                <a:spcPct val="20000"/>
              </a:spcBef>
              <a:spcAft>
                <a:spcPts val="1200"/>
              </a:spcAft>
            </a:pPr>
            <a:r>
              <a:rPr lang="it-IT" dirty="0">
                <a:solidFill>
                  <a:srgbClr val="1F497D">
                    <a:lumMod val="75000"/>
                  </a:srgbClr>
                </a:solidFill>
              </a:rPr>
              <a:t>Adele Manzella</a:t>
            </a:r>
          </a:p>
          <a:p>
            <a:pPr lvl="0" defTabSz="457200">
              <a:lnSpc>
                <a:spcPct val="100000"/>
              </a:lnSpc>
              <a:spcBef>
                <a:spcPct val="20000"/>
              </a:spcBef>
              <a:spcAft>
                <a:spcPts val="1200"/>
              </a:spcAft>
            </a:pPr>
            <a:r>
              <a:rPr lang="it-IT" dirty="0">
                <a:solidFill>
                  <a:srgbClr val="1F497D">
                    <a:lumMod val="75000"/>
                  </a:srgbClr>
                </a:solidFill>
              </a:rPr>
              <a:t>CNR-IGG, Pisa, </a:t>
            </a:r>
            <a:r>
              <a:rPr lang="it-IT" dirty="0" err="1">
                <a:solidFill>
                  <a:srgbClr val="1F497D">
                    <a:lumMod val="75000"/>
                  </a:srgbClr>
                </a:solidFill>
              </a:rPr>
              <a:t>Italy</a:t>
            </a:r>
            <a:endParaRPr lang="it-IT" dirty="0">
              <a:solidFill>
                <a:srgbClr val="1F497D">
                  <a:lumMod val="75000"/>
                </a:srgbClr>
              </a:solidFill>
            </a:endParaRPr>
          </a:p>
          <a:p>
            <a:pPr lvl="0" defTabSz="457200">
              <a:lnSpc>
                <a:spcPct val="100000"/>
              </a:lnSpc>
              <a:spcBef>
                <a:spcPct val="20000"/>
              </a:spcBef>
              <a:spcAft>
                <a:spcPts val="1200"/>
              </a:spcAft>
            </a:pPr>
            <a:r>
              <a:rPr lang="it-IT" sz="1800" dirty="0" err="1">
                <a:solidFill>
                  <a:srgbClr val="17375E"/>
                </a:solidFill>
              </a:rPr>
              <a:t>manzella@igg.cnr.it</a:t>
            </a:r>
            <a:endParaRPr lang="it-IT" sz="2000" dirty="0">
              <a:solidFill>
                <a:srgbClr val="17375E"/>
              </a:solidFill>
            </a:endParaRPr>
          </a:p>
        </p:txBody>
      </p:sp>
      <p:sp>
        <p:nvSpPr>
          <p:cNvPr id="4" name="Date Placeholder 3"/>
          <p:cNvSpPr>
            <a:spLocks noGrp="1"/>
          </p:cNvSpPr>
          <p:nvPr>
            <p:ph type="dt" sz="half" idx="10"/>
          </p:nvPr>
        </p:nvSpPr>
        <p:spPr/>
        <p:txBody>
          <a:bodyPr/>
          <a:lstStyle/>
          <a:p>
            <a:fld id="{DA39D26D-08C7-A647-A9D0-98FF9EE7E483}" type="datetimeFigureOut">
              <a:rPr lang="it-IT" smtClean="0"/>
              <a:t>13/07/23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A1A189-84BE-164C-9CBC-57B2A0613C5C}" type="slidenum">
              <a:rPr lang="it-IT" smtClean="0"/>
              <a:t>‹N›</a:t>
            </a:fld>
            <a:endParaRPr lang="it-IT"/>
          </a:p>
        </p:txBody>
      </p:sp>
      <p:pic>
        <p:nvPicPr>
          <p:cNvPr id="7" name="Picture 2">
            <a:extLst>
              <a:ext uri="{FF2B5EF4-FFF2-40B4-BE49-F238E27FC236}">
                <a16:creationId xmlns:a16="http://schemas.microsoft.com/office/drawing/2014/main" id="{B1C2F183-FCA6-8427-BB5F-2772BCA9E8D2}"/>
              </a:ext>
            </a:extLst>
          </p:cNvPr>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3909811" y="5466082"/>
            <a:ext cx="4700789" cy="1255395"/>
          </a:xfrm>
          <a:prstGeom prst="rect">
            <a:avLst/>
          </a:prstGeom>
          <a:ln>
            <a:noFill/>
          </a:ln>
          <a:extLst>
            <a:ext uri="{53640926-AAD7-44d8-BBD7-CCE9431645EC}">
              <a14:shadowObscured xmlns="" xmlns:a14="http://schemas.microsoft.com/office/drawing/2010/main"/>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A39D26D-08C7-A647-A9D0-98FF9EE7E483}" type="datetimeFigureOut">
              <a:rPr lang="it-IT" smtClean="0"/>
              <a:t>13/07/23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A39D26D-08C7-A647-A9D0-98FF9EE7E483}" type="datetimeFigureOut">
              <a:rPr lang="it-IT" smtClean="0"/>
              <a:t>13/07/23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Page Simple">
    <p:spTree>
      <p:nvGrpSpPr>
        <p:cNvPr id="1" name=""/>
        <p:cNvGrpSpPr/>
        <p:nvPr/>
      </p:nvGrpSpPr>
      <p:grpSpPr>
        <a:xfrm>
          <a:off x="0" y="0"/>
          <a:ext cx="0" cy="0"/>
          <a:chOff x="0" y="0"/>
          <a:chExt cx="0" cy="0"/>
        </a:xfrm>
      </p:grpSpPr>
      <p:pic>
        <p:nvPicPr>
          <p:cNvPr id="65" name="Picture 5" descr="Picture 5"/>
          <p:cNvPicPr>
            <a:picLocks noChangeAspect="1"/>
          </p:cNvPicPr>
          <p:nvPr/>
        </p:nvPicPr>
        <p:blipFill>
          <a:blip r:embed="rId2"/>
          <a:stretch>
            <a:fillRect/>
          </a:stretch>
        </p:blipFill>
        <p:spPr>
          <a:xfrm>
            <a:off x="8333372" y="6217804"/>
            <a:ext cx="2679032" cy="336710"/>
          </a:xfrm>
          <a:prstGeom prst="rect">
            <a:avLst/>
          </a:prstGeom>
          <a:ln w="12700">
            <a:miter lim="400000"/>
          </a:ln>
        </p:spPr>
      </p:pic>
      <p:sp>
        <p:nvSpPr>
          <p:cNvPr id="66" name="Titolo Testo"/>
          <p:cNvSpPr>
            <a:spLocks noGrp="1"/>
          </p:cNvSpPr>
          <p:nvPr>
            <p:ph type="title"/>
          </p:nvPr>
        </p:nvSpPr>
        <p:spPr>
          <a:xfrm>
            <a:off x="883919" y="1470593"/>
            <a:ext cx="7058298" cy="501698"/>
          </a:xfrm>
          <a:prstGeom prst="rect">
            <a:avLst/>
          </a:prstGeom>
        </p:spPr>
        <p:txBody>
          <a:bodyPr>
            <a:normAutofit/>
          </a:bodyPr>
          <a:lstStyle>
            <a:lvl1pPr>
              <a:defRPr sz="2400" b="1">
                <a:solidFill>
                  <a:srgbClr val="90C959"/>
                </a:solidFill>
              </a:defRPr>
            </a:lvl1pPr>
          </a:lstStyle>
          <a:p>
            <a:r>
              <a:t>Titolo Testo</a:t>
            </a:r>
          </a:p>
        </p:txBody>
      </p:sp>
      <p:sp>
        <p:nvSpPr>
          <p:cNvPr id="67" name="Corpo livello uno…"/>
          <p:cNvSpPr>
            <a:spLocks noGrp="1"/>
          </p:cNvSpPr>
          <p:nvPr>
            <p:ph type="body" sz="quarter" idx="1"/>
          </p:nvPr>
        </p:nvSpPr>
        <p:spPr>
          <a:xfrm>
            <a:off x="883919" y="2099810"/>
            <a:ext cx="7058298" cy="501698"/>
          </a:xfrm>
          <a:prstGeom prst="rect">
            <a:avLst/>
          </a:prstGeom>
        </p:spPr>
        <p:txBody>
          <a:bodyPr>
            <a:normAutofit/>
          </a:bodyPr>
          <a:lstStyle>
            <a:lvl1pPr marL="0" indent="0">
              <a:buSzTx/>
              <a:buFontTx/>
              <a:buNone/>
              <a:defRPr sz="1800">
                <a:solidFill>
                  <a:srgbClr val="767171"/>
                </a:solidFill>
              </a:defRPr>
            </a:lvl1pPr>
            <a:lvl2pPr marL="0" indent="457200">
              <a:buSzTx/>
              <a:buFontTx/>
              <a:buNone/>
              <a:defRPr sz="1800">
                <a:solidFill>
                  <a:srgbClr val="767171"/>
                </a:solidFill>
              </a:defRPr>
            </a:lvl2pPr>
            <a:lvl3pPr marL="0" indent="914400">
              <a:buSzTx/>
              <a:buFontTx/>
              <a:buNone/>
              <a:defRPr sz="1800">
                <a:solidFill>
                  <a:srgbClr val="767171"/>
                </a:solidFill>
              </a:defRPr>
            </a:lvl3pPr>
            <a:lvl4pPr marL="0" indent="1371600">
              <a:buSzTx/>
              <a:buFontTx/>
              <a:buNone/>
              <a:defRPr sz="1800">
                <a:solidFill>
                  <a:srgbClr val="767171"/>
                </a:solidFill>
              </a:defRPr>
            </a:lvl4pPr>
            <a:lvl5pPr marL="0" indent="1828800">
              <a:buSzTx/>
              <a:buFontTx/>
              <a:buNone/>
              <a:defRPr sz="1800">
                <a:solidFill>
                  <a:srgbClr val="76717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68" name="Text Placeholder 15"/>
          <p:cNvSpPr>
            <a:spLocks noGrp="1"/>
          </p:cNvSpPr>
          <p:nvPr>
            <p:ph type="body" sz="quarter" idx="13" hasCustomPrompt="1"/>
          </p:nvPr>
        </p:nvSpPr>
        <p:spPr>
          <a:xfrm>
            <a:off x="1358899" y="555626"/>
            <a:ext cx="3002746" cy="493193"/>
          </a:xfrm>
          <a:prstGeom prst="rect">
            <a:avLst/>
          </a:prstGeom>
        </p:spPr>
        <p:txBody>
          <a:bodyPr>
            <a:normAutofit/>
          </a:bodyPr>
          <a:lstStyle>
            <a:lvl1pPr marL="0" indent="0" defTabSz="804672">
              <a:lnSpc>
                <a:spcPct val="90000"/>
              </a:lnSpc>
              <a:spcBef>
                <a:spcPts val="300"/>
              </a:spcBef>
              <a:buNone/>
              <a:defRPr sz="968" i="1">
                <a:solidFill>
                  <a:srgbClr val="9DD154"/>
                </a:solidFill>
                <a:latin typeface="Qualion"/>
                <a:sym typeface="Qualion"/>
              </a:defRPr>
            </a:lvl1pPr>
          </a:lstStyle>
          <a:p>
            <a:pPr defTabSz="804672">
              <a:lnSpc>
                <a:spcPct val="90000"/>
              </a:lnSpc>
              <a:defRPr sz="968" i="1">
                <a:solidFill>
                  <a:srgbClr val="9DD154"/>
                </a:solidFill>
                <a:latin typeface="Qualion"/>
                <a:ea typeface="Qualion"/>
                <a:cs typeface="Qualion"/>
                <a:sym typeface="Qualion"/>
              </a:defRPr>
            </a:pPr>
            <a:r>
              <a:rPr lang="it-IT" dirty="0" err="1"/>
              <a:t>Two</a:t>
            </a:r>
            <a:r>
              <a:rPr lang="it-IT" dirty="0"/>
              <a:t> </a:t>
            </a:r>
            <a:r>
              <a:rPr lang="it-IT" dirty="0" err="1"/>
              <a:t>days</a:t>
            </a:r>
            <a:r>
              <a:rPr lang="it-IT" dirty="0"/>
              <a:t> </a:t>
            </a:r>
            <a:r>
              <a:rPr lang="it-IT" dirty="0" err="1"/>
              <a:t>geothermal</a:t>
            </a:r>
            <a:r>
              <a:rPr lang="it-IT" dirty="0"/>
              <a:t> </a:t>
            </a:r>
            <a:r>
              <a:rPr lang="it-IT" dirty="0" err="1"/>
              <a:t>Brussels</a:t>
            </a:r>
            <a:r>
              <a:rPr lang="it-IT" dirty="0"/>
              <a:t> </a:t>
            </a:r>
            <a:r>
              <a:rPr lang="it-IT" dirty="0" err="1"/>
              <a:t>events</a:t>
            </a:r>
            <a:r>
              <a:rPr lang="it-IT" dirty="0"/>
              <a:t>, 4-5 </a:t>
            </a:r>
            <a:r>
              <a:rPr lang="it-IT" dirty="0" err="1"/>
              <a:t>February</a:t>
            </a:r>
            <a:r>
              <a:rPr lang="it-IT" dirty="0"/>
              <a:t> 2020 </a:t>
            </a:r>
            <a:r>
              <a:rPr lang="it-IT" dirty="0" err="1"/>
              <a:t>Mitigation</a:t>
            </a:r>
            <a:r>
              <a:rPr lang="it-IT" dirty="0"/>
              <a:t> </a:t>
            </a:r>
            <a:r>
              <a:rPr lang="it-IT" dirty="0" err="1"/>
              <a:t>measures</a:t>
            </a:r>
            <a:endParaRPr lang="it-IT" dirty="0"/>
          </a:p>
        </p:txBody>
      </p:sp>
      <p:pic>
        <p:nvPicPr>
          <p:cNvPr id="69" name="Picture 9" descr="Picture 9"/>
          <p:cNvPicPr>
            <a:picLocks noChangeAspect="1"/>
          </p:cNvPicPr>
          <p:nvPr/>
        </p:nvPicPr>
        <p:blipFill>
          <a:blip r:embed="rId3"/>
          <a:stretch>
            <a:fillRect/>
          </a:stretch>
        </p:blipFill>
        <p:spPr>
          <a:xfrm>
            <a:off x="573444" y="1625382"/>
            <a:ext cx="212035" cy="212035"/>
          </a:xfrm>
          <a:prstGeom prst="rect">
            <a:avLst/>
          </a:prstGeom>
          <a:ln w="12700">
            <a:miter lim="400000"/>
          </a:ln>
        </p:spPr>
      </p:pic>
      <p:sp>
        <p:nvSpPr>
          <p:cNvPr id="70" name="Text Placeholder 7"/>
          <p:cNvSpPr>
            <a:spLocks noGrp="1"/>
          </p:cNvSpPr>
          <p:nvPr>
            <p:ph type="body" sz="half" idx="14"/>
          </p:nvPr>
        </p:nvSpPr>
        <p:spPr>
          <a:xfrm>
            <a:off x="884237" y="2846388"/>
            <a:ext cx="10518870" cy="3076576"/>
          </a:xfrm>
          <a:prstGeom prst="rect">
            <a:avLst/>
          </a:prstGeom>
        </p:spPr>
        <p:txBody>
          <a:bodyPr>
            <a:normAutofit/>
          </a:bodyPr>
          <a:lstStyle/>
          <a:p>
            <a:pPr marL="0" indent="0" algn="just">
              <a:lnSpc>
                <a:spcPct val="150000"/>
              </a:lnSpc>
              <a:buSzTx/>
              <a:buFontTx/>
              <a:buNone/>
              <a:defRPr sz="1600">
                <a:solidFill>
                  <a:srgbClr val="767171"/>
                </a:solidFill>
                <a:latin typeface="Qualion Book"/>
                <a:ea typeface="Qualion Book"/>
                <a:cs typeface="Qualion Book"/>
                <a:sym typeface="Qualion Book"/>
              </a:defRPr>
            </a:pPr>
            <a:endParaRPr/>
          </a:p>
        </p:txBody>
      </p:sp>
      <p:sp>
        <p:nvSpPr>
          <p:cNvPr id="71" name="TextBox 22"/>
          <p:cNvSpPr/>
          <p:nvPr/>
        </p:nvSpPr>
        <p:spPr>
          <a:xfrm>
            <a:off x="1152619" y="562210"/>
            <a:ext cx="231649"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i="1">
                <a:solidFill>
                  <a:srgbClr val="9DD154"/>
                </a:solidFill>
              </a:defRPr>
            </a:lvl1pPr>
          </a:lstStyle>
          <a:p>
            <a:r>
              <a:t>/</a:t>
            </a:r>
          </a:p>
        </p:txBody>
      </p:sp>
      <p:sp>
        <p:nvSpPr>
          <p:cNvPr id="72" name="Numero diapositiva"/>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8300603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Long 2">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BADF823A-D10F-B743-A768-A512B635E310}"/>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9DD154"/>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10" name="Title 1">
            <a:extLst>
              <a:ext uri="{FF2B5EF4-FFF2-40B4-BE49-F238E27FC236}">
                <a16:creationId xmlns:a16="http://schemas.microsoft.com/office/drawing/2014/main" id="{C38358E8-B8FD-4E41-A7E3-F12DE0301541}"/>
              </a:ext>
            </a:extLst>
          </p:cNvPr>
          <p:cNvSpPr>
            <a:spLocks noGrp="1"/>
          </p:cNvSpPr>
          <p:nvPr>
            <p:ph type="ctrTitle" hasCustomPrompt="1"/>
          </p:nvPr>
        </p:nvSpPr>
        <p:spPr>
          <a:xfrm>
            <a:off x="883301" y="1483656"/>
            <a:ext cx="7058297" cy="501697"/>
          </a:xfrm>
          <a:prstGeom prst="rect">
            <a:avLst/>
          </a:prstGeom>
        </p:spPr>
        <p:txBody>
          <a:bodyPr anchor="ctr"/>
          <a:lstStyle>
            <a:lvl1pPr algn="l">
              <a:defRPr sz="2400" b="1">
                <a:solidFill>
                  <a:srgbClr val="9DD154"/>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1" name="Subtitle 2">
            <a:extLst>
              <a:ext uri="{FF2B5EF4-FFF2-40B4-BE49-F238E27FC236}">
                <a16:creationId xmlns:a16="http://schemas.microsoft.com/office/drawing/2014/main" id="{CC20C9E6-0A1A-0B44-986B-0F167202D659}"/>
              </a:ext>
            </a:extLst>
          </p:cNvPr>
          <p:cNvSpPr>
            <a:spLocks noGrp="1"/>
          </p:cNvSpPr>
          <p:nvPr>
            <p:ph type="subTitle" idx="15" hasCustomPrompt="1"/>
          </p:nvPr>
        </p:nvSpPr>
        <p:spPr>
          <a:xfrm>
            <a:off x="883301" y="2112872"/>
            <a:ext cx="7058297"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96EB27A2-BDE0-334E-BE9C-74B3CC7E6131}"/>
              </a:ext>
            </a:extLst>
          </p:cNvPr>
          <p:cNvSpPr>
            <a:spLocks noGrp="1"/>
          </p:cNvSpPr>
          <p:nvPr>
            <p:ph type="sldNum" sz="quarter" idx="16"/>
          </p:nvPr>
        </p:nvSpPr>
        <p:spPr/>
        <p:txBody>
          <a:bodyPr/>
          <a:lstStyle/>
          <a:p>
            <a:fld id="{17CE31EA-825F-7848-8941-1BE262FCD642}" type="slidenum">
              <a:rPr lang="ro-RO" smtClean="0"/>
              <a:pPr/>
              <a:t>‹N›</a:t>
            </a:fld>
            <a:endParaRPr lang="ro-RO" dirty="0"/>
          </a:p>
        </p:txBody>
      </p:sp>
      <p:pic>
        <p:nvPicPr>
          <p:cNvPr id="13" name="Picture 12">
            <a:extLst>
              <a:ext uri="{FF2B5EF4-FFF2-40B4-BE49-F238E27FC236}">
                <a16:creationId xmlns:a16="http://schemas.microsoft.com/office/drawing/2014/main" id="{C77D99A5-48D3-E944-AF9F-40A15D052012}"/>
              </a:ext>
            </a:extLst>
          </p:cNvPr>
          <p:cNvPicPr>
            <a:picLocks noChangeAspect="1"/>
          </p:cNvPicPr>
          <p:nvPr userDrawn="1"/>
        </p:nvPicPr>
        <p:blipFill>
          <a:blip r:embed="rId2"/>
          <a:stretch>
            <a:fillRect/>
          </a:stretch>
        </p:blipFill>
        <p:spPr>
          <a:xfrm>
            <a:off x="573445" y="1628487"/>
            <a:ext cx="212034" cy="212034"/>
          </a:xfrm>
          <a:prstGeom prst="rect">
            <a:avLst/>
          </a:prstGeom>
        </p:spPr>
      </p:pic>
      <p:sp>
        <p:nvSpPr>
          <p:cNvPr id="6" name="Text Placeholder 5">
            <a:extLst>
              <a:ext uri="{FF2B5EF4-FFF2-40B4-BE49-F238E27FC236}">
                <a16:creationId xmlns:a16="http://schemas.microsoft.com/office/drawing/2014/main" id="{43440014-0A7A-CD47-851E-08A348240D99}"/>
              </a:ext>
            </a:extLst>
          </p:cNvPr>
          <p:cNvSpPr>
            <a:spLocks noGrp="1"/>
          </p:cNvSpPr>
          <p:nvPr>
            <p:ph type="body" sz="quarter" idx="17" hasCustomPrompt="1"/>
          </p:nvPr>
        </p:nvSpPr>
        <p:spPr>
          <a:xfrm>
            <a:off x="882651" y="2834069"/>
            <a:ext cx="5060949" cy="3182937"/>
          </a:xfrm>
          <a:prstGeom prst="rect">
            <a:avLst/>
          </a:prstGeom>
        </p:spPr>
        <p:txBody>
          <a:bodyPr/>
          <a:lstStyle>
            <a:lvl1pPr marL="0" indent="0">
              <a:buNone/>
              <a:defRPr sz="1400" baseline="0">
                <a:solidFill>
                  <a:srgbClr val="767171"/>
                </a:solidFill>
              </a:defRPr>
            </a:lvl1pPr>
          </a:lstStyle>
          <a:p>
            <a:pPr algn="just">
              <a:lnSpc>
                <a:spcPct val="150000"/>
              </a:lnSpc>
            </a:pPr>
            <a:r>
              <a:rPr lang="ro-RO" sz="1400" dirty="0" err="1">
                <a:solidFill>
                  <a:schemeClr val="bg2">
                    <a:lumMod val="50000"/>
                  </a:schemeClr>
                </a:solidFill>
                <a:latin typeface="Qualion Book" pitchFamily="2" charset="77"/>
              </a:rPr>
              <a:t>I'm</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afraid</a:t>
            </a:r>
            <a:r>
              <a:rPr lang="ro-RO" sz="1400" dirty="0">
                <a:solidFill>
                  <a:schemeClr val="bg2">
                    <a:lumMod val="50000"/>
                  </a:schemeClr>
                </a:solidFill>
                <a:latin typeface="Qualion Book" pitchFamily="2" charset="77"/>
              </a:rPr>
              <a:t> I </a:t>
            </a:r>
            <a:r>
              <a:rPr lang="ro-RO" sz="1400" dirty="0" err="1">
                <a:solidFill>
                  <a:schemeClr val="bg2">
                    <a:lumMod val="50000"/>
                  </a:schemeClr>
                </a:solidFill>
                <a:latin typeface="Qualion Book" pitchFamily="2" charset="77"/>
              </a:rPr>
              <a:t>still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don't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understand</a:t>
            </a:r>
            <a:r>
              <a:rPr lang="ro-RO" sz="1400" dirty="0">
                <a:solidFill>
                  <a:schemeClr val="bg2">
                    <a:lumMod val="50000"/>
                  </a:schemeClr>
                </a:solidFill>
                <a:latin typeface="Qualion Book" pitchFamily="2" charset="77"/>
              </a:rPr>
              <a:t>, sir.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know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dealing</a:t>
            </a:r>
            <a:r>
              <a:rPr lang="ro-RO" sz="1400" dirty="0">
                <a:solidFill>
                  <a:schemeClr val="bg2">
                    <a:lumMod val="50000"/>
                  </a:schemeClr>
                </a:solidFill>
                <a:latin typeface="Qualion Book" pitchFamily="2" charset="77"/>
              </a:rPr>
              <a:t> in </a:t>
            </a:r>
            <a:r>
              <a:rPr lang="ro-RO" sz="1400" dirty="0" err="1">
                <a:solidFill>
                  <a:schemeClr val="bg2">
                    <a:lumMod val="50000"/>
                  </a:schemeClr>
                </a:solidFill>
                <a:latin typeface="Qualion Book" pitchFamily="2" charset="77"/>
              </a:rPr>
              <a:t>stolen</a:t>
            </a:r>
            <a:r>
              <a:rPr lang="ro-RO" sz="1400" dirty="0">
                <a:solidFill>
                  <a:schemeClr val="bg2">
                    <a:lumMod val="50000"/>
                  </a:schemeClr>
                </a:solidFill>
                <a:latin typeface="Qualion Book" pitchFamily="2" charset="77"/>
              </a:rPr>
              <a:t> ore. But I </a:t>
            </a:r>
            <a:r>
              <a:rPr lang="ro-RO" sz="1400" dirty="0" err="1">
                <a:solidFill>
                  <a:schemeClr val="bg2">
                    <a:lumMod val="50000"/>
                  </a:schemeClr>
                </a:solidFill>
                <a:latin typeface="Qualion Book" pitchFamily="2" charset="77"/>
              </a:rPr>
              <a:t>wanna</a:t>
            </a:r>
            <a:r>
              <a:rPr lang="ro-RO" sz="1400" dirty="0">
                <a:solidFill>
                  <a:schemeClr val="bg2">
                    <a:lumMod val="50000"/>
                  </a:schemeClr>
                </a:solidFill>
                <a:latin typeface="Qualion Book" pitchFamily="2" charset="77"/>
              </a:rPr>
              <a:t> talk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assassination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attempt</a:t>
            </a:r>
            <a:r>
              <a:rPr lang="ro-RO" sz="1400" dirty="0">
                <a:solidFill>
                  <a:schemeClr val="bg2">
                    <a:lumMod val="50000"/>
                  </a:schemeClr>
                </a:solidFill>
                <a:latin typeface="Qualion Book" pitchFamily="2" charset="77"/>
              </a:rPr>
              <a:t> on </a:t>
            </a:r>
            <a:r>
              <a:rPr lang="ro-RO" sz="1400" dirty="0" err="1">
                <a:solidFill>
                  <a:schemeClr val="bg2">
                    <a:lumMod val="50000"/>
                  </a:schemeClr>
                </a:solidFill>
                <a:latin typeface="Qualion Book" pitchFamily="2" charset="77"/>
              </a:rPr>
              <a:t>Lieutenant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Worf</a:t>
            </a:r>
            <a:r>
              <a:rPr lang="ro-RO" sz="1400" dirty="0">
                <a:solidFill>
                  <a:schemeClr val="bg2">
                    <a:lumMod val="50000"/>
                  </a:schemeClr>
                </a:solidFill>
                <a:latin typeface="Qualion Book" pitchFamily="2" charset="77"/>
              </a:rPr>
              <a:t>. But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probability</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making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six</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greater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rolling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seven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bring</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chaos?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have</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saboteur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aboard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Maybe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felt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any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loss</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keenly</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feel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one</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those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close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history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a:t>
            </a:r>
            <a:r>
              <a:rPr lang="ro-RO" sz="1400" dirty="0">
                <a:solidFill>
                  <a:schemeClr val="bg2">
                    <a:lumMod val="50000"/>
                  </a:schemeClr>
                </a:solidFill>
                <a:latin typeface="Qualion Book" pitchFamily="2" charset="77"/>
              </a:rPr>
              <a:t> far </a:t>
            </a:r>
            <a:r>
              <a:rPr lang="ro-RO" sz="1400" dirty="0" err="1">
                <a:solidFill>
                  <a:schemeClr val="bg2">
                    <a:lumMod val="50000"/>
                  </a:schemeClr>
                </a:solidFill>
                <a:latin typeface="Qualion Book" pitchFamily="2" charset="77"/>
              </a:rPr>
              <a:t>less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bloody</a:t>
            </a:r>
            <a:r>
              <a:rPr lang="ro-RO" sz="1400" dirty="0">
                <a:solidFill>
                  <a:schemeClr val="bg2">
                    <a:lumMod val="50000"/>
                  </a:schemeClr>
                </a:solidFill>
                <a:latin typeface="Qualion Book" pitchFamily="2" charset="77"/>
              </a:rPr>
              <a:t>. I am </a:t>
            </a:r>
            <a:r>
              <a:rPr lang="ro-RO" sz="1400" dirty="0" err="1">
                <a:solidFill>
                  <a:schemeClr val="bg2">
                    <a:lumMod val="50000"/>
                  </a:schemeClr>
                </a:solidFill>
                <a:latin typeface="Qualion Book" pitchFamily="2" charset="77"/>
              </a:rPr>
              <a:t>your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worst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nightmare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What</a:t>
            </a:r>
            <a:r>
              <a:rPr lang="ro-RO" sz="1400" dirty="0">
                <a:solidFill>
                  <a:schemeClr val="bg2">
                    <a:lumMod val="50000"/>
                  </a:schemeClr>
                </a:solidFill>
                <a:latin typeface="Qualion Book" pitchFamily="2" charset="77"/>
              </a:rPr>
              <a:t>? </a:t>
            </a:r>
          </a:p>
        </p:txBody>
      </p:sp>
      <p:sp>
        <p:nvSpPr>
          <p:cNvPr id="8" name="Text Placeholder 7">
            <a:extLst>
              <a:ext uri="{FF2B5EF4-FFF2-40B4-BE49-F238E27FC236}">
                <a16:creationId xmlns:a16="http://schemas.microsoft.com/office/drawing/2014/main" id="{753C81F5-195D-684E-9BE9-9C5E63A120E9}"/>
              </a:ext>
            </a:extLst>
          </p:cNvPr>
          <p:cNvSpPr>
            <a:spLocks noGrp="1"/>
          </p:cNvSpPr>
          <p:nvPr>
            <p:ph type="body" idx="18" hasCustomPrompt="1"/>
          </p:nvPr>
        </p:nvSpPr>
        <p:spPr>
          <a:xfrm>
            <a:off x="6248402" y="2834069"/>
            <a:ext cx="5060949" cy="3182937"/>
          </a:xfrm>
          <a:prstGeom prst="rect">
            <a:avLst/>
          </a:prstGeom>
        </p:spPr>
        <p:txBody>
          <a:bodyPr/>
          <a:lstStyle>
            <a:lvl1pPr marL="0" indent="0">
              <a:buNone/>
              <a:defRPr sz="1400" baseline="0">
                <a:solidFill>
                  <a:srgbClr val="767171"/>
                </a:solidFill>
              </a:defRPr>
            </a:lvl1pPr>
          </a:lstStyle>
          <a:p>
            <a:pPr algn="just">
              <a:lnSpc>
                <a:spcPct val="150000"/>
              </a:lnSpc>
            </a:pPr>
            <a:r>
              <a:rPr lang="ro-RO" sz="1400" dirty="0" err="1">
                <a:solidFill>
                  <a:schemeClr val="bg2">
                    <a:lumMod val="50000"/>
                  </a:schemeClr>
                </a:solidFill>
                <a:latin typeface="Qualion Book" pitchFamily="2" charset="77"/>
              </a:rPr>
              <a:t>I'm</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afraid</a:t>
            </a:r>
            <a:r>
              <a:rPr lang="ro-RO" sz="1400" dirty="0">
                <a:solidFill>
                  <a:schemeClr val="bg2">
                    <a:lumMod val="50000"/>
                  </a:schemeClr>
                </a:solidFill>
                <a:latin typeface="Qualion Book" pitchFamily="2" charset="77"/>
              </a:rPr>
              <a:t> I </a:t>
            </a:r>
            <a:r>
              <a:rPr lang="ro-RO" sz="1400" dirty="0" err="1">
                <a:solidFill>
                  <a:schemeClr val="bg2">
                    <a:lumMod val="50000"/>
                  </a:schemeClr>
                </a:solidFill>
                <a:latin typeface="Qualion Book" pitchFamily="2" charset="77"/>
              </a:rPr>
              <a:t>still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don't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understand</a:t>
            </a:r>
            <a:r>
              <a:rPr lang="ro-RO" sz="1400" dirty="0">
                <a:solidFill>
                  <a:schemeClr val="bg2">
                    <a:lumMod val="50000"/>
                  </a:schemeClr>
                </a:solidFill>
                <a:latin typeface="Qualion Book" pitchFamily="2" charset="77"/>
              </a:rPr>
              <a:t>, sir.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know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dealing</a:t>
            </a:r>
            <a:r>
              <a:rPr lang="ro-RO" sz="1400" dirty="0">
                <a:solidFill>
                  <a:schemeClr val="bg2">
                    <a:lumMod val="50000"/>
                  </a:schemeClr>
                </a:solidFill>
                <a:latin typeface="Qualion Book" pitchFamily="2" charset="77"/>
              </a:rPr>
              <a:t> in </a:t>
            </a:r>
            <a:r>
              <a:rPr lang="ro-RO" sz="1400" dirty="0" err="1">
                <a:solidFill>
                  <a:schemeClr val="bg2">
                    <a:lumMod val="50000"/>
                  </a:schemeClr>
                </a:solidFill>
                <a:latin typeface="Qualion Book" pitchFamily="2" charset="77"/>
              </a:rPr>
              <a:t>stolen</a:t>
            </a:r>
            <a:r>
              <a:rPr lang="ro-RO" sz="1400" dirty="0">
                <a:solidFill>
                  <a:schemeClr val="bg2">
                    <a:lumMod val="50000"/>
                  </a:schemeClr>
                </a:solidFill>
                <a:latin typeface="Qualion Book" pitchFamily="2" charset="77"/>
              </a:rPr>
              <a:t> ore. But I </a:t>
            </a:r>
            <a:r>
              <a:rPr lang="ro-RO" sz="1400" dirty="0" err="1">
                <a:solidFill>
                  <a:schemeClr val="bg2">
                    <a:lumMod val="50000"/>
                  </a:schemeClr>
                </a:solidFill>
                <a:latin typeface="Qualion Book" pitchFamily="2" charset="77"/>
              </a:rPr>
              <a:t>wanna</a:t>
            </a:r>
            <a:r>
              <a:rPr lang="ro-RO" sz="1400" dirty="0">
                <a:solidFill>
                  <a:schemeClr val="bg2">
                    <a:lumMod val="50000"/>
                  </a:schemeClr>
                </a:solidFill>
                <a:latin typeface="Qualion Book" pitchFamily="2" charset="77"/>
              </a:rPr>
              <a:t> talk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assassination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attempt</a:t>
            </a:r>
            <a:r>
              <a:rPr lang="ro-RO" sz="1400" dirty="0">
                <a:solidFill>
                  <a:schemeClr val="bg2">
                    <a:lumMod val="50000"/>
                  </a:schemeClr>
                </a:solidFill>
                <a:latin typeface="Qualion Book" pitchFamily="2" charset="77"/>
              </a:rPr>
              <a:t> on </a:t>
            </a:r>
            <a:r>
              <a:rPr lang="ro-RO" sz="1400" dirty="0" err="1">
                <a:solidFill>
                  <a:schemeClr val="bg2">
                    <a:lumMod val="50000"/>
                  </a:schemeClr>
                </a:solidFill>
                <a:latin typeface="Qualion Book" pitchFamily="2" charset="77"/>
              </a:rPr>
              <a:t>Lieutenant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Worf</a:t>
            </a:r>
            <a:r>
              <a:rPr lang="ro-RO" sz="1400" dirty="0">
                <a:solidFill>
                  <a:schemeClr val="bg2">
                    <a:lumMod val="50000"/>
                  </a:schemeClr>
                </a:solidFill>
                <a:latin typeface="Qualion Book" pitchFamily="2" charset="77"/>
              </a:rPr>
              <a:t>. But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probability</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making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six</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greater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rolling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seven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bring</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chaos?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have</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saboteur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aboard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Maybe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felt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any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loss</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keenly</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feel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one</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those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close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history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a:t>
            </a:r>
            <a:r>
              <a:rPr lang="ro-RO" sz="1400" dirty="0">
                <a:solidFill>
                  <a:schemeClr val="bg2">
                    <a:lumMod val="50000"/>
                  </a:schemeClr>
                </a:solidFill>
                <a:latin typeface="Qualion Book" pitchFamily="2" charset="77"/>
              </a:rPr>
              <a:t> far </a:t>
            </a:r>
            <a:r>
              <a:rPr lang="ro-RO" sz="1400" dirty="0" err="1">
                <a:solidFill>
                  <a:schemeClr val="bg2">
                    <a:lumMod val="50000"/>
                  </a:schemeClr>
                </a:solidFill>
                <a:latin typeface="Qualion Book" pitchFamily="2" charset="77"/>
              </a:rPr>
              <a:t>less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bloody</a:t>
            </a:r>
            <a:r>
              <a:rPr lang="ro-RO" sz="1400" dirty="0">
                <a:solidFill>
                  <a:schemeClr val="bg2">
                    <a:lumMod val="50000"/>
                  </a:schemeClr>
                </a:solidFill>
                <a:latin typeface="Qualion Book" pitchFamily="2" charset="77"/>
              </a:rPr>
              <a:t>. I am </a:t>
            </a:r>
            <a:r>
              <a:rPr lang="ro-RO" sz="1400" dirty="0" err="1">
                <a:solidFill>
                  <a:schemeClr val="bg2">
                    <a:lumMod val="50000"/>
                  </a:schemeClr>
                </a:solidFill>
                <a:latin typeface="Qualion Book" pitchFamily="2" charset="77"/>
              </a:rPr>
              <a:t>your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worst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nightmare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What</a:t>
            </a:r>
            <a:r>
              <a:rPr lang="ro-RO" sz="1400" dirty="0">
                <a:solidFill>
                  <a:schemeClr val="bg2">
                    <a:lumMod val="50000"/>
                  </a:schemeClr>
                </a:solidFill>
                <a:latin typeface="Qualion Book" pitchFamily="2" charset="77"/>
              </a:rPr>
              <a:t>? </a:t>
            </a:r>
          </a:p>
        </p:txBody>
      </p:sp>
    </p:spTree>
    <p:extLst>
      <p:ext uri="{BB962C8B-B14F-4D97-AF65-F5344CB8AC3E}">
        <p14:creationId xmlns:p14="http://schemas.microsoft.com/office/powerpoint/2010/main" val="410164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Page Long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38358E8-B8FD-4E41-A7E3-F12DE0301541}"/>
              </a:ext>
            </a:extLst>
          </p:cNvPr>
          <p:cNvSpPr>
            <a:spLocks noGrp="1"/>
          </p:cNvSpPr>
          <p:nvPr>
            <p:ph type="ctrTitle" hasCustomPrompt="1"/>
          </p:nvPr>
        </p:nvSpPr>
        <p:spPr>
          <a:xfrm>
            <a:off x="883301" y="1483656"/>
            <a:ext cx="7058297" cy="501697"/>
          </a:xfrm>
          <a:prstGeom prst="rect">
            <a:avLst/>
          </a:prstGeom>
        </p:spPr>
        <p:txBody>
          <a:bodyPr anchor="ctr"/>
          <a:lstStyle>
            <a:lvl1pPr algn="l">
              <a:defRPr sz="2400" b="1">
                <a:solidFill>
                  <a:srgbClr val="9DD154"/>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1" name="Subtitle 2">
            <a:extLst>
              <a:ext uri="{FF2B5EF4-FFF2-40B4-BE49-F238E27FC236}">
                <a16:creationId xmlns:a16="http://schemas.microsoft.com/office/drawing/2014/main" id="{CC20C9E6-0A1A-0B44-986B-0F167202D659}"/>
              </a:ext>
            </a:extLst>
          </p:cNvPr>
          <p:cNvSpPr>
            <a:spLocks noGrp="1"/>
          </p:cNvSpPr>
          <p:nvPr>
            <p:ph type="subTitle" idx="15" hasCustomPrompt="1"/>
          </p:nvPr>
        </p:nvSpPr>
        <p:spPr>
          <a:xfrm>
            <a:off x="883301" y="2112872"/>
            <a:ext cx="7058297"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96EB27A2-BDE0-334E-BE9C-74B3CC7E6131}"/>
              </a:ext>
            </a:extLst>
          </p:cNvPr>
          <p:cNvSpPr>
            <a:spLocks noGrp="1"/>
          </p:cNvSpPr>
          <p:nvPr>
            <p:ph type="sldNum" sz="quarter" idx="16"/>
          </p:nvPr>
        </p:nvSpPr>
        <p:spPr/>
        <p:txBody>
          <a:bodyPr/>
          <a:lstStyle/>
          <a:p>
            <a:fld id="{17CE31EA-825F-7848-8941-1BE262FCD642}" type="slidenum">
              <a:rPr lang="ro-RO" smtClean="0"/>
              <a:pPr/>
              <a:t>‹N›</a:t>
            </a:fld>
            <a:endParaRPr lang="ro-RO" dirty="0"/>
          </a:p>
        </p:txBody>
      </p:sp>
      <p:pic>
        <p:nvPicPr>
          <p:cNvPr id="13" name="Picture 12">
            <a:extLst>
              <a:ext uri="{FF2B5EF4-FFF2-40B4-BE49-F238E27FC236}">
                <a16:creationId xmlns:a16="http://schemas.microsoft.com/office/drawing/2014/main" id="{C77D99A5-48D3-E944-AF9F-40A15D052012}"/>
              </a:ext>
            </a:extLst>
          </p:cNvPr>
          <p:cNvPicPr>
            <a:picLocks noChangeAspect="1"/>
          </p:cNvPicPr>
          <p:nvPr userDrawn="1"/>
        </p:nvPicPr>
        <p:blipFill>
          <a:blip r:embed="rId2"/>
          <a:stretch>
            <a:fillRect/>
          </a:stretch>
        </p:blipFill>
        <p:spPr>
          <a:xfrm>
            <a:off x="573445" y="1628487"/>
            <a:ext cx="212034" cy="212034"/>
          </a:xfrm>
          <a:prstGeom prst="rect">
            <a:avLst/>
          </a:prstGeom>
        </p:spPr>
      </p:pic>
      <p:sp>
        <p:nvSpPr>
          <p:cNvPr id="6" name="Text Placeholder 5">
            <a:extLst>
              <a:ext uri="{FF2B5EF4-FFF2-40B4-BE49-F238E27FC236}">
                <a16:creationId xmlns:a16="http://schemas.microsoft.com/office/drawing/2014/main" id="{43440014-0A7A-CD47-851E-08A348240D99}"/>
              </a:ext>
            </a:extLst>
          </p:cNvPr>
          <p:cNvSpPr>
            <a:spLocks noGrp="1"/>
          </p:cNvSpPr>
          <p:nvPr>
            <p:ph type="body" sz="quarter" idx="17" hasCustomPrompt="1"/>
          </p:nvPr>
        </p:nvSpPr>
        <p:spPr>
          <a:xfrm>
            <a:off x="882651" y="2834069"/>
            <a:ext cx="5060949" cy="3182937"/>
          </a:xfrm>
          <a:prstGeom prst="rect">
            <a:avLst/>
          </a:prstGeom>
        </p:spPr>
        <p:txBody>
          <a:bodyPr/>
          <a:lstStyle>
            <a:lvl1pPr marL="0" indent="0">
              <a:buNone/>
              <a:defRPr sz="1400" baseline="0">
                <a:solidFill>
                  <a:srgbClr val="767171"/>
                </a:solidFill>
              </a:defRPr>
            </a:lvl1pPr>
          </a:lstStyle>
          <a:p>
            <a:pPr algn="just">
              <a:lnSpc>
                <a:spcPct val="150000"/>
              </a:lnSpc>
            </a:pPr>
            <a:r>
              <a:rPr lang="ro-RO" sz="1400" dirty="0" err="1">
                <a:solidFill>
                  <a:schemeClr val="bg2">
                    <a:lumMod val="50000"/>
                  </a:schemeClr>
                </a:solidFill>
                <a:latin typeface="Qualion Book" pitchFamily="2" charset="77"/>
              </a:rPr>
              <a:t>I'm</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afraid</a:t>
            </a:r>
            <a:r>
              <a:rPr lang="ro-RO" sz="1400" dirty="0">
                <a:solidFill>
                  <a:schemeClr val="bg2">
                    <a:lumMod val="50000"/>
                  </a:schemeClr>
                </a:solidFill>
                <a:latin typeface="Qualion Book" pitchFamily="2" charset="77"/>
              </a:rPr>
              <a:t> I </a:t>
            </a:r>
            <a:r>
              <a:rPr lang="ro-RO" sz="1400" dirty="0" err="1">
                <a:solidFill>
                  <a:schemeClr val="bg2">
                    <a:lumMod val="50000"/>
                  </a:schemeClr>
                </a:solidFill>
                <a:latin typeface="Qualion Book" pitchFamily="2" charset="77"/>
              </a:rPr>
              <a:t>still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don't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understand</a:t>
            </a:r>
            <a:r>
              <a:rPr lang="ro-RO" sz="1400" dirty="0">
                <a:solidFill>
                  <a:schemeClr val="bg2">
                    <a:lumMod val="50000"/>
                  </a:schemeClr>
                </a:solidFill>
                <a:latin typeface="Qualion Book" pitchFamily="2" charset="77"/>
              </a:rPr>
              <a:t>, sir.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know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dealing</a:t>
            </a:r>
            <a:r>
              <a:rPr lang="ro-RO" sz="1400" dirty="0">
                <a:solidFill>
                  <a:schemeClr val="bg2">
                    <a:lumMod val="50000"/>
                  </a:schemeClr>
                </a:solidFill>
                <a:latin typeface="Qualion Book" pitchFamily="2" charset="77"/>
              </a:rPr>
              <a:t> in </a:t>
            </a:r>
            <a:r>
              <a:rPr lang="ro-RO" sz="1400" dirty="0" err="1">
                <a:solidFill>
                  <a:schemeClr val="bg2">
                    <a:lumMod val="50000"/>
                  </a:schemeClr>
                </a:solidFill>
                <a:latin typeface="Qualion Book" pitchFamily="2" charset="77"/>
              </a:rPr>
              <a:t>stolen</a:t>
            </a:r>
            <a:r>
              <a:rPr lang="ro-RO" sz="1400" dirty="0">
                <a:solidFill>
                  <a:schemeClr val="bg2">
                    <a:lumMod val="50000"/>
                  </a:schemeClr>
                </a:solidFill>
                <a:latin typeface="Qualion Book" pitchFamily="2" charset="77"/>
              </a:rPr>
              <a:t> ore. But I </a:t>
            </a:r>
            <a:r>
              <a:rPr lang="ro-RO" sz="1400" dirty="0" err="1">
                <a:solidFill>
                  <a:schemeClr val="bg2">
                    <a:lumMod val="50000"/>
                  </a:schemeClr>
                </a:solidFill>
                <a:latin typeface="Qualion Book" pitchFamily="2" charset="77"/>
              </a:rPr>
              <a:t>wanna</a:t>
            </a:r>
            <a:r>
              <a:rPr lang="ro-RO" sz="1400" dirty="0">
                <a:solidFill>
                  <a:schemeClr val="bg2">
                    <a:lumMod val="50000"/>
                  </a:schemeClr>
                </a:solidFill>
                <a:latin typeface="Qualion Book" pitchFamily="2" charset="77"/>
              </a:rPr>
              <a:t> talk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assassination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attempt</a:t>
            </a:r>
            <a:r>
              <a:rPr lang="ro-RO" sz="1400" dirty="0">
                <a:solidFill>
                  <a:schemeClr val="bg2">
                    <a:lumMod val="50000"/>
                  </a:schemeClr>
                </a:solidFill>
                <a:latin typeface="Qualion Book" pitchFamily="2" charset="77"/>
              </a:rPr>
              <a:t> on </a:t>
            </a:r>
            <a:r>
              <a:rPr lang="ro-RO" sz="1400" dirty="0" err="1">
                <a:solidFill>
                  <a:schemeClr val="bg2">
                    <a:lumMod val="50000"/>
                  </a:schemeClr>
                </a:solidFill>
                <a:latin typeface="Qualion Book" pitchFamily="2" charset="77"/>
              </a:rPr>
              <a:t>Lieutenant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Worf</a:t>
            </a:r>
            <a:r>
              <a:rPr lang="ro-RO" sz="1400" dirty="0">
                <a:solidFill>
                  <a:schemeClr val="bg2">
                    <a:lumMod val="50000"/>
                  </a:schemeClr>
                </a:solidFill>
                <a:latin typeface="Qualion Book" pitchFamily="2" charset="77"/>
              </a:rPr>
              <a:t>. But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probability</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making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six</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greater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rolling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seven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bring</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chaos?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have</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saboteur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aboard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Maybe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felt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any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loss</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keenly</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feel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one</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those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close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history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a:t>
            </a:r>
            <a:r>
              <a:rPr lang="ro-RO" sz="1400" dirty="0">
                <a:solidFill>
                  <a:schemeClr val="bg2">
                    <a:lumMod val="50000"/>
                  </a:schemeClr>
                </a:solidFill>
                <a:latin typeface="Qualion Book" pitchFamily="2" charset="77"/>
              </a:rPr>
              <a:t> far </a:t>
            </a:r>
            <a:r>
              <a:rPr lang="ro-RO" sz="1400" dirty="0" err="1">
                <a:solidFill>
                  <a:schemeClr val="bg2">
                    <a:lumMod val="50000"/>
                  </a:schemeClr>
                </a:solidFill>
                <a:latin typeface="Qualion Book" pitchFamily="2" charset="77"/>
              </a:rPr>
              <a:t>less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bloody</a:t>
            </a:r>
            <a:r>
              <a:rPr lang="ro-RO" sz="1400" dirty="0">
                <a:solidFill>
                  <a:schemeClr val="bg2">
                    <a:lumMod val="50000"/>
                  </a:schemeClr>
                </a:solidFill>
                <a:latin typeface="Qualion Book" pitchFamily="2" charset="77"/>
              </a:rPr>
              <a:t>. I am </a:t>
            </a:r>
            <a:r>
              <a:rPr lang="ro-RO" sz="1400" dirty="0" err="1">
                <a:solidFill>
                  <a:schemeClr val="bg2">
                    <a:lumMod val="50000"/>
                  </a:schemeClr>
                </a:solidFill>
                <a:latin typeface="Qualion Book" pitchFamily="2" charset="77"/>
              </a:rPr>
              <a:t>your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worst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nightmare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What</a:t>
            </a:r>
            <a:r>
              <a:rPr lang="ro-RO" sz="1400" dirty="0">
                <a:solidFill>
                  <a:schemeClr val="bg2">
                    <a:lumMod val="50000"/>
                  </a:schemeClr>
                </a:solidFill>
                <a:latin typeface="Qualion Book" pitchFamily="2" charset="77"/>
              </a:rPr>
              <a:t>? </a:t>
            </a:r>
          </a:p>
        </p:txBody>
      </p:sp>
      <p:sp>
        <p:nvSpPr>
          <p:cNvPr id="8" name="Text Placeholder 7">
            <a:extLst>
              <a:ext uri="{FF2B5EF4-FFF2-40B4-BE49-F238E27FC236}">
                <a16:creationId xmlns:a16="http://schemas.microsoft.com/office/drawing/2014/main" id="{753C81F5-195D-684E-9BE9-9C5E63A120E9}"/>
              </a:ext>
            </a:extLst>
          </p:cNvPr>
          <p:cNvSpPr>
            <a:spLocks noGrp="1"/>
          </p:cNvSpPr>
          <p:nvPr>
            <p:ph type="body" idx="18" hasCustomPrompt="1"/>
          </p:nvPr>
        </p:nvSpPr>
        <p:spPr>
          <a:xfrm>
            <a:off x="6248402" y="2834069"/>
            <a:ext cx="5060949" cy="3182937"/>
          </a:xfrm>
          <a:prstGeom prst="rect">
            <a:avLst/>
          </a:prstGeom>
        </p:spPr>
        <p:txBody>
          <a:bodyPr/>
          <a:lstStyle>
            <a:lvl1pPr marL="0" indent="0">
              <a:buNone/>
              <a:defRPr sz="1400" baseline="0">
                <a:solidFill>
                  <a:srgbClr val="767171"/>
                </a:solidFill>
              </a:defRPr>
            </a:lvl1pPr>
          </a:lstStyle>
          <a:p>
            <a:pPr algn="just">
              <a:lnSpc>
                <a:spcPct val="150000"/>
              </a:lnSpc>
            </a:pPr>
            <a:r>
              <a:rPr lang="ro-RO" sz="1400" dirty="0" err="1">
                <a:solidFill>
                  <a:schemeClr val="bg2">
                    <a:lumMod val="50000"/>
                  </a:schemeClr>
                </a:solidFill>
                <a:latin typeface="Qualion Book" pitchFamily="2" charset="77"/>
              </a:rPr>
              <a:t>I'm</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afraid</a:t>
            </a:r>
            <a:r>
              <a:rPr lang="ro-RO" sz="1400" dirty="0">
                <a:solidFill>
                  <a:schemeClr val="bg2">
                    <a:lumMod val="50000"/>
                  </a:schemeClr>
                </a:solidFill>
                <a:latin typeface="Qualion Book" pitchFamily="2" charset="77"/>
              </a:rPr>
              <a:t> I </a:t>
            </a:r>
            <a:r>
              <a:rPr lang="ro-RO" sz="1400" dirty="0" err="1">
                <a:solidFill>
                  <a:schemeClr val="bg2">
                    <a:lumMod val="50000"/>
                  </a:schemeClr>
                </a:solidFill>
                <a:latin typeface="Qualion Book" pitchFamily="2" charset="77"/>
              </a:rPr>
              <a:t>still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don't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understand</a:t>
            </a:r>
            <a:r>
              <a:rPr lang="ro-RO" sz="1400" dirty="0">
                <a:solidFill>
                  <a:schemeClr val="bg2">
                    <a:lumMod val="50000"/>
                  </a:schemeClr>
                </a:solidFill>
                <a:latin typeface="Qualion Book" pitchFamily="2" charset="77"/>
              </a:rPr>
              <a:t>, sir.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know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dealing</a:t>
            </a:r>
            <a:r>
              <a:rPr lang="ro-RO" sz="1400" dirty="0">
                <a:solidFill>
                  <a:schemeClr val="bg2">
                    <a:lumMod val="50000"/>
                  </a:schemeClr>
                </a:solidFill>
                <a:latin typeface="Qualion Book" pitchFamily="2" charset="77"/>
              </a:rPr>
              <a:t> in </a:t>
            </a:r>
            <a:r>
              <a:rPr lang="ro-RO" sz="1400" dirty="0" err="1">
                <a:solidFill>
                  <a:schemeClr val="bg2">
                    <a:lumMod val="50000"/>
                  </a:schemeClr>
                </a:solidFill>
                <a:latin typeface="Qualion Book" pitchFamily="2" charset="77"/>
              </a:rPr>
              <a:t>stolen</a:t>
            </a:r>
            <a:r>
              <a:rPr lang="ro-RO" sz="1400" dirty="0">
                <a:solidFill>
                  <a:schemeClr val="bg2">
                    <a:lumMod val="50000"/>
                  </a:schemeClr>
                </a:solidFill>
                <a:latin typeface="Qualion Book" pitchFamily="2" charset="77"/>
              </a:rPr>
              <a:t> ore. But I </a:t>
            </a:r>
            <a:r>
              <a:rPr lang="ro-RO" sz="1400" dirty="0" err="1">
                <a:solidFill>
                  <a:schemeClr val="bg2">
                    <a:lumMod val="50000"/>
                  </a:schemeClr>
                </a:solidFill>
                <a:latin typeface="Qualion Book" pitchFamily="2" charset="77"/>
              </a:rPr>
              <a:t>wanna</a:t>
            </a:r>
            <a:r>
              <a:rPr lang="ro-RO" sz="1400" dirty="0">
                <a:solidFill>
                  <a:schemeClr val="bg2">
                    <a:lumMod val="50000"/>
                  </a:schemeClr>
                </a:solidFill>
                <a:latin typeface="Qualion Book" pitchFamily="2" charset="77"/>
              </a:rPr>
              <a:t> talk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assassination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attempt</a:t>
            </a:r>
            <a:r>
              <a:rPr lang="ro-RO" sz="1400" dirty="0">
                <a:solidFill>
                  <a:schemeClr val="bg2">
                    <a:lumMod val="50000"/>
                  </a:schemeClr>
                </a:solidFill>
                <a:latin typeface="Qualion Book" pitchFamily="2" charset="77"/>
              </a:rPr>
              <a:t> on </a:t>
            </a:r>
            <a:r>
              <a:rPr lang="ro-RO" sz="1400" dirty="0" err="1">
                <a:solidFill>
                  <a:schemeClr val="bg2">
                    <a:lumMod val="50000"/>
                  </a:schemeClr>
                </a:solidFill>
                <a:latin typeface="Qualion Book" pitchFamily="2" charset="77"/>
              </a:rPr>
              <a:t>Lieutenant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Worf</a:t>
            </a:r>
            <a:r>
              <a:rPr lang="ro-RO" sz="1400" dirty="0">
                <a:solidFill>
                  <a:schemeClr val="bg2">
                    <a:lumMod val="50000"/>
                  </a:schemeClr>
                </a:solidFill>
                <a:latin typeface="Qualion Book" pitchFamily="2" charset="77"/>
              </a:rPr>
              <a:t>. But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probability</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making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six</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greater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rolling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seven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bring</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chaos?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have</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saboteur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aboard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Maybe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felt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any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loss</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keenly</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feel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one</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those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close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history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a:t>
            </a:r>
            <a:r>
              <a:rPr lang="ro-RO" sz="1400" dirty="0">
                <a:solidFill>
                  <a:schemeClr val="bg2">
                    <a:lumMod val="50000"/>
                  </a:schemeClr>
                </a:solidFill>
                <a:latin typeface="Qualion Book" pitchFamily="2" charset="77"/>
              </a:rPr>
              <a:t> far </a:t>
            </a:r>
            <a:r>
              <a:rPr lang="ro-RO" sz="1400" dirty="0" err="1">
                <a:solidFill>
                  <a:schemeClr val="bg2">
                    <a:lumMod val="50000"/>
                  </a:schemeClr>
                </a:solidFill>
                <a:latin typeface="Qualion Book" pitchFamily="2" charset="77"/>
              </a:rPr>
              <a:t>less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bloody</a:t>
            </a:r>
            <a:r>
              <a:rPr lang="ro-RO" sz="1400" dirty="0">
                <a:solidFill>
                  <a:schemeClr val="bg2">
                    <a:lumMod val="50000"/>
                  </a:schemeClr>
                </a:solidFill>
                <a:latin typeface="Qualion Book" pitchFamily="2" charset="77"/>
              </a:rPr>
              <a:t>. I am </a:t>
            </a:r>
            <a:r>
              <a:rPr lang="ro-RO" sz="1400" dirty="0" err="1">
                <a:solidFill>
                  <a:schemeClr val="bg2">
                    <a:lumMod val="50000"/>
                  </a:schemeClr>
                </a:solidFill>
                <a:latin typeface="Qualion Book" pitchFamily="2" charset="77"/>
              </a:rPr>
              <a:t>your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worst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nightmare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What</a:t>
            </a:r>
            <a:r>
              <a:rPr lang="ro-RO" sz="1400" dirty="0">
                <a:solidFill>
                  <a:schemeClr val="bg2">
                    <a:lumMod val="50000"/>
                  </a:schemeClr>
                </a:solidFill>
                <a:latin typeface="Qualion Book" pitchFamily="2" charset="77"/>
              </a:rPr>
              <a:t>? </a:t>
            </a:r>
          </a:p>
        </p:txBody>
      </p:sp>
    </p:spTree>
    <p:extLst>
      <p:ext uri="{BB962C8B-B14F-4D97-AF65-F5344CB8AC3E}">
        <p14:creationId xmlns:p14="http://schemas.microsoft.com/office/powerpoint/2010/main" val="29594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age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711B-A1AF-9B48-B819-056F4E10135F}"/>
              </a:ext>
            </a:extLst>
          </p:cNvPr>
          <p:cNvSpPr>
            <a:spLocks noGrp="1"/>
          </p:cNvSpPr>
          <p:nvPr>
            <p:ph type="ctrTitle" hasCustomPrompt="1"/>
          </p:nvPr>
        </p:nvSpPr>
        <p:spPr>
          <a:xfrm>
            <a:off x="883919" y="1470594"/>
            <a:ext cx="7058297" cy="501697"/>
          </a:xfrm>
          <a:prstGeom prst="rect">
            <a:avLst/>
          </a:prstGeom>
        </p:spPr>
        <p:txBody>
          <a:bodyPr anchor="ctr"/>
          <a:lstStyle>
            <a:lvl1pPr algn="l">
              <a:defRPr sz="2400" b="1">
                <a:solidFill>
                  <a:srgbClr val="90C959"/>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3" name="Subtitle 2">
            <a:extLst>
              <a:ext uri="{FF2B5EF4-FFF2-40B4-BE49-F238E27FC236}">
                <a16:creationId xmlns:a16="http://schemas.microsoft.com/office/drawing/2014/main" id="{DC799452-F08E-F14E-8AEE-6EE52D53634D}"/>
              </a:ext>
            </a:extLst>
          </p:cNvPr>
          <p:cNvSpPr>
            <a:spLocks noGrp="1"/>
          </p:cNvSpPr>
          <p:nvPr>
            <p:ph type="subTitle" idx="1" hasCustomPrompt="1"/>
          </p:nvPr>
        </p:nvSpPr>
        <p:spPr>
          <a:xfrm>
            <a:off x="883919" y="2099810"/>
            <a:ext cx="7058297"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1" name="Text Placeholder 15">
            <a:extLst>
              <a:ext uri="{FF2B5EF4-FFF2-40B4-BE49-F238E27FC236}">
                <a16:creationId xmlns:a16="http://schemas.microsoft.com/office/drawing/2014/main" id="{35655C21-6316-AA40-A700-555CB45EE73C}"/>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9DD154"/>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r>
              <a:rPr lang="en-US" dirty="0"/>
              <a:t>J-STIC </a:t>
            </a:r>
            <a:r>
              <a:rPr lang="en-GB" dirty="0"/>
              <a:t>DEEP DIVE SESSION 1</a:t>
            </a:r>
            <a:endParaRPr lang="en-US" dirty="0"/>
          </a:p>
          <a:p>
            <a:pPr lvl="0"/>
            <a:r>
              <a:rPr lang="en-US" dirty="0"/>
              <a:t>October 26, 2020</a:t>
            </a:r>
          </a:p>
        </p:txBody>
      </p:sp>
      <p:sp>
        <p:nvSpPr>
          <p:cNvPr id="4" name="Slide Number Placeholder 3">
            <a:extLst>
              <a:ext uri="{FF2B5EF4-FFF2-40B4-BE49-F238E27FC236}">
                <a16:creationId xmlns:a16="http://schemas.microsoft.com/office/drawing/2014/main" id="{1ED1F730-155F-B94F-818B-AFA8D5DE9E3B}"/>
              </a:ext>
            </a:extLst>
          </p:cNvPr>
          <p:cNvSpPr>
            <a:spLocks noGrp="1"/>
          </p:cNvSpPr>
          <p:nvPr>
            <p:ph type="sldNum" sz="quarter" idx="14"/>
          </p:nvPr>
        </p:nvSpPr>
        <p:spPr>
          <a:xfrm>
            <a:off x="626912" y="541063"/>
            <a:ext cx="673605" cy="365125"/>
          </a:xfrm>
        </p:spPr>
        <p:txBody>
          <a:bodyPr/>
          <a:lstStyle/>
          <a:p>
            <a:fld id="{17CE31EA-825F-7848-8941-1BE262FCD642}" type="slidenum">
              <a:rPr lang="ro-RO" smtClean="0"/>
              <a:pPr/>
              <a:t>‹N›</a:t>
            </a:fld>
            <a:endParaRPr lang="ro-RO" dirty="0"/>
          </a:p>
        </p:txBody>
      </p:sp>
      <p:pic>
        <p:nvPicPr>
          <p:cNvPr id="10" name="Picture 9">
            <a:extLst>
              <a:ext uri="{FF2B5EF4-FFF2-40B4-BE49-F238E27FC236}">
                <a16:creationId xmlns:a16="http://schemas.microsoft.com/office/drawing/2014/main" id="{F3B75ACA-01BC-9643-9111-CC9400B17067}"/>
              </a:ext>
            </a:extLst>
          </p:cNvPr>
          <p:cNvPicPr>
            <a:picLocks noChangeAspect="1"/>
          </p:cNvPicPr>
          <p:nvPr userDrawn="1"/>
        </p:nvPicPr>
        <p:blipFill>
          <a:blip r:embed="rId2"/>
          <a:stretch>
            <a:fillRect/>
          </a:stretch>
        </p:blipFill>
        <p:spPr>
          <a:xfrm>
            <a:off x="573445" y="1625383"/>
            <a:ext cx="212034" cy="212034"/>
          </a:xfrm>
          <a:prstGeom prst="rect">
            <a:avLst/>
          </a:prstGeom>
        </p:spPr>
      </p:pic>
      <p:sp>
        <p:nvSpPr>
          <p:cNvPr id="8" name="Text Placeholder 7">
            <a:extLst>
              <a:ext uri="{FF2B5EF4-FFF2-40B4-BE49-F238E27FC236}">
                <a16:creationId xmlns:a16="http://schemas.microsoft.com/office/drawing/2014/main" id="{C0124CC0-4559-EC46-AB20-5BAA04799DEF}"/>
              </a:ext>
            </a:extLst>
          </p:cNvPr>
          <p:cNvSpPr>
            <a:spLocks noGrp="1"/>
          </p:cNvSpPr>
          <p:nvPr>
            <p:ph type="body" sz="quarter" idx="15" hasCustomPrompt="1"/>
          </p:nvPr>
        </p:nvSpPr>
        <p:spPr>
          <a:xfrm>
            <a:off x="884238" y="2846388"/>
            <a:ext cx="10518868" cy="3076575"/>
          </a:xfrm>
          <a:prstGeom prst="rect">
            <a:avLst/>
          </a:prstGeom>
        </p:spPr>
        <p:txBody>
          <a:bodyPr/>
          <a:lstStyle>
            <a:lvl1pPr marL="0" indent="0">
              <a:buNone/>
              <a:defRPr sz="1600" baseline="0">
                <a:solidFill>
                  <a:srgbClr val="767171"/>
                </a:solidFill>
              </a:defRPr>
            </a:lvl1pPr>
          </a:lstStyle>
          <a:p>
            <a:pPr algn="just">
              <a:lnSpc>
                <a:spcPct val="150000"/>
              </a:lnSpc>
            </a:pP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Culture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tends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argue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it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forbids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only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which</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But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from</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biological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perspective,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nothing</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Whatever</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possible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definition</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also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natural. A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truly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behaviour</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one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goes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against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laws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of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nature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simply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cannot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exist,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so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it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would</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need</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prohibition</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t>
            </a:r>
          </a:p>
          <a:p>
            <a:pPr algn="just">
              <a:lnSpc>
                <a:spcPct val="150000"/>
              </a:lnSpc>
            </a:pPr>
            <a:br>
              <a:rPr lang="ro-RO"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b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Harari</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Y. N., 2014,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Sapiens</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A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Brief</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History</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of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Humankind</a:t>
            </a:r>
            <a:endPar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907823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ntent Page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711B-A1AF-9B48-B819-056F4E10135F}"/>
              </a:ext>
            </a:extLst>
          </p:cNvPr>
          <p:cNvSpPr>
            <a:spLocks noGrp="1"/>
          </p:cNvSpPr>
          <p:nvPr>
            <p:ph type="ctrTitle" hasCustomPrompt="1"/>
          </p:nvPr>
        </p:nvSpPr>
        <p:spPr>
          <a:xfrm>
            <a:off x="883919" y="1470594"/>
            <a:ext cx="7058297" cy="501697"/>
          </a:xfrm>
          <a:prstGeom prst="rect">
            <a:avLst/>
          </a:prstGeom>
        </p:spPr>
        <p:txBody>
          <a:bodyPr anchor="ctr"/>
          <a:lstStyle>
            <a:lvl1pPr algn="l">
              <a:defRPr sz="2400" b="1">
                <a:solidFill>
                  <a:srgbClr val="90C959"/>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3" name="Subtitle 2">
            <a:extLst>
              <a:ext uri="{FF2B5EF4-FFF2-40B4-BE49-F238E27FC236}">
                <a16:creationId xmlns:a16="http://schemas.microsoft.com/office/drawing/2014/main" id="{DC799452-F08E-F14E-8AEE-6EE52D53634D}"/>
              </a:ext>
            </a:extLst>
          </p:cNvPr>
          <p:cNvSpPr>
            <a:spLocks noGrp="1"/>
          </p:cNvSpPr>
          <p:nvPr>
            <p:ph type="subTitle" idx="1" hasCustomPrompt="1"/>
          </p:nvPr>
        </p:nvSpPr>
        <p:spPr>
          <a:xfrm>
            <a:off x="883919" y="2099810"/>
            <a:ext cx="7058297"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4" name="Slide Number Placeholder 3">
            <a:extLst>
              <a:ext uri="{FF2B5EF4-FFF2-40B4-BE49-F238E27FC236}">
                <a16:creationId xmlns:a16="http://schemas.microsoft.com/office/drawing/2014/main" id="{1ED1F730-155F-B94F-818B-AFA8D5DE9E3B}"/>
              </a:ext>
            </a:extLst>
          </p:cNvPr>
          <p:cNvSpPr>
            <a:spLocks noGrp="1"/>
          </p:cNvSpPr>
          <p:nvPr>
            <p:ph type="sldNum" sz="quarter" idx="14"/>
          </p:nvPr>
        </p:nvSpPr>
        <p:spPr/>
        <p:txBody>
          <a:bodyPr/>
          <a:lstStyle/>
          <a:p>
            <a:fld id="{17CE31EA-825F-7848-8941-1BE262FCD642}" type="slidenum">
              <a:rPr lang="ro-RO" smtClean="0"/>
              <a:pPr/>
              <a:t>‹N›</a:t>
            </a:fld>
            <a:endParaRPr lang="ro-RO" dirty="0"/>
          </a:p>
        </p:txBody>
      </p:sp>
      <p:pic>
        <p:nvPicPr>
          <p:cNvPr id="10" name="Picture 9">
            <a:extLst>
              <a:ext uri="{FF2B5EF4-FFF2-40B4-BE49-F238E27FC236}">
                <a16:creationId xmlns:a16="http://schemas.microsoft.com/office/drawing/2014/main" id="{F3B75ACA-01BC-9643-9111-CC9400B17067}"/>
              </a:ext>
            </a:extLst>
          </p:cNvPr>
          <p:cNvPicPr>
            <a:picLocks noChangeAspect="1"/>
          </p:cNvPicPr>
          <p:nvPr userDrawn="1"/>
        </p:nvPicPr>
        <p:blipFill>
          <a:blip r:embed="rId2"/>
          <a:stretch>
            <a:fillRect/>
          </a:stretch>
        </p:blipFill>
        <p:spPr>
          <a:xfrm>
            <a:off x="573445" y="1625383"/>
            <a:ext cx="212034" cy="212034"/>
          </a:xfrm>
          <a:prstGeom prst="rect">
            <a:avLst/>
          </a:prstGeom>
        </p:spPr>
      </p:pic>
      <p:sp>
        <p:nvSpPr>
          <p:cNvPr id="8" name="Text Placeholder 7">
            <a:extLst>
              <a:ext uri="{FF2B5EF4-FFF2-40B4-BE49-F238E27FC236}">
                <a16:creationId xmlns:a16="http://schemas.microsoft.com/office/drawing/2014/main" id="{C0124CC0-4559-EC46-AB20-5BAA04799DEF}"/>
              </a:ext>
            </a:extLst>
          </p:cNvPr>
          <p:cNvSpPr>
            <a:spLocks noGrp="1"/>
          </p:cNvSpPr>
          <p:nvPr>
            <p:ph type="body" sz="quarter" idx="15" hasCustomPrompt="1"/>
          </p:nvPr>
        </p:nvSpPr>
        <p:spPr>
          <a:xfrm>
            <a:off x="884238" y="2846388"/>
            <a:ext cx="10518868" cy="3076575"/>
          </a:xfrm>
          <a:prstGeom prst="rect">
            <a:avLst/>
          </a:prstGeom>
        </p:spPr>
        <p:txBody>
          <a:bodyPr/>
          <a:lstStyle>
            <a:lvl1pPr marL="0" indent="0">
              <a:buNone/>
              <a:defRPr sz="1600" baseline="0">
                <a:solidFill>
                  <a:srgbClr val="767171"/>
                </a:solidFill>
              </a:defRPr>
            </a:lvl1pPr>
          </a:lstStyle>
          <a:p>
            <a:pPr algn="just">
              <a:lnSpc>
                <a:spcPct val="150000"/>
              </a:lnSpc>
            </a:pP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Culture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tends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argue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it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forbids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only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which</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But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from</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biological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perspective,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nothing</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Whatever</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possible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definition</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also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natural. A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truly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behaviour</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one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goes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against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laws</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of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nature</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simply</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cannot</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exist,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so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it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would</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need</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no</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6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prohibition</a:t>
            </a:r>
            <a:r>
              <a:rPr lang="ro-RO" sz="16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t>
            </a:r>
          </a:p>
          <a:p>
            <a:pPr algn="just">
              <a:lnSpc>
                <a:spcPct val="150000"/>
              </a:lnSpc>
            </a:pPr>
            <a:br>
              <a:rPr lang="ro-RO"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b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Harari</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Y. N., 2014,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Sapiens</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A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Brief</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History</a:t>
            </a:r>
            <a:r>
              <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of </a:t>
            </a:r>
            <a:r>
              <a:rPr lang="ro-RO" sz="14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Humankind</a:t>
            </a:r>
            <a:endParaRPr lang="ro-RO" sz="14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084810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age Long">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20965B62-A0F7-4443-AF50-3FDC7E9D7513}"/>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9DD154"/>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12" name="Title 1">
            <a:extLst>
              <a:ext uri="{FF2B5EF4-FFF2-40B4-BE49-F238E27FC236}">
                <a16:creationId xmlns:a16="http://schemas.microsoft.com/office/drawing/2014/main" id="{CB17E1A0-6F20-0A4D-B687-CFE934650BD7}"/>
              </a:ext>
            </a:extLst>
          </p:cNvPr>
          <p:cNvSpPr>
            <a:spLocks noGrp="1"/>
          </p:cNvSpPr>
          <p:nvPr>
            <p:ph type="ctrTitle" hasCustomPrompt="1"/>
          </p:nvPr>
        </p:nvSpPr>
        <p:spPr>
          <a:xfrm>
            <a:off x="883301" y="1483656"/>
            <a:ext cx="7058297" cy="501697"/>
          </a:xfrm>
          <a:prstGeom prst="rect">
            <a:avLst/>
          </a:prstGeom>
        </p:spPr>
        <p:txBody>
          <a:bodyPr anchor="ctr"/>
          <a:lstStyle>
            <a:lvl1pPr algn="l">
              <a:defRPr sz="2400" b="1">
                <a:solidFill>
                  <a:srgbClr val="9DD154"/>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3" name="Subtitle 2">
            <a:extLst>
              <a:ext uri="{FF2B5EF4-FFF2-40B4-BE49-F238E27FC236}">
                <a16:creationId xmlns:a16="http://schemas.microsoft.com/office/drawing/2014/main" id="{CED43388-B3DF-7A4E-A9E6-1A75EA7C34DE}"/>
              </a:ext>
            </a:extLst>
          </p:cNvPr>
          <p:cNvSpPr>
            <a:spLocks noGrp="1"/>
          </p:cNvSpPr>
          <p:nvPr>
            <p:ph type="subTitle" idx="1" hasCustomPrompt="1"/>
          </p:nvPr>
        </p:nvSpPr>
        <p:spPr>
          <a:xfrm>
            <a:off x="883301" y="2112872"/>
            <a:ext cx="7058297"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A03CFA47-220B-864A-B297-7A7303B55217}"/>
              </a:ext>
            </a:extLst>
          </p:cNvPr>
          <p:cNvSpPr>
            <a:spLocks noGrp="1"/>
          </p:cNvSpPr>
          <p:nvPr>
            <p:ph type="sldNum" sz="quarter" idx="16"/>
          </p:nvPr>
        </p:nvSpPr>
        <p:spPr/>
        <p:txBody>
          <a:bodyPr/>
          <a:lstStyle/>
          <a:p>
            <a:fld id="{17CE31EA-825F-7848-8941-1BE262FCD642}" type="slidenum">
              <a:rPr lang="ro-RO" smtClean="0"/>
              <a:pPr/>
              <a:t>‹N›</a:t>
            </a:fld>
            <a:endParaRPr lang="ro-RO" dirty="0"/>
          </a:p>
        </p:txBody>
      </p:sp>
      <p:pic>
        <p:nvPicPr>
          <p:cNvPr id="9" name="Picture 8">
            <a:extLst>
              <a:ext uri="{FF2B5EF4-FFF2-40B4-BE49-F238E27FC236}">
                <a16:creationId xmlns:a16="http://schemas.microsoft.com/office/drawing/2014/main" id="{78B28F2F-0053-364D-ABC0-00B5C64C0587}"/>
              </a:ext>
            </a:extLst>
          </p:cNvPr>
          <p:cNvPicPr>
            <a:picLocks noChangeAspect="1"/>
          </p:cNvPicPr>
          <p:nvPr userDrawn="1"/>
        </p:nvPicPr>
        <p:blipFill>
          <a:blip r:embed="rId2"/>
          <a:stretch>
            <a:fillRect/>
          </a:stretch>
        </p:blipFill>
        <p:spPr>
          <a:xfrm>
            <a:off x="573445" y="1628487"/>
            <a:ext cx="212034" cy="212034"/>
          </a:xfrm>
          <a:prstGeom prst="rect">
            <a:avLst/>
          </a:prstGeom>
        </p:spPr>
      </p:pic>
      <p:sp>
        <p:nvSpPr>
          <p:cNvPr id="4" name="Text Placeholder 3">
            <a:extLst>
              <a:ext uri="{FF2B5EF4-FFF2-40B4-BE49-F238E27FC236}">
                <a16:creationId xmlns:a16="http://schemas.microsoft.com/office/drawing/2014/main" id="{8DBAF752-C098-2E49-9616-9D0F60D5D774}"/>
              </a:ext>
            </a:extLst>
          </p:cNvPr>
          <p:cNvSpPr>
            <a:spLocks noGrp="1"/>
          </p:cNvSpPr>
          <p:nvPr>
            <p:ph type="body" sz="quarter" idx="17" hasCustomPrompt="1"/>
          </p:nvPr>
        </p:nvSpPr>
        <p:spPr>
          <a:xfrm>
            <a:off x="882650" y="2762250"/>
            <a:ext cx="10593070" cy="3124200"/>
          </a:xfrm>
          <a:prstGeom prst="rect">
            <a:avLst/>
          </a:prstGeom>
        </p:spPr>
        <p:txBody>
          <a:bodyPr/>
          <a:lstStyle>
            <a:lvl1pPr marL="0" indent="0">
              <a:buNone/>
              <a:defRPr sz="1400" baseline="0">
                <a:solidFill>
                  <a:srgbClr val="767171"/>
                </a:solidFill>
              </a:defRPr>
            </a:lvl1pPr>
          </a:lstStyle>
          <a:p>
            <a:pPr algn="just">
              <a:lnSpc>
                <a:spcPct val="150000"/>
              </a:lnSpc>
            </a:pPr>
            <a:r>
              <a:rPr lang="ro-RO" sz="1400" dirty="0" err="1">
                <a:solidFill>
                  <a:schemeClr val="bg2">
                    <a:lumMod val="50000"/>
                  </a:schemeClr>
                </a:solidFill>
                <a:latin typeface="Qualion Book" pitchFamily="2" charset="77"/>
              </a:rPr>
              <a:t>I'm</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afraid</a:t>
            </a:r>
            <a:r>
              <a:rPr lang="ro-RO" sz="1400" dirty="0">
                <a:solidFill>
                  <a:schemeClr val="bg2">
                    <a:lumMod val="50000"/>
                  </a:schemeClr>
                </a:solidFill>
                <a:latin typeface="Qualion Book" pitchFamily="2" charset="77"/>
              </a:rPr>
              <a:t> I </a:t>
            </a:r>
            <a:r>
              <a:rPr lang="ro-RO" sz="1400" dirty="0" err="1">
                <a:solidFill>
                  <a:schemeClr val="bg2">
                    <a:lumMod val="50000"/>
                  </a:schemeClr>
                </a:solidFill>
                <a:latin typeface="Qualion Book" pitchFamily="2" charset="77"/>
              </a:rPr>
              <a:t>still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don't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understand</a:t>
            </a:r>
            <a:r>
              <a:rPr lang="ro-RO" sz="1400" dirty="0">
                <a:solidFill>
                  <a:schemeClr val="bg2">
                    <a:lumMod val="50000"/>
                  </a:schemeClr>
                </a:solidFill>
                <a:latin typeface="Qualion Book" pitchFamily="2" charset="77"/>
              </a:rPr>
              <a:t>, sir.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know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dealing</a:t>
            </a:r>
            <a:r>
              <a:rPr lang="ro-RO" sz="1400" dirty="0">
                <a:solidFill>
                  <a:schemeClr val="bg2">
                    <a:lumMod val="50000"/>
                  </a:schemeClr>
                </a:solidFill>
                <a:latin typeface="Qualion Book" pitchFamily="2" charset="77"/>
              </a:rPr>
              <a:t> in </a:t>
            </a:r>
            <a:r>
              <a:rPr lang="ro-RO" sz="1400" dirty="0" err="1">
                <a:solidFill>
                  <a:schemeClr val="bg2">
                    <a:lumMod val="50000"/>
                  </a:schemeClr>
                </a:solidFill>
                <a:latin typeface="Qualion Book" pitchFamily="2" charset="77"/>
              </a:rPr>
              <a:t>stolen</a:t>
            </a:r>
            <a:r>
              <a:rPr lang="ro-RO" sz="1400" dirty="0">
                <a:solidFill>
                  <a:schemeClr val="bg2">
                    <a:lumMod val="50000"/>
                  </a:schemeClr>
                </a:solidFill>
                <a:latin typeface="Qualion Book" pitchFamily="2" charset="77"/>
              </a:rPr>
              <a:t> ore. But I </a:t>
            </a:r>
            <a:r>
              <a:rPr lang="ro-RO" sz="1400" dirty="0" err="1">
                <a:solidFill>
                  <a:schemeClr val="bg2">
                    <a:lumMod val="50000"/>
                  </a:schemeClr>
                </a:solidFill>
                <a:latin typeface="Qualion Book" pitchFamily="2" charset="77"/>
              </a:rPr>
              <a:t>wanna</a:t>
            </a:r>
            <a:r>
              <a:rPr lang="ro-RO" sz="1400" dirty="0">
                <a:solidFill>
                  <a:schemeClr val="bg2">
                    <a:lumMod val="50000"/>
                  </a:schemeClr>
                </a:solidFill>
                <a:latin typeface="Qualion Book" pitchFamily="2" charset="77"/>
              </a:rPr>
              <a:t> talk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assassination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attempt</a:t>
            </a:r>
            <a:r>
              <a:rPr lang="ro-RO" sz="1400" dirty="0">
                <a:solidFill>
                  <a:schemeClr val="bg2">
                    <a:lumMod val="50000"/>
                  </a:schemeClr>
                </a:solidFill>
                <a:latin typeface="Qualion Book" pitchFamily="2" charset="77"/>
              </a:rPr>
              <a:t> on </a:t>
            </a:r>
            <a:r>
              <a:rPr lang="ro-RO" sz="1400" dirty="0" err="1">
                <a:solidFill>
                  <a:schemeClr val="bg2">
                    <a:lumMod val="50000"/>
                  </a:schemeClr>
                </a:solidFill>
                <a:latin typeface="Qualion Book" pitchFamily="2" charset="77"/>
              </a:rPr>
              <a:t>Lieutenant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Worf</a:t>
            </a:r>
            <a:r>
              <a:rPr lang="ro-RO" sz="1400" dirty="0">
                <a:solidFill>
                  <a:schemeClr val="bg2">
                    <a:lumMod val="50000"/>
                  </a:schemeClr>
                </a:solidFill>
                <a:latin typeface="Qualion Book" pitchFamily="2" charset="77"/>
              </a:rPr>
              <a:t>. But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probability</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making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six</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greater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rolling</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seven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bring</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about</a:t>
            </a:r>
            <a:r>
              <a:rPr lang="ro-RO" sz="1400" dirty="0">
                <a:solidFill>
                  <a:schemeClr val="bg2">
                    <a:lumMod val="50000"/>
                  </a:schemeClr>
                </a:solidFill>
                <a:latin typeface="Qualion Book" pitchFamily="2" charset="77"/>
              </a:rPr>
              <a:t> chaos?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have</a:t>
            </a:r>
            <a:r>
              <a:rPr lang="ro-RO" sz="1400" dirty="0">
                <a:solidFill>
                  <a:schemeClr val="bg2">
                    <a:lumMod val="50000"/>
                  </a:schemeClr>
                </a:solidFill>
                <a:latin typeface="Qualion Book" pitchFamily="2" charset="77"/>
              </a:rPr>
              <a:t> a </a:t>
            </a:r>
            <a:r>
              <a:rPr lang="ro-RO" sz="1400" dirty="0" err="1">
                <a:solidFill>
                  <a:schemeClr val="bg2">
                    <a:lumMod val="50000"/>
                  </a:schemeClr>
                </a:solidFill>
                <a:latin typeface="Qualion Book" pitchFamily="2" charset="77"/>
              </a:rPr>
              <a:t>saboteur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aboard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Maybe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felt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any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loss</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keenly</a:t>
            </a:r>
            <a:r>
              <a:rPr lang="ro-RO" sz="1400" dirty="0">
                <a:solidFill>
                  <a:schemeClr val="bg2">
                    <a:lumMod val="50000"/>
                  </a:schemeClr>
                </a:solidFill>
                <a:latin typeface="Qualion Book" pitchFamily="2" charset="77"/>
              </a:rPr>
              <a:t> as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feel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one</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those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close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to</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human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history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would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a:t>
            </a:r>
            <a:r>
              <a:rPr lang="ro-RO" sz="1400" dirty="0">
                <a:solidFill>
                  <a:schemeClr val="bg2">
                    <a:lumMod val="50000"/>
                  </a:schemeClr>
                </a:solidFill>
                <a:latin typeface="Qualion Book" pitchFamily="2" charset="77"/>
              </a:rPr>
              <a:t> far </a:t>
            </a:r>
            <a:r>
              <a:rPr lang="ro-RO" sz="1400" dirty="0" err="1">
                <a:solidFill>
                  <a:schemeClr val="bg2">
                    <a:lumMod val="50000"/>
                  </a:schemeClr>
                </a:solidFill>
                <a:latin typeface="Qualion Book" pitchFamily="2" charset="77"/>
              </a:rPr>
              <a:t>less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bloody</a:t>
            </a:r>
            <a:r>
              <a:rPr lang="ro-RO" sz="1400" dirty="0">
                <a:solidFill>
                  <a:schemeClr val="bg2">
                    <a:lumMod val="50000"/>
                  </a:schemeClr>
                </a:solidFill>
                <a:latin typeface="Qualion Book" pitchFamily="2" charset="77"/>
              </a:rPr>
              <a:t>. I am </a:t>
            </a:r>
            <a:r>
              <a:rPr lang="ro-RO" sz="1400" dirty="0" err="1">
                <a:solidFill>
                  <a:schemeClr val="bg2">
                    <a:lumMod val="50000"/>
                  </a:schemeClr>
                </a:solidFill>
                <a:latin typeface="Qualion Book" pitchFamily="2" charset="77"/>
              </a:rPr>
              <a:t>your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worst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nightmare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not</a:t>
            </a:r>
            <a:r>
              <a:rPr lang="ro-RO" sz="1400" dirty="0">
                <a:solidFill>
                  <a:schemeClr val="bg2">
                    <a:lumMod val="50000"/>
                  </a:schemeClr>
                </a:solidFill>
                <a:latin typeface="Qualion Book" pitchFamily="2" charset="77"/>
              </a:rPr>
              <a:t> at </a:t>
            </a:r>
            <a:r>
              <a:rPr lang="ro-RO" sz="1400" dirty="0" err="1">
                <a:solidFill>
                  <a:schemeClr val="bg2">
                    <a:lumMod val="50000"/>
                  </a:schemeClr>
                </a:solidFill>
                <a:latin typeface="Qualion Book" pitchFamily="2" charset="77"/>
              </a:rPr>
              <a:t>all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alike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Now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hell</a:t>
            </a:r>
            <a:r>
              <a:rPr lang="ro-RO" sz="1400" dirty="0">
                <a:solidFill>
                  <a:schemeClr val="bg2">
                    <a:lumMod val="50000"/>
                  </a:schemeClr>
                </a:solidFill>
                <a:latin typeface="Qualion Book" pitchFamily="2" charset="77"/>
              </a:rPr>
              <a:t> do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defeat</a:t>
            </a:r>
            <a:r>
              <a:rPr lang="ro-RO" sz="1400" dirty="0">
                <a:solidFill>
                  <a:schemeClr val="bg2">
                    <a:lumMod val="50000"/>
                  </a:schemeClr>
                </a:solidFill>
                <a:latin typeface="Qualion Book" pitchFamily="2" charset="77"/>
              </a:rPr>
              <a:t> an </a:t>
            </a:r>
            <a:r>
              <a:rPr lang="ro-RO" sz="1400" dirty="0" err="1">
                <a:solidFill>
                  <a:schemeClr val="bg2">
                    <a:lumMod val="50000"/>
                  </a:schemeClr>
                </a:solidFill>
                <a:latin typeface="Qualion Book" pitchFamily="2" charset="77"/>
              </a:rPr>
              <a:t>enemy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knows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us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better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than</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know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ourselves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and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attack</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Romulans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I'll</a:t>
            </a:r>
            <a:r>
              <a:rPr lang="ro-RO" sz="1400" dirty="0">
                <a:solidFill>
                  <a:schemeClr val="bg2">
                    <a:lumMod val="50000"/>
                  </a:schemeClr>
                </a:solidFill>
                <a:latin typeface="Qualion Book" pitchFamily="2" charset="77"/>
              </a:rPr>
              <a:t> alert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crew</a:t>
            </a:r>
            <a:r>
              <a:rPr lang="ro-RO" sz="1400" dirty="0">
                <a:solidFill>
                  <a:schemeClr val="bg2">
                    <a:lumMod val="50000"/>
                  </a:schemeClr>
                </a:solidFill>
                <a:latin typeface="Qualion Book" pitchFamily="2" charset="77"/>
              </a:rPr>
              <a:t>. Sure. </a:t>
            </a:r>
            <a:r>
              <a:rPr lang="ro-RO" sz="1400" dirty="0" err="1">
                <a:solidFill>
                  <a:schemeClr val="bg2">
                    <a:lumMod val="50000"/>
                  </a:schemeClr>
                </a:solidFill>
                <a:latin typeface="Qualion Book" pitchFamily="2" charset="77"/>
              </a:rPr>
              <a:t>You'd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surprised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how</a:t>
            </a:r>
            <a:r>
              <a:rPr lang="ro-RO" sz="1400" dirty="0">
                <a:solidFill>
                  <a:schemeClr val="bg2">
                    <a:lumMod val="50000"/>
                  </a:schemeClr>
                </a:solidFill>
                <a:latin typeface="Qualion Book" pitchFamily="2" charset="77"/>
              </a:rPr>
              <a:t> far a </a:t>
            </a:r>
            <a:r>
              <a:rPr lang="ro-RO" sz="1400" dirty="0" err="1">
                <a:solidFill>
                  <a:schemeClr val="bg2">
                    <a:lumMod val="50000"/>
                  </a:schemeClr>
                </a:solidFill>
                <a:latin typeface="Qualion Book" pitchFamily="2" charset="77"/>
              </a:rPr>
              <a:t>hug</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goes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with</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Geordi</a:t>
            </a:r>
            <a:r>
              <a:rPr lang="ro-RO" sz="1400" dirty="0">
                <a:solidFill>
                  <a:schemeClr val="bg2">
                    <a:lumMod val="50000"/>
                  </a:schemeClr>
                </a:solidFill>
                <a:latin typeface="Qualion Book" pitchFamily="2" charset="77"/>
              </a:rPr>
              <a:t>, or </a:t>
            </a:r>
            <a:r>
              <a:rPr lang="ro-RO" sz="1400" dirty="0" err="1">
                <a:solidFill>
                  <a:schemeClr val="bg2">
                    <a:lumMod val="50000"/>
                  </a:schemeClr>
                </a:solidFill>
                <a:latin typeface="Qualion Book" pitchFamily="2" charset="77"/>
              </a:rPr>
              <a:t>Worf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I'll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say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this</a:t>
            </a:r>
            <a:r>
              <a:rPr lang="ro-RO" sz="1400" dirty="0">
                <a:solidFill>
                  <a:schemeClr val="bg2">
                    <a:lumMod val="50000"/>
                  </a:schemeClr>
                </a:solidFill>
                <a:latin typeface="Qualion Book" pitchFamily="2" charset="77"/>
              </a:rPr>
              <a:t> for </a:t>
            </a:r>
            <a:r>
              <a:rPr lang="ro-RO" sz="1400" dirty="0" err="1">
                <a:solidFill>
                  <a:schemeClr val="bg2">
                    <a:lumMod val="50000"/>
                  </a:schemeClr>
                </a:solidFill>
                <a:latin typeface="Qualion Book" pitchFamily="2" charset="77"/>
              </a:rPr>
              <a:t>him</a:t>
            </a:r>
            <a:r>
              <a:rPr lang="ro-RO" sz="1400" dirty="0">
                <a:solidFill>
                  <a:schemeClr val="bg2">
                    <a:lumMod val="50000"/>
                  </a:schemeClr>
                </a:solidFill>
                <a:latin typeface="Qualion Book" pitchFamily="2" charset="77"/>
              </a:rPr>
              <a:t> - </a:t>
            </a:r>
            <a:r>
              <a:rPr lang="ro-RO" sz="1400" dirty="0" err="1">
                <a:solidFill>
                  <a:schemeClr val="bg2">
                    <a:lumMod val="50000"/>
                  </a:schemeClr>
                </a:solidFill>
                <a:latin typeface="Qualion Book" pitchFamily="2" charset="77"/>
              </a:rPr>
              <a:t>he's</a:t>
            </a:r>
            <a:r>
              <a:rPr lang="ro-RO" sz="1400" dirty="0">
                <a:solidFill>
                  <a:schemeClr val="bg2">
                    <a:lumMod val="50000"/>
                  </a:schemeClr>
                </a:solidFill>
                <a:latin typeface="Qualion Book" pitchFamily="2" charset="77"/>
              </a:rPr>
              <a:t> sure of </a:t>
            </a:r>
            <a:r>
              <a:rPr lang="ro-RO" sz="1400" dirty="0" err="1">
                <a:solidFill>
                  <a:schemeClr val="bg2">
                    <a:lumMod val="50000"/>
                  </a:schemeClr>
                </a:solidFill>
                <a:latin typeface="Qualion Book" pitchFamily="2" charset="77"/>
              </a:rPr>
              <a:t>himself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finished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first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sensor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sweep</a:t>
            </a:r>
            <a:r>
              <a:rPr lang="ro-RO" sz="1400" dirty="0">
                <a:solidFill>
                  <a:schemeClr val="bg2">
                    <a:lumMod val="50000"/>
                  </a:schemeClr>
                </a:solidFill>
                <a:latin typeface="Qualion Book" pitchFamily="2" charset="77"/>
              </a:rPr>
              <a:t> of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neutral zone. Computer, </a:t>
            </a:r>
            <a:r>
              <a:rPr lang="ro-RO" sz="1400" dirty="0" err="1">
                <a:solidFill>
                  <a:schemeClr val="bg2">
                    <a:lumMod val="50000"/>
                  </a:schemeClr>
                </a:solidFill>
                <a:latin typeface="Qualion Book" pitchFamily="2" charset="77"/>
              </a:rPr>
              <a:t>belay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that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order</a:t>
            </a:r>
            <a:r>
              <a:rPr lang="ro-RO" sz="1400" dirty="0">
                <a:solidFill>
                  <a:schemeClr val="bg2">
                    <a:lumMod val="50000"/>
                  </a:schemeClr>
                </a:solidFill>
                <a:latin typeface="Qualion Book" pitchFamily="2" charset="77"/>
              </a:rPr>
              <a:t>. I </a:t>
            </a:r>
            <a:r>
              <a:rPr lang="ro-RO" sz="1400" dirty="0" err="1">
                <a:solidFill>
                  <a:schemeClr val="bg2">
                    <a:lumMod val="50000"/>
                  </a:schemeClr>
                </a:solidFill>
                <a:latin typeface="Qualion Book" pitchFamily="2" charset="77"/>
              </a:rPr>
              <a:t>think</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you've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let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your</a:t>
            </a:r>
            <a:r>
              <a:rPr lang="ro-RO" sz="1400" dirty="0">
                <a:solidFill>
                  <a:schemeClr val="bg2">
                    <a:lumMod val="50000"/>
                  </a:schemeClr>
                </a:solidFill>
                <a:latin typeface="Qualion Book" pitchFamily="2" charset="77"/>
              </a:rPr>
              <a:t> personal </a:t>
            </a:r>
            <a:r>
              <a:rPr lang="ro-RO" sz="1400" dirty="0" err="1">
                <a:solidFill>
                  <a:schemeClr val="bg2">
                    <a:lumMod val="50000"/>
                  </a:schemeClr>
                </a:solidFill>
                <a:latin typeface="Qualion Book" pitchFamily="2" charset="77"/>
              </a:rPr>
              <a:t>feelings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cloud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your</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judgement</a:t>
            </a:r>
            <a:r>
              <a:rPr lang="ro-RO" sz="1400" dirty="0">
                <a:solidFill>
                  <a:schemeClr val="bg2">
                    <a:lumMod val="50000"/>
                  </a:schemeClr>
                </a:solidFill>
                <a:latin typeface="Qualion Book" pitchFamily="2" charset="77"/>
              </a:rPr>
              <a:t>. In </a:t>
            </a:r>
            <a:r>
              <a:rPr lang="ro-RO" sz="1400" dirty="0" err="1">
                <a:solidFill>
                  <a:schemeClr val="bg2">
                    <a:lumMod val="50000"/>
                  </a:schemeClr>
                </a:solidFill>
                <a:latin typeface="Qualion Book" pitchFamily="2" charset="77"/>
              </a:rPr>
              <a:t>all</a:t>
            </a:r>
            <a:r>
              <a:rPr lang="ro-RO" sz="1400" dirty="0">
                <a:solidFill>
                  <a:schemeClr val="bg2">
                    <a:lumMod val="50000"/>
                  </a:schemeClr>
                </a:solidFill>
                <a:latin typeface="Qualion Book" pitchFamily="2" charset="77"/>
              </a:rPr>
              <a:t> trust, </a:t>
            </a:r>
            <a:r>
              <a:rPr lang="ro-RO" sz="1400" dirty="0" err="1">
                <a:solidFill>
                  <a:schemeClr val="bg2">
                    <a:lumMod val="50000"/>
                  </a:schemeClr>
                </a:solidFill>
                <a:latin typeface="Qualion Book" pitchFamily="2" charset="77"/>
              </a:rPr>
              <a:t>there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possibility</a:t>
            </a:r>
            <a:r>
              <a:rPr lang="ro-RO" sz="1400" dirty="0">
                <a:solidFill>
                  <a:schemeClr val="bg2">
                    <a:lumMod val="50000"/>
                  </a:schemeClr>
                </a:solidFill>
                <a:latin typeface="Qualion Book" pitchFamily="2" charset="77"/>
              </a:rPr>
              <a:t> for </a:t>
            </a:r>
            <a:r>
              <a:rPr lang="ro-RO" sz="1400" dirty="0" err="1">
                <a:solidFill>
                  <a:schemeClr val="bg2">
                    <a:lumMod val="50000"/>
                  </a:schemeClr>
                </a:solidFill>
                <a:latin typeface="Qualion Book" pitchFamily="2" charset="77"/>
              </a:rPr>
              <a:t>betrayal</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What's</a:t>
            </a:r>
            <a:r>
              <a:rPr lang="ro-RO" sz="1400" dirty="0">
                <a:solidFill>
                  <a:schemeClr val="bg2">
                    <a:lumMod val="50000"/>
                  </a:schemeClr>
                </a:solidFill>
                <a:latin typeface="Qualion Book" pitchFamily="2" charset="77"/>
              </a:rPr>
              <a:t> a knock-out </a:t>
            </a:r>
            <a:r>
              <a:rPr lang="ro-RO" sz="1400" dirty="0" err="1">
                <a:solidFill>
                  <a:schemeClr val="bg2">
                    <a:lumMod val="50000"/>
                  </a:schemeClr>
                </a:solidFill>
                <a:latin typeface="Qualion Book" pitchFamily="2" charset="77"/>
              </a:rPr>
              <a:t>like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doing</a:t>
            </a:r>
            <a:r>
              <a:rPr lang="ro-RO" sz="1400" dirty="0">
                <a:solidFill>
                  <a:schemeClr val="bg2">
                    <a:lumMod val="50000"/>
                  </a:schemeClr>
                </a:solidFill>
                <a:latin typeface="Qualion Book" pitchFamily="2" charset="77"/>
              </a:rPr>
              <a:t> in a computer-</a:t>
            </a:r>
            <a:r>
              <a:rPr lang="ro-RO" sz="1400" dirty="0" err="1">
                <a:solidFill>
                  <a:schemeClr val="bg2">
                    <a:lumMod val="50000"/>
                  </a:schemeClr>
                </a:solidFill>
                <a:latin typeface="Qualion Book" pitchFamily="2" charset="77"/>
              </a:rPr>
              <a:t>generated</a:t>
            </a:r>
            <a:r>
              <a:rPr lang="ro-RO" sz="1400" dirty="0">
                <a:solidFill>
                  <a:schemeClr val="bg2">
                    <a:lumMod val="50000"/>
                  </a:schemeClr>
                </a:solidFill>
                <a:latin typeface="Qualion Book" pitchFamily="2" charset="77"/>
              </a:rPr>
              <a:t> gin </a:t>
            </a:r>
            <a:r>
              <a:rPr lang="ro-RO" sz="1400" dirty="0" err="1">
                <a:solidFill>
                  <a:schemeClr val="bg2">
                    <a:lumMod val="50000"/>
                  </a:schemeClr>
                </a:solidFill>
                <a:latin typeface="Qualion Book" pitchFamily="2" charset="77"/>
              </a:rPr>
              <a:t>joint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like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this</a:t>
            </a:r>
            <a:r>
              <a:rPr lang="ro-RO" sz="1400" dirty="0">
                <a:solidFill>
                  <a:schemeClr val="bg2">
                    <a:lumMod val="50000"/>
                  </a:schemeClr>
                </a:solidFill>
                <a:latin typeface="Qualion Book" pitchFamily="2" charset="77"/>
              </a:rPr>
              <a:t>? Mr. </a:t>
            </a:r>
            <a:r>
              <a:rPr lang="ro-RO" sz="1400" dirty="0" err="1">
                <a:solidFill>
                  <a:schemeClr val="bg2">
                    <a:lumMod val="50000"/>
                  </a:schemeClr>
                </a:solidFill>
                <a:latin typeface="Qualion Book" pitchFamily="2" charset="77"/>
              </a:rPr>
              <a:t>Worf</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a:t>
            </a:r>
            <a:r>
              <a:rPr lang="ro-RO" sz="1400" dirty="0">
                <a:solidFill>
                  <a:schemeClr val="bg2">
                    <a:lumMod val="50000"/>
                  </a:schemeClr>
                </a:solidFill>
                <a:latin typeface="Qualion Book" pitchFamily="2" charset="77"/>
              </a:rPr>
              <a:t> do remember </a:t>
            </a:r>
            <a:r>
              <a:rPr lang="ro-RO" sz="1400" dirty="0" err="1">
                <a:solidFill>
                  <a:schemeClr val="bg2">
                    <a:lumMod val="50000"/>
                  </a:schemeClr>
                </a:solidFill>
                <a:latin typeface="Qualion Book" pitchFamily="2" charset="77"/>
              </a:rPr>
              <a:t>how</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to</a:t>
            </a:r>
            <a:r>
              <a:rPr lang="ro-RO" sz="1400" dirty="0">
                <a:solidFill>
                  <a:schemeClr val="bg2">
                    <a:lumMod val="50000"/>
                  </a:schemeClr>
                </a:solidFill>
                <a:latin typeface="Qualion Book" pitchFamily="2" charset="77"/>
              </a:rPr>
              <a:t> fire </a:t>
            </a:r>
            <a:r>
              <a:rPr lang="ro-RO" sz="1400" dirty="0" err="1">
                <a:solidFill>
                  <a:schemeClr val="bg2">
                    <a:lumMod val="50000"/>
                  </a:schemeClr>
                </a:solidFill>
                <a:latin typeface="Qualion Book" pitchFamily="2" charset="77"/>
              </a:rPr>
              <a:t>phasers</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You</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I'm</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agitated</a:t>
            </a:r>
            <a:r>
              <a:rPr lang="ro-RO" sz="1400" dirty="0">
                <a:solidFill>
                  <a:schemeClr val="bg2">
                    <a:lumMod val="50000"/>
                  </a:schemeClr>
                </a:solidFill>
                <a:latin typeface="Qualion Book" pitchFamily="2" charset="77"/>
              </a:rPr>
              <a:t>! I </a:t>
            </a:r>
            <a:r>
              <a:rPr lang="ro-RO" sz="1400" dirty="0" err="1">
                <a:solidFill>
                  <a:schemeClr val="bg2">
                    <a:lumMod val="50000"/>
                  </a:schemeClr>
                </a:solidFill>
                <a:latin typeface="Qualion Book" pitchFamily="2" charset="77"/>
              </a:rPr>
              <a:t>may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be</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surrounded</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by</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insanity</a:t>
            </a:r>
            <a:r>
              <a:rPr lang="ro-RO" sz="1400" dirty="0">
                <a:solidFill>
                  <a:schemeClr val="bg2">
                    <a:lumMod val="50000"/>
                  </a:schemeClr>
                </a:solidFill>
                <a:latin typeface="Qualion Book" pitchFamily="2" charset="77"/>
              </a:rPr>
              <a:t>, but I am </a:t>
            </a:r>
            <a:r>
              <a:rPr lang="ro-RO" sz="1400" dirty="0" err="1">
                <a:solidFill>
                  <a:schemeClr val="bg2">
                    <a:lumMod val="50000"/>
                  </a:schemeClr>
                </a:solidFill>
                <a:latin typeface="Qualion Book" pitchFamily="2" charset="77"/>
              </a:rPr>
              <a:t>not</a:t>
            </a:r>
            <a:r>
              <a:rPr lang="ro-RO" sz="1400" dirty="0">
                <a:solidFill>
                  <a:schemeClr val="bg2">
                    <a:lumMod val="50000"/>
                  </a:schemeClr>
                </a:solidFill>
                <a:latin typeface="Qualion Book" pitchFamily="2" charset="77"/>
              </a:rPr>
              <a:t> </a:t>
            </a:r>
            <a:r>
              <a:rPr lang="ro-RO" sz="1400" dirty="0" err="1">
                <a:solidFill>
                  <a:schemeClr val="bg2">
                    <a:lumMod val="50000"/>
                  </a:schemeClr>
                </a:solidFill>
                <a:latin typeface="Qualion Book" pitchFamily="2" charset="77"/>
              </a:rPr>
              <a:t>insane</a:t>
            </a:r>
            <a:r>
              <a:rPr lang="ro-RO" sz="1400" dirty="0">
                <a:solidFill>
                  <a:schemeClr val="bg2">
                    <a:lumMod val="50000"/>
                  </a:schemeClr>
                </a:solidFill>
                <a:latin typeface="Qualion Book" pitchFamily="2" charset="77"/>
              </a:rPr>
              <a:t>. </a:t>
            </a:r>
          </a:p>
        </p:txBody>
      </p:sp>
    </p:spTree>
    <p:extLst>
      <p:ext uri="{BB962C8B-B14F-4D97-AF65-F5344CB8AC3E}">
        <p14:creationId xmlns:p14="http://schemas.microsoft.com/office/powerpoint/2010/main" val="2974979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age Pic EDI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7FADAB6-CB16-D54A-B774-42AEE887A04A}"/>
              </a:ext>
            </a:extLst>
          </p:cNvPr>
          <p:cNvSpPr>
            <a:spLocks noGrp="1"/>
          </p:cNvSpPr>
          <p:nvPr>
            <p:ph type="pic" sz="quarter" idx="15"/>
          </p:nvPr>
        </p:nvSpPr>
        <p:spPr>
          <a:xfrm>
            <a:off x="7067433" y="-12033"/>
            <a:ext cx="5124568" cy="5955633"/>
          </a:xfrm>
          <a:prstGeom prst="rect">
            <a:avLst/>
          </a:prstGeom>
        </p:spPr>
        <p:txBody>
          <a:bodyPr/>
          <a:lstStyle>
            <a:lvl1pPr marL="0" indent="0">
              <a:buNone/>
              <a:defRPr/>
            </a:lvl1pPr>
          </a:lstStyle>
          <a:p>
            <a:endParaRPr lang="ro-RO" dirty="0"/>
          </a:p>
        </p:txBody>
      </p:sp>
      <p:sp>
        <p:nvSpPr>
          <p:cNvPr id="7" name="Title 1">
            <a:extLst>
              <a:ext uri="{FF2B5EF4-FFF2-40B4-BE49-F238E27FC236}">
                <a16:creationId xmlns:a16="http://schemas.microsoft.com/office/drawing/2014/main" id="{C741023F-626B-004D-9065-171938120983}"/>
              </a:ext>
            </a:extLst>
          </p:cNvPr>
          <p:cNvSpPr>
            <a:spLocks noGrp="1"/>
          </p:cNvSpPr>
          <p:nvPr>
            <p:ph type="ctrTitle" hasCustomPrompt="1"/>
          </p:nvPr>
        </p:nvSpPr>
        <p:spPr>
          <a:xfrm>
            <a:off x="883920" y="1470594"/>
            <a:ext cx="6040988" cy="501697"/>
          </a:xfrm>
          <a:prstGeom prst="rect">
            <a:avLst/>
          </a:prstGeom>
        </p:spPr>
        <p:txBody>
          <a:bodyPr anchor="ctr"/>
          <a:lstStyle>
            <a:lvl1pPr algn="l">
              <a:defRPr sz="2400" b="1">
                <a:solidFill>
                  <a:srgbClr val="9DD154"/>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8" name="Subtitle 2">
            <a:extLst>
              <a:ext uri="{FF2B5EF4-FFF2-40B4-BE49-F238E27FC236}">
                <a16:creationId xmlns:a16="http://schemas.microsoft.com/office/drawing/2014/main" id="{FBA3515A-E25E-C74E-AF4F-9DB7031EFDC0}"/>
              </a:ext>
            </a:extLst>
          </p:cNvPr>
          <p:cNvSpPr>
            <a:spLocks noGrp="1"/>
          </p:cNvSpPr>
          <p:nvPr>
            <p:ph type="subTitle" idx="1" hasCustomPrompt="1"/>
          </p:nvPr>
        </p:nvSpPr>
        <p:spPr>
          <a:xfrm>
            <a:off x="883920" y="2099810"/>
            <a:ext cx="6040988"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2" name="Text Placeholder 15">
            <a:extLst>
              <a:ext uri="{FF2B5EF4-FFF2-40B4-BE49-F238E27FC236}">
                <a16:creationId xmlns:a16="http://schemas.microsoft.com/office/drawing/2014/main" id="{3C6AFF73-955C-B34A-AB18-BA51B706B376}"/>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9DD154"/>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Geoenvi</a:t>
            </a:r>
            <a:endParaRPr lang="en-US" dirty="0"/>
          </a:p>
          <a:p>
            <a:pPr lvl="0"/>
            <a:r>
              <a:rPr lang="en-US" dirty="0"/>
              <a:t>Location</a:t>
            </a:r>
          </a:p>
          <a:p>
            <a:pPr lvl="0"/>
            <a:r>
              <a:rPr lang="en-US" dirty="0"/>
              <a:t>Date</a:t>
            </a:r>
          </a:p>
        </p:txBody>
      </p:sp>
      <p:sp>
        <p:nvSpPr>
          <p:cNvPr id="2" name="Slide Number Placeholder 1">
            <a:extLst>
              <a:ext uri="{FF2B5EF4-FFF2-40B4-BE49-F238E27FC236}">
                <a16:creationId xmlns:a16="http://schemas.microsoft.com/office/drawing/2014/main" id="{D336C20E-D64C-E841-AB25-1F08E1DDB732}"/>
              </a:ext>
            </a:extLst>
          </p:cNvPr>
          <p:cNvSpPr>
            <a:spLocks noGrp="1"/>
          </p:cNvSpPr>
          <p:nvPr>
            <p:ph type="sldNum" sz="quarter" idx="14"/>
          </p:nvPr>
        </p:nvSpPr>
        <p:spPr/>
        <p:txBody>
          <a:bodyPr/>
          <a:lstStyle/>
          <a:p>
            <a:fld id="{31DCDF99-C51C-1942-BF03-BD4977E532D8}" type="slidenum">
              <a:rPr lang="ro-RO" smtClean="0"/>
              <a:pPr/>
              <a:t>‹N›</a:t>
            </a:fld>
            <a:endParaRPr lang="ro-RO" dirty="0"/>
          </a:p>
        </p:txBody>
      </p:sp>
      <p:pic>
        <p:nvPicPr>
          <p:cNvPr id="13" name="Picture 12">
            <a:extLst>
              <a:ext uri="{FF2B5EF4-FFF2-40B4-BE49-F238E27FC236}">
                <a16:creationId xmlns:a16="http://schemas.microsoft.com/office/drawing/2014/main" id="{3DAF70C7-BF87-3140-8138-D56350FA5930}"/>
              </a:ext>
            </a:extLst>
          </p:cNvPr>
          <p:cNvPicPr>
            <a:picLocks noChangeAspect="1"/>
          </p:cNvPicPr>
          <p:nvPr userDrawn="1"/>
        </p:nvPicPr>
        <p:blipFill>
          <a:blip r:embed="rId2"/>
          <a:stretch>
            <a:fillRect/>
          </a:stretch>
        </p:blipFill>
        <p:spPr>
          <a:xfrm>
            <a:off x="565869" y="1615425"/>
            <a:ext cx="212034" cy="212034"/>
          </a:xfrm>
          <a:prstGeom prst="rect">
            <a:avLst/>
          </a:prstGeom>
        </p:spPr>
      </p:pic>
      <p:sp>
        <p:nvSpPr>
          <p:cNvPr id="4" name="Text Placeholder 3">
            <a:extLst>
              <a:ext uri="{FF2B5EF4-FFF2-40B4-BE49-F238E27FC236}">
                <a16:creationId xmlns:a16="http://schemas.microsoft.com/office/drawing/2014/main" id="{FA801A96-6C79-4347-ABA3-2B876CA6ADC0}"/>
              </a:ext>
            </a:extLst>
          </p:cNvPr>
          <p:cNvSpPr>
            <a:spLocks noGrp="1"/>
          </p:cNvSpPr>
          <p:nvPr>
            <p:ph type="body" sz="quarter" idx="16" hasCustomPrompt="1"/>
          </p:nvPr>
        </p:nvSpPr>
        <p:spPr>
          <a:xfrm>
            <a:off x="884238" y="2736850"/>
            <a:ext cx="6040437" cy="3643313"/>
          </a:xfrm>
          <a:prstGeom prst="rect">
            <a:avLst/>
          </a:prstGeom>
        </p:spPr>
        <p:txBody>
          <a:bodyPr/>
          <a:lstStyle>
            <a:lvl1pPr marL="0" indent="0">
              <a:buNone/>
              <a:defRPr sz="1400" baseline="0">
                <a:solidFill>
                  <a:srgbClr val="767171"/>
                </a:solidFill>
              </a:defRPr>
            </a:lvl1pPr>
          </a:lstStyle>
          <a:p>
            <a:pPr algn="just">
              <a:lnSpc>
                <a:spcPct val="150000"/>
              </a:lnSpc>
            </a:pP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Culture</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tends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to</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argue</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it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forbids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only</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which</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But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from</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biological</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perspective,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nothing</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Whatever</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possible</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is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by</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definition</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also</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natural. A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truly</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unnatural</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behaviour</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one</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that</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goes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against</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the</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laws</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of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nature</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simply</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cannot</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exist,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so</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it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would</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need</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no</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 </a:t>
            </a:r>
            <a:r>
              <a:rPr lang="ro-RO" sz="1400" dirty="0" err="1">
                <a:solidFill>
                  <a:schemeClr val="bg2">
                    <a:lumMod val="50000"/>
                  </a:schemeClr>
                </a:solidFill>
                <a:latin typeface="Qualion Book" pitchFamily="2" charset="77"/>
                <a:ea typeface="Helvetica Neue" panose="02000503000000020004" pitchFamily="2" charset="0"/>
                <a:cs typeface="Helvetica Neue" panose="02000503000000020004" pitchFamily="2" charset="0"/>
              </a:rPr>
              <a:t>prohibition</a:t>
            </a:r>
            <a:r>
              <a:rPr lang="ro-RO" sz="1400"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t>.’</a:t>
            </a:r>
          </a:p>
          <a:p>
            <a:pPr algn="just">
              <a:lnSpc>
                <a:spcPct val="150000"/>
              </a:lnSpc>
            </a:pPr>
            <a:br>
              <a:rPr lang="ro-RO" dirty="0">
                <a:solidFill>
                  <a:schemeClr val="bg2">
                    <a:lumMod val="50000"/>
                  </a:schemeClr>
                </a:solidFill>
                <a:latin typeface="Qualion Book" pitchFamily="2" charset="77"/>
                <a:ea typeface="Helvetica Neue" panose="02000503000000020004" pitchFamily="2" charset="0"/>
                <a:cs typeface="Helvetica Neue" panose="02000503000000020004" pitchFamily="2" charset="0"/>
              </a:rPr>
            </a:br>
            <a:r>
              <a:rPr lang="ro-RO" sz="12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Harari</a:t>
            </a:r>
            <a:r>
              <a:rPr lang="ro-RO" sz="12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Y. N., 2014, </a:t>
            </a:r>
            <a:r>
              <a:rPr lang="ro-RO" sz="12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Sapiens</a:t>
            </a:r>
            <a:r>
              <a:rPr lang="ro-RO" sz="12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A </a:t>
            </a:r>
            <a:r>
              <a:rPr lang="ro-RO" sz="12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Brief</a:t>
            </a:r>
            <a:r>
              <a:rPr lang="ro-RO" sz="12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a:t>
            </a:r>
            <a:r>
              <a:rPr lang="ro-RO" sz="12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History</a:t>
            </a:r>
            <a:r>
              <a:rPr lang="ro-RO" sz="12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 of </a:t>
            </a:r>
            <a:r>
              <a:rPr lang="ro-RO" sz="1200" dirty="0" err="1">
                <a:solidFill>
                  <a:schemeClr val="bg2">
                    <a:lumMod val="50000"/>
                  </a:schemeClr>
                </a:solidFill>
                <a:latin typeface="Qualion Book" pitchFamily="2" charset="77"/>
                <a:ea typeface="Helvetica Neue Light" panose="02000403000000020004" pitchFamily="2" charset="0"/>
                <a:cs typeface="Helvetica Neue" panose="02000503000000020004" pitchFamily="2" charset="0"/>
              </a:rPr>
              <a:t>Humankind</a:t>
            </a:r>
            <a:endParaRPr lang="ro-RO" sz="1200" dirty="0">
              <a:solidFill>
                <a:schemeClr val="bg2">
                  <a:lumMod val="50000"/>
                </a:schemeClr>
              </a:solidFill>
              <a:latin typeface="Qualion Book" pitchFamily="2" charset="77"/>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950624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4345" y="97260"/>
            <a:ext cx="2238620" cy="747548"/>
          </a:xfrm>
          <a:prstGeom prst="rect">
            <a:avLst/>
          </a:prstGeom>
        </p:spPr>
      </p:pic>
      <p:pic>
        <p:nvPicPr>
          <p:cNvPr id="7" name="Graphique 6">
            <a:extLst>
              <a:ext uri="{FF2B5EF4-FFF2-40B4-BE49-F238E27FC236}">
                <a16:creationId xmlns:a16="http://schemas.microsoft.com/office/drawing/2014/main" id="{D706E2D6-774C-4BB8-B0FA-EA79349F96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5130" y="97260"/>
            <a:ext cx="6494165" cy="5975652"/>
          </a:xfrm>
          <a:prstGeom prst="rect">
            <a:avLst/>
          </a:prstGeom>
        </p:spPr>
      </p:pic>
      <p:sp>
        <p:nvSpPr>
          <p:cNvPr id="2" name="Titre 1"/>
          <p:cNvSpPr>
            <a:spLocks noGrp="1"/>
          </p:cNvSpPr>
          <p:nvPr>
            <p:ph type="title" hasCustomPrompt="1"/>
          </p:nvPr>
        </p:nvSpPr>
        <p:spPr>
          <a:xfrm>
            <a:off x="508478" y="593356"/>
            <a:ext cx="11193527" cy="689952"/>
          </a:xfrm>
        </p:spPr>
        <p:txBody>
          <a:bodyPr/>
          <a:lstStyle>
            <a:lvl1pPr>
              <a:defRPr b="1" baseline="0">
                <a:solidFill>
                  <a:srgbClr val="2B5D74"/>
                </a:solidFill>
              </a:defRPr>
            </a:lvl1pPr>
          </a:lstStyle>
          <a:p>
            <a:r>
              <a:rPr lang="fr-FR" dirty="0" err="1"/>
              <a:t>Title</a:t>
            </a:r>
            <a:endParaRPr lang="en-GB" dirty="0"/>
          </a:p>
        </p:txBody>
      </p:sp>
      <p:sp>
        <p:nvSpPr>
          <p:cNvPr id="3" name="Espace réservé du contenu 2"/>
          <p:cNvSpPr>
            <a:spLocks noGrp="1"/>
          </p:cNvSpPr>
          <p:nvPr>
            <p:ph idx="1" hasCustomPrompt="1"/>
          </p:nvPr>
        </p:nvSpPr>
        <p:spPr>
          <a:xfrm>
            <a:off x="486508" y="1936946"/>
            <a:ext cx="11215497" cy="4439294"/>
          </a:xfrm>
        </p:spPr>
        <p:txBody>
          <a:bodyPr/>
          <a:lstStyle>
            <a:lvl1pPr marL="0" indent="0">
              <a:buNone/>
              <a:defRPr>
                <a:solidFill>
                  <a:srgbClr val="2B5D74"/>
                </a:solidFill>
              </a:defRPr>
            </a:lvl1pPr>
            <a:lvl2pPr marL="457200" indent="0">
              <a:buNone/>
              <a:defRPr>
                <a:solidFill>
                  <a:srgbClr val="2B5D74"/>
                </a:solidFill>
              </a:defRPr>
            </a:lvl2pPr>
            <a:lvl3pPr marL="1143000" indent="-228600">
              <a:buFont typeface="Arial" panose="020B0604020202020204" pitchFamily="34" charset="0"/>
              <a:buChar char="•"/>
              <a:defRPr>
                <a:solidFill>
                  <a:schemeClr val="accent2"/>
                </a:solidFill>
              </a:defRPr>
            </a:lvl3pPr>
            <a:lvl4pPr marL="1600200" indent="-228600">
              <a:buFont typeface="Calibri" panose="020F0502020204030204" pitchFamily="34" charset="0"/>
              <a:buChar char="&gt;"/>
              <a:defRPr>
                <a:solidFill>
                  <a:srgbClr val="C43A61"/>
                </a:solidFill>
              </a:defRPr>
            </a:lvl4pPr>
            <a:lvl5pPr marL="2057400" indent="-228600">
              <a:buFont typeface="Wingdings" panose="05000000000000000000" pitchFamily="2" charset="2"/>
              <a:buChar char="ü"/>
              <a:defRPr>
                <a:solidFill>
                  <a:schemeClr val="accent1"/>
                </a:solidFill>
              </a:defRPr>
            </a:lvl5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en-GB" dirty="0"/>
          </a:p>
        </p:txBody>
      </p:sp>
      <p:sp>
        <p:nvSpPr>
          <p:cNvPr id="6" name="Espace réservé du numéro de diapositive 5"/>
          <p:cNvSpPr>
            <a:spLocks noGrp="1"/>
          </p:cNvSpPr>
          <p:nvPr>
            <p:ph type="sldNum" sz="quarter" idx="12"/>
          </p:nvPr>
        </p:nvSpPr>
        <p:spPr>
          <a:xfrm>
            <a:off x="9448800" y="6492875"/>
            <a:ext cx="2743200" cy="365125"/>
          </a:xfrm>
        </p:spPr>
        <p:txBody>
          <a:bodyPr/>
          <a:lstStyle/>
          <a:p>
            <a:fld id="{8B55EA6F-2598-4CF9-B253-51EBF6B4DFEF}" type="slidenum">
              <a:rPr lang="en-GB" smtClean="0"/>
              <a:t>‹N›</a:t>
            </a:fld>
            <a:endParaRPr lang="en-GB"/>
          </a:p>
        </p:txBody>
      </p:sp>
      <p:sp>
        <p:nvSpPr>
          <p:cNvPr id="13" name="Espace réservé du contenu 12"/>
          <p:cNvSpPr>
            <a:spLocks noGrp="1"/>
          </p:cNvSpPr>
          <p:nvPr>
            <p:ph sz="quarter" idx="13" hasCustomPrompt="1"/>
          </p:nvPr>
        </p:nvSpPr>
        <p:spPr>
          <a:xfrm>
            <a:off x="497350" y="1371796"/>
            <a:ext cx="11204655" cy="565150"/>
          </a:xfrm>
        </p:spPr>
        <p:txBody>
          <a:bodyPr/>
          <a:lstStyle>
            <a:lvl1pPr marL="0" indent="0">
              <a:buNone/>
              <a:defRPr>
                <a:solidFill>
                  <a:srgbClr val="C43A61"/>
                </a:solidFill>
              </a:defRPr>
            </a:lvl1pPr>
          </a:lstStyle>
          <a:p>
            <a:pPr lvl="0"/>
            <a:r>
              <a:rPr lang="en-GB" dirty="0"/>
              <a:t>Sub-title</a:t>
            </a:r>
          </a:p>
        </p:txBody>
      </p:sp>
    </p:spTree>
    <p:extLst>
      <p:ext uri="{BB962C8B-B14F-4D97-AF65-F5344CB8AC3E}">
        <p14:creationId xmlns:p14="http://schemas.microsoft.com/office/powerpoint/2010/main" val="173202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7"/>
            <a:ext cx="9693327" cy="1325563"/>
          </a:xfrm>
        </p:spPr>
        <p:txBody>
          <a:bodyPr>
            <a:normAutofit/>
          </a:bodyPr>
          <a:lstStyle>
            <a:lvl1pPr>
              <a:defRPr sz="4000">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A39D26D-08C7-A647-A9D0-98FF9EE7E483}" type="datetimeFigureOut">
              <a:rPr lang="it-IT" smtClean="0"/>
              <a:t>13/07/23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olo e contenuto">
  <p:cSld name="2_Titolo e contenuto">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838200" y="914401"/>
            <a:ext cx="10515600" cy="78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838200" y="1803401"/>
            <a:ext cx="10515600" cy="43735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1526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A39D26D-08C7-A647-A9D0-98FF9EE7E483}" type="datetimeFigureOut">
              <a:rPr lang="it-IT" smtClean="0"/>
              <a:t>13/07/23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838199" y="320675"/>
            <a:ext cx="9693327" cy="1325563"/>
          </a:xfrm>
        </p:spPr>
        <p:txBody>
          <a:bodyPr>
            <a:normAutofit/>
          </a:bodyPr>
          <a:lstStyle>
            <a:lvl1pPr>
              <a:defRPr sz="4000">
                <a:latin typeface="+mn-lt"/>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A39D26D-08C7-A647-A9D0-98FF9EE7E483}" type="datetimeFigureOut">
              <a:rPr lang="it-IT" smtClean="0"/>
              <a:t>13/07/23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A39D26D-08C7-A647-A9D0-98FF9EE7E483}" type="datetimeFigureOut">
              <a:rPr lang="it-IT" smtClean="0"/>
              <a:t>13/07/23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9693327" cy="1325563"/>
          </a:xfrm>
        </p:spPr>
        <p:txBody>
          <a:bodyPr>
            <a:normAutofit/>
          </a:bodyPr>
          <a:lstStyle>
            <a:lvl1pPr>
              <a:defRPr sz="4000">
                <a:latin typeface="+mn-lt"/>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A39D26D-08C7-A647-A9D0-98FF9EE7E483}" type="datetimeFigureOut">
              <a:rPr lang="it-IT" smtClean="0"/>
              <a:t>13/07/23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9D26D-08C7-A647-A9D0-98FF9EE7E483}" type="datetimeFigureOut">
              <a:rPr lang="it-IT" smtClean="0"/>
              <a:t>13/07/23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39D26D-08C7-A647-A9D0-98FF9EE7E483}" type="datetimeFigureOut">
              <a:rPr lang="it-IT" smtClean="0"/>
              <a:t>13/07/23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39D26D-08C7-A647-A9D0-98FF9EE7E483}" type="datetimeFigureOut">
              <a:rPr lang="it-IT" smtClean="0"/>
              <a:t>13/07/23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A1A189-84BE-164C-9CBC-57B2A0613C5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9D26D-08C7-A647-A9D0-98FF9EE7E483}" type="datetimeFigureOut">
              <a:rPr lang="it-IT" smtClean="0"/>
              <a:t>13/07/23</a:t>
            </a:fld>
            <a:endParaRPr lang="it-IT"/>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1A189-84BE-164C-9CBC-57B2A0613C5C}" type="slidenum">
              <a:rPr lang="it-IT" smtClean="0"/>
              <a:t>‹N›</a:t>
            </a:fld>
            <a:endParaRPr lang="it-IT"/>
          </a:p>
        </p:txBody>
      </p:sp>
      <p:pic>
        <p:nvPicPr>
          <p:cNvPr id="9" name="Immagine 8">
            <a:extLst>
              <a:ext uri="{FF2B5EF4-FFF2-40B4-BE49-F238E27FC236}">
                <a16:creationId xmlns:a16="http://schemas.microsoft.com/office/drawing/2014/main" id="{95F24A16-A6AB-8F51-6F58-11C5DC0A03D2}"/>
              </a:ext>
            </a:extLst>
          </p:cNvPr>
          <p:cNvPicPr>
            <a:picLocks noChangeAspect="1"/>
          </p:cNvPicPr>
          <p:nvPr userDrawn="1"/>
        </p:nvPicPr>
        <p:blipFill>
          <a:blip r:embed="rId22"/>
          <a:stretch>
            <a:fillRect/>
          </a:stretch>
        </p:blipFill>
        <p:spPr>
          <a:xfrm>
            <a:off x="108353" y="5953846"/>
            <a:ext cx="2923504" cy="779601"/>
          </a:xfrm>
          <a:prstGeom prst="rect">
            <a:avLst/>
          </a:prstGeom>
        </p:spPr>
      </p:pic>
      <p:pic>
        <p:nvPicPr>
          <p:cNvPr id="10" name="Immagine 9">
            <a:extLst>
              <a:ext uri="{FF2B5EF4-FFF2-40B4-BE49-F238E27FC236}">
                <a16:creationId xmlns:a16="http://schemas.microsoft.com/office/drawing/2014/main" id="{8A1CA952-6CA3-2A91-5AF2-816FA49E92FF}"/>
              </a:ext>
            </a:extLst>
          </p:cNvPr>
          <p:cNvPicPr>
            <a:picLocks noChangeAspect="1"/>
          </p:cNvPicPr>
          <p:nvPr userDrawn="1"/>
        </p:nvPicPr>
        <p:blipFill rotWithShape="1">
          <a:blip r:embed="rId23">
            <a:extLst>
              <a:ext uri="{28A0092B-C50C-407E-A947-70E740481C1C}">
                <a14:useLocalDpi xmlns:a14="http://schemas.microsoft.com/office/drawing/2010/main"/>
              </a:ext>
            </a:extLst>
          </a:blip>
          <a:srcRect l="21479" t="15758" r="26633" b="55059"/>
          <a:stretch/>
        </p:blipFill>
        <p:spPr>
          <a:xfrm>
            <a:off x="10647562" y="5748541"/>
            <a:ext cx="1415648" cy="1126714"/>
          </a:xfrm>
          <a:prstGeom prst="rect">
            <a:avLst/>
          </a:prstGeom>
        </p:spPr>
      </p:pic>
    </p:spTree>
    <p:extLst>
      <p:ext uri="{BB962C8B-B14F-4D97-AF65-F5344CB8AC3E}">
        <p14:creationId xmlns:p14="http://schemas.microsoft.com/office/powerpoint/2010/main" val="1780842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hyperlink" Target="https://www.geoenvi.eu/"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eoenvi.eu/publications/report-on-environmental-concerns-overall-state-of-the-art-on-deep-geothermal-environmental-data/"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hyperlink" Target="https://geoenvi.brgm.fr/en/environmental_aspects" TargetMode="External"/><Relationship Id="rId4" Type="http://schemas.openxmlformats.org/officeDocument/2006/relationships/hyperlink" Target="https://geoenvi.brgm.fr/e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geoenvi.brgm.fr/en/operations" TargetMode="External"/><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geoenvi.brgm.fr/en/page/perception" TargetMode="External"/><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geoenvi.eu/publications/geoenvi-recommendations-on-environmental-regulations-for-geothermal-energy/"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geoenvi.eu/wp-content/uploads/2021/05/EGEC_Factsheet-Administrative-procedures-Final.pdf"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364425"/>
            <a:ext cx="10363200" cy="1485172"/>
          </a:xfrm>
        </p:spPr>
        <p:txBody>
          <a:bodyPr>
            <a:noAutofit/>
          </a:bodyPr>
          <a:lstStyle/>
          <a:p>
            <a:pPr>
              <a:lnSpc>
                <a:spcPct val="100000"/>
              </a:lnSpc>
            </a:pPr>
            <a:r>
              <a:rPr lang="it-IT" sz="2800" dirty="0" err="1"/>
              <a:t>Recommendations</a:t>
            </a:r>
            <a:r>
              <a:rPr lang="it-IT" sz="2800" dirty="0"/>
              <a:t> for </a:t>
            </a:r>
            <a:r>
              <a:rPr lang="it-IT" sz="2800" dirty="0" err="1"/>
              <a:t>environmental</a:t>
            </a:r>
            <a:r>
              <a:rPr lang="it-IT" sz="2800" dirty="0"/>
              <a:t> </a:t>
            </a:r>
            <a:r>
              <a:rPr lang="it-IT" sz="2800" dirty="0" err="1"/>
              <a:t>safety</a:t>
            </a:r>
            <a:r>
              <a:rPr lang="it-IT" sz="2800" dirty="0"/>
              <a:t>: </a:t>
            </a:r>
            <a:br>
              <a:rPr lang="it-IT" sz="2800" dirty="0"/>
            </a:br>
            <a:r>
              <a:rPr lang="it-IT" sz="2800" dirty="0"/>
              <a:t>a case study from Europe </a:t>
            </a:r>
            <a:br>
              <a:rPr lang="it-IT" sz="2800" dirty="0"/>
            </a:br>
            <a:r>
              <a:rPr lang="it-IT" sz="2800" dirty="0"/>
              <a:t>Social </a:t>
            </a:r>
            <a:r>
              <a:rPr lang="it-IT" sz="2800" dirty="0" err="1"/>
              <a:t>aspects</a:t>
            </a:r>
            <a:r>
              <a:rPr lang="it-IT" sz="2800" dirty="0"/>
              <a:t> and public engagement of </a:t>
            </a:r>
            <a:r>
              <a:rPr lang="it-IT" sz="2800" dirty="0" err="1"/>
              <a:t>geothermal</a:t>
            </a:r>
            <a:r>
              <a:rPr lang="it-IT" sz="2800" dirty="0"/>
              <a:t> communities </a:t>
            </a:r>
          </a:p>
        </p:txBody>
      </p:sp>
      <p:sp>
        <p:nvSpPr>
          <p:cNvPr id="3" name="Sottotitolo 2"/>
          <p:cNvSpPr>
            <a:spLocks noGrp="1"/>
          </p:cNvSpPr>
          <p:nvPr>
            <p:ph type="subTitle" idx="1"/>
          </p:nvPr>
        </p:nvSpPr>
        <p:spPr>
          <a:xfrm>
            <a:off x="1524000" y="3986709"/>
            <a:ext cx="9144000" cy="1378131"/>
          </a:xfrm>
        </p:spPr>
        <p:txBody>
          <a:bodyPr>
            <a:normAutofit/>
          </a:bodyPr>
          <a:lstStyle/>
          <a:p>
            <a:pPr defTabSz="457200">
              <a:lnSpc>
                <a:spcPct val="100000"/>
              </a:lnSpc>
              <a:spcBef>
                <a:spcPts val="0"/>
              </a:spcBef>
              <a:spcAft>
                <a:spcPts val="1200"/>
              </a:spcAft>
            </a:pPr>
            <a:r>
              <a:rPr lang="it-IT" sz="2000" dirty="0">
                <a:solidFill>
                  <a:srgbClr val="1F497D">
                    <a:lumMod val="75000"/>
                  </a:srgbClr>
                </a:solidFill>
              </a:rPr>
              <a:t>Adele Manzella</a:t>
            </a:r>
          </a:p>
          <a:p>
            <a:pPr defTabSz="457200">
              <a:lnSpc>
                <a:spcPct val="100000"/>
              </a:lnSpc>
              <a:spcBef>
                <a:spcPts val="0"/>
              </a:spcBef>
              <a:spcAft>
                <a:spcPts val="1200"/>
              </a:spcAft>
            </a:pPr>
            <a:r>
              <a:rPr lang="it-IT" sz="2000" dirty="0">
                <a:solidFill>
                  <a:srgbClr val="1F497D">
                    <a:lumMod val="75000"/>
                  </a:srgbClr>
                </a:solidFill>
              </a:rPr>
              <a:t>CNR-IGG, Pisa, </a:t>
            </a:r>
            <a:r>
              <a:rPr lang="it-IT" sz="2000" dirty="0" err="1">
                <a:solidFill>
                  <a:srgbClr val="1F497D">
                    <a:lumMod val="75000"/>
                  </a:srgbClr>
                </a:solidFill>
              </a:rPr>
              <a:t>Italy</a:t>
            </a:r>
            <a:endParaRPr lang="it-IT" sz="2000" dirty="0">
              <a:solidFill>
                <a:srgbClr val="1F497D">
                  <a:lumMod val="75000"/>
                </a:srgbClr>
              </a:solidFill>
            </a:endParaRPr>
          </a:p>
          <a:p>
            <a:pPr defTabSz="457200">
              <a:lnSpc>
                <a:spcPct val="100000"/>
              </a:lnSpc>
              <a:spcBef>
                <a:spcPts val="0"/>
              </a:spcBef>
              <a:spcAft>
                <a:spcPts val="1200"/>
              </a:spcAft>
            </a:pPr>
            <a:r>
              <a:rPr lang="it-IT" sz="1800" dirty="0" err="1">
                <a:solidFill>
                  <a:srgbClr val="17375E"/>
                </a:solidFill>
              </a:rPr>
              <a:t>manzella@igg.cnr.it</a:t>
            </a:r>
            <a:endParaRPr lang="it-IT" sz="2000" dirty="0">
              <a:solidFill>
                <a:srgbClr val="17375E"/>
              </a:solidFill>
            </a:endParaRPr>
          </a:p>
        </p:txBody>
      </p:sp>
      <p:pic>
        <p:nvPicPr>
          <p:cNvPr id="5" name="Immagine 4">
            <a:extLst>
              <a:ext uri="{FF2B5EF4-FFF2-40B4-BE49-F238E27FC236}">
                <a16:creationId xmlns:a16="http://schemas.microsoft.com/office/drawing/2014/main" id="{CCE48C77-AC7F-CAC6-57EB-F20256885563}"/>
              </a:ext>
            </a:extLst>
          </p:cNvPr>
          <p:cNvPicPr>
            <a:picLocks noChangeAspect="1"/>
          </p:cNvPicPr>
          <p:nvPr/>
        </p:nvPicPr>
        <p:blipFill>
          <a:blip r:embed="rId2"/>
          <a:stretch>
            <a:fillRect/>
          </a:stretch>
        </p:blipFill>
        <p:spPr>
          <a:xfrm>
            <a:off x="0" y="0"/>
            <a:ext cx="12192000" cy="2329682"/>
          </a:xfrm>
          <a:prstGeom prst="rect">
            <a:avLst/>
          </a:prstGeom>
        </p:spPr>
      </p:pic>
    </p:spTree>
    <p:extLst>
      <p:ext uri="{BB962C8B-B14F-4D97-AF65-F5344CB8AC3E}">
        <p14:creationId xmlns:p14="http://schemas.microsoft.com/office/powerpoint/2010/main" val="212011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4000" dirty="0">
                <a:latin typeface="+mj-lt"/>
              </a:rPr>
              <a:t>Why engaging the public with geothermal energy</a:t>
            </a:r>
          </a:p>
        </p:txBody>
      </p:sp>
      <p:sp>
        <p:nvSpPr>
          <p:cNvPr id="3" name="Segnaposto contenuto 2"/>
          <p:cNvSpPr>
            <a:spLocks noGrp="1"/>
          </p:cNvSpPr>
          <p:nvPr>
            <p:ph idx="4294967295"/>
          </p:nvPr>
        </p:nvSpPr>
        <p:spPr>
          <a:xfrm>
            <a:off x="838201" y="1690690"/>
            <a:ext cx="11215688" cy="3952464"/>
          </a:xfrm>
        </p:spPr>
        <p:txBody>
          <a:bodyPr>
            <a:normAutofit fontScale="92500" lnSpcReduction="20000"/>
          </a:bodyPr>
          <a:lstStyle/>
          <a:p>
            <a:pPr marL="285750" indent="-285750">
              <a:lnSpc>
                <a:spcPct val="120000"/>
              </a:lnSpc>
              <a:spcBef>
                <a:spcPts val="0"/>
              </a:spcBef>
              <a:buFont typeface="Arial" panose="020B0604020202020204" pitchFamily="34" charset="0"/>
              <a:buChar char="•"/>
            </a:pPr>
            <a:r>
              <a:rPr lang="en-US" dirty="0"/>
              <a:t>Increase trust among scientist, policy makers and citizens</a:t>
            </a:r>
          </a:p>
          <a:p>
            <a:pPr marL="285750" indent="-285750">
              <a:lnSpc>
                <a:spcPct val="120000"/>
              </a:lnSpc>
              <a:spcBef>
                <a:spcPts val="0"/>
              </a:spcBef>
              <a:buFont typeface="Arial" panose="020B0604020202020204" pitchFamily="34" charset="0"/>
              <a:buChar char="•"/>
            </a:pPr>
            <a:r>
              <a:rPr lang="en-US" dirty="0"/>
              <a:t>Increase public scientific literacy</a:t>
            </a:r>
          </a:p>
          <a:p>
            <a:pPr marL="285750" indent="-285750">
              <a:lnSpc>
                <a:spcPct val="120000"/>
              </a:lnSpc>
              <a:spcBef>
                <a:spcPts val="0"/>
              </a:spcBef>
              <a:buFont typeface="Arial" panose="020B0604020202020204" pitchFamily="34" charset="0"/>
              <a:buChar char="•"/>
            </a:pPr>
            <a:r>
              <a:rPr lang="en-US" dirty="0"/>
              <a:t>Concrete inputs for scientists, innovators and policy makers</a:t>
            </a:r>
          </a:p>
          <a:p>
            <a:pPr marL="285750" indent="-285750">
              <a:lnSpc>
                <a:spcPct val="120000"/>
              </a:lnSpc>
              <a:spcBef>
                <a:spcPts val="0"/>
              </a:spcBef>
              <a:buFont typeface="Arial" panose="020B0604020202020204" pitchFamily="34" charset="0"/>
              <a:buChar char="•"/>
            </a:pPr>
            <a:r>
              <a:rPr lang="en-US" dirty="0"/>
              <a:t>Funding new business opportunities</a:t>
            </a:r>
          </a:p>
          <a:p>
            <a:pPr marL="285750" indent="-285750">
              <a:lnSpc>
                <a:spcPct val="120000"/>
              </a:lnSpc>
              <a:spcBef>
                <a:spcPts val="0"/>
              </a:spcBef>
              <a:buFont typeface="Arial" panose="020B0604020202020204" pitchFamily="34" charset="0"/>
              <a:buChar char="•"/>
            </a:pPr>
            <a:r>
              <a:rPr lang="en-US" dirty="0"/>
              <a:t>Improve the innovation policies thanks to a better understanding of public and stakeholders views</a:t>
            </a:r>
          </a:p>
          <a:p>
            <a:pPr marL="285750" indent="-285750">
              <a:lnSpc>
                <a:spcPct val="120000"/>
              </a:lnSpc>
              <a:spcBef>
                <a:spcPts val="0"/>
              </a:spcBef>
              <a:buFont typeface="Arial" panose="020B0604020202020204" pitchFamily="34" charset="0"/>
              <a:buChar char="•"/>
            </a:pPr>
            <a:r>
              <a:rPr lang="en-US" dirty="0"/>
              <a:t>Inclusion of public needs in the innovation process, aligning innovation to societal needs</a:t>
            </a:r>
          </a:p>
          <a:p>
            <a:pPr marL="285750" indent="-285750">
              <a:lnSpc>
                <a:spcPct val="120000"/>
              </a:lnSpc>
              <a:spcBef>
                <a:spcPts val="0"/>
              </a:spcBef>
              <a:buFont typeface="Arial" panose="020B0604020202020204" pitchFamily="34" charset="0"/>
              <a:buChar char="•"/>
            </a:pPr>
            <a:r>
              <a:rPr lang="en-US" dirty="0"/>
              <a:t>Consumers are becoming </a:t>
            </a:r>
            <a:r>
              <a:rPr lang="en-US" i="1" dirty="0"/>
              <a:t>prosumers</a:t>
            </a:r>
          </a:p>
        </p:txBody>
      </p:sp>
    </p:spTree>
    <p:extLst>
      <p:ext uri="{BB962C8B-B14F-4D97-AF65-F5344CB8AC3E}">
        <p14:creationId xmlns:p14="http://schemas.microsoft.com/office/powerpoint/2010/main" val="176796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129;ge023c24020_1_20">
            <a:extLst>
              <a:ext uri="{FF2B5EF4-FFF2-40B4-BE49-F238E27FC236}">
                <a16:creationId xmlns:a16="http://schemas.microsoft.com/office/drawing/2014/main" id="{5D99806C-C8C2-E242-4F0A-3B346965C505}"/>
              </a:ext>
            </a:extLst>
          </p:cNvPr>
          <p:cNvSpPr txBox="1">
            <a:spLocks noGrp="1"/>
          </p:cNvSpPr>
          <p:nvPr>
            <p:ph type="title"/>
          </p:nvPr>
        </p:nvSpPr>
        <p:spPr>
          <a:xfrm>
            <a:off x="400455" y="1225685"/>
            <a:ext cx="3169596" cy="787500"/>
          </a:xfrm>
          <a:prstGeom prst="rect">
            <a:avLst/>
          </a:prstGeom>
        </p:spPr>
        <p:txBody>
          <a:bodyPr spcFirstLastPara="1" wrap="square" lIns="91425" tIns="45700" rIns="91425" bIns="45700" anchor="ctr" anchorCtr="0">
            <a:normAutofit fontScale="90000"/>
          </a:bodyPr>
          <a:lstStyle/>
          <a:p>
            <a:pPr lvl="0"/>
            <a:r>
              <a:rPr lang="it-IT" dirty="0" err="1"/>
              <a:t>Levels</a:t>
            </a:r>
            <a:r>
              <a:rPr lang="it-IT" dirty="0"/>
              <a:t> of </a:t>
            </a:r>
            <a:r>
              <a:rPr lang="it-IT" dirty="0" err="1"/>
              <a:t>participation</a:t>
            </a:r>
            <a:endParaRPr dirty="0"/>
          </a:p>
        </p:txBody>
      </p:sp>
      <p:pic>
        <p:nvPicPr>
          <p:cNvPr id="34" name="Immagine 33">
            <a:extLst>
              <a:ext uri="{FF2B5EF4-FFF2-40B4-BE49-F238E27FC236}">
                <a16:creationId xmlns:a16="http://schemas.microsoft.com/office/drawing/2014/main" id="{AE0BC392-043A-E3CD-6418-55A0B9E3C9B3}"/>
              </a:ext>
            </a:extLst>
          </p:cNvPr>
          <p:cNvPicPr>
            <a:picLocks noChangeAspect="1"/>
          </p:cNvPicPr>
          <p:nvPr/>
        </p:nvPicPr>
        <p:blipFill>
          <a:blip r:embed="rId3"/>
          <a:stretch>
            <a:fillRect/>
          </a:stretch>
        </p:blipFill>
        <p:spPr>
          <a:xfrm>
            <a:off x="4476345" y="272668"/>
            <a:ext cx="7315200" cy="5638800"/>
          </a:xfrm>
          <a:prstGeom prst="rect">
            <a:avLst/>
          </a:prstGeom>
        </p:spPr>
      </p:pic>
      <p:sp>
        <p:nvSpPr>
          <p:cNvPr id="35" name="CasellaDiTesto 34">
            <a:extLst>
              <a:ext uri="{FF2B5EF4-FFF2-40B4-BE49-F238E27FC236}">
                <a16:creationId xmlns:a16="http://schemas.microsoft.com/office/drawing/2014/main" id="{0E4FE729-9BE6-32F6-A4D1-F2FB324F1A92}"/>
              </a:ext>
            </a:extLst>
          </p:cNvPr>
          <p:cNvSpPr txBox="1"/>
          <p:nvPr/>
        </p:nvSpPr>
        <p:spPr>
          <a:xfrm>
            <a:off x="400455" y="2435566"/>
            <a:ext cx="4191000" cy="3046988"/>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Communication: </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One way</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Two ways</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Deliberative</a:t>
            </a:r>
          </a:p>
          <a:p>
            <a:endParaRPr lang="en-GB"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All of them valuable</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Aware that are differences and clear objectives</a:t>
            </a:r>
          </a:p>
        </p:txBody>
      </p:sp>
    </p:spTree>
    <p:extLst>
      <p:ext uri="{BB962C8B-B14F-4D97-AF65-F5344CB8AC3E}">
        <p14:creationId xmlns:p14="http://schemas.microsoft.com/office/powerpoint/2010/main" val="400014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7E9D9-C034-DFB8-9F4B-4A61A977BDAE}"/>
              </a:ext>
            </a:extLst>
          </p:cNvPr>
          <p:cNvSpPr>
            <a:spLocks noGrp="1"/>
          </p:cNvSpPr>
          <p:nvPr>
            <p:ph type="title"/>
          </p:nvPr>
        </p:nvSpPr>
        <p:spPr>
          <a:xfrm>
            <a:off x="838199" y="320676"/>
            <a:ext cx="10918372" cy="932654"/>
          </a:xfrm>
        </p:spPr>
        <p:txBody>
          <a:bodyPr>
            <a:normAutofit/>
          </a:bodyPr>
          <a:lstStyle/>
          <a:p>
            <a:r>
              <a:rPr lang="en-GB" dirty="0">
                <a:latin typeface="+mj-lt"/>
              </a:rPr>
              <a:t>A global comparison of national experiences</a:t>
            </a:r>
            <a:endParaRPr lang="en-GB" sz="3600" dirty="0">
              <a:latin typeface="+mj-lt"/>
            </a:endParaRPr>
          </a:p>
        </p:txBody>
      </p:sp>
      <p:sp>
        <p:nvSpPr>
          <p:cNvPr id="3" name="Segnaposto contenuto 2">
            <a:extLst>
              <a:ext uri="{FF2B5EF4-FFF2-40B4-BE49-F238E27FC236}">
                <a16:creationId xmlns:a16="http://schemas.microsoft.com/office/drawing/2014/main" id="{E146D7EE-607B-FA90-37EC-1D8E63A4310A}"/>
              </a:ext>
            </a:extLst>
          </p:cNvPr>
          <p:cNvSpPr>
            <a:spLocks noGrp="1"/>
          </p:cNvSpPr>
          <p:nvPr>
            <p:ph sz="half" idx="1"/>
          </p:nvPr>
        </p:nvSpPr>
        <p:spPr>
          <a:xfrm>
            <a:off x="838199" y="1825625"/>
            <a:ext cx="5693229" cy="4351338"/>
          </a:xfrm>
        </p:spPr>
        <p:txBody>
          <a:bodyPr>
            <a:normAutofit fontScale="92500" lnSpcReduction="20000"/>
          </a:bodyPr>
          <a:lstStyle/>
          <a:p>
            <a:pPr marL="0" indent="0">
              <a:buNone/>
            </a:pPr>
            <a:r>
              <a:rPr lang="en-GB" dirty="0"/>
              <a:t>A book to collect information and compare experiences:</a:t>
            </a:r>
          </a:p>
          <a:p>
            <a:pPr marL="457200" indent="-457200">
              <a:buFont typeface="Arial" panose="020B0604020202020204" pitchFamily="34" charset="0"/>
              <a:buChar char="•"/>
            </a:pPr>
            <a:r>
              <a:rPr lang="en-GB" dirty="0"/>
              <a:t>What drives the harnessing of geothermal resources?</a:t>
            </a:r>
            <a:r>
              <a:rPr lang="it-IT" dirty="0"/>
              <a:t> </a:t>
            </a:r>
          </a:p>
          <a:p>
            <a:pPr marL="457200" indent="-457200">
              <a:buFont typeface="Arial" panose="020B0604020202020204" pitchFamily="34" charset="0"/>
              <a:buChar char="•"/>
            </a:pPr>
            <a:r>
              <a:rPr lang="en-GB" dirty="0"/>
              <a:t>Different perception of </a:t>
            </a:r>
            <a:r>
              <a:rPr lang="en-GB" dirty="0" err="1"/>
              <a:t>heating&amp;cooling</a:t>
            </a:r>
            <a:r>
              <a:rPr lang="en-GB" dirty="0"/>
              <a:t> and electricity production technologies</a:t>
            </a:r>
            <a:r>
              <a:rPr lang="it-IT" dirty="0"/>
              <a:t> </a:t>
            </a:r>
          </a:p>
          <a:p>
            <a:pPr marL="457200" indent="-457200">
              <a:buFont typeface="Arial" panose="020B0604020202020204" pitchFamily="34" charset="0"/>
              <a:buChar char="•"/>
            </a:pPr>
            <a:r>
              <a:rPr lang="en-GB" dirty="0"/>
              <a:t>Ownership and management of geothermal resources</a:t>
            </a:r>
            <a:r>
              <a:rPr lang="it-IT" dirty="0"/>
              <a:t> </a:t>
            </a:r>
          </a:p>
          <a:p>
            <a:pPr marL="457200" indent="-457200">
              <a:buFont typeface="Arial" panose="020B0604020202020204" pitchFamily="34" charset="0"/>
              <a:buChar char="•"/>
            </a:pPr>
            <a:r>
              <a:rPr lang="en-GB" dirty="0"/>
              <a:t>Attitude toward geothermal energy technologies</a:t>
            </a:r>
            <a:r>
              <a:rPr lang="it-IT" dirty="0"/>
              <a:t> </a:t>
            </a:r>
          </a:p>
          <a:p>
            <a:pPr marL="457200" indent="-457200">
              <a:buFont typeface="Arial" panose="020B0604020202020204" pitchFamily="34" charset="0"/>
              <a:buChar char="•"/>
            </a:pPr>
            <a:r>
              <a:rPr lang="en-GB" dirty="0"/>
              <a:t>Forms of societal engagement</a:t>
            </a:r>
            <a:r>
              <a:rPr lang="it-IT" dirty="0"/>
              <a:t> </a:t>
            </a:r>
            <a:endParaRPr lang="en-GB" dirty="0"/>
          </a:p>
          <a:p>
            <a:endParaRPr lang="en-GB" dirty="0"/>
          </a:p>
          <a:p>
            <a:endParaRPr lang="en-GB" dirty="0"/>
          </a:p>
        </p:txBody>
      </p:sp>
      <p:pic>
        <p:nvPicPr>
          <p:cNvPr id="11" name="Immagine 10">
            <a:extLst>
              <a:ext uri="{FF2B5EF4-FFF2-40B4-BE49-F238E27FC236}">
                <a16:creationId xmlns:a16="http://schemas.microsoft.com/office/drawing/2014/main" id="{09FC847A-6BFF-B5B0-B3F9-24D4F45EA3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74773" y="1253330"/>
            <a:ext cx="2890407" cy="4351339"/>
          </a:xfrm>
          <a:prstGeom prst="rect">
            <a:avLst/>
          </a:prstGeom>
        </p:spPr>
      </p:pic>
      <p:pic>
        <p:nvPicPr>
          <p:cNvPr id="12" name="Immagine 11">
            <a:extLst>
              <a:ext uri="{FF2B5EF4-FFF2-40B4-BE49-F238E27FC236}">
                <a16:creationId xmlns:a16="http://schemas.microsoft.com/office/drawing/2014/main" id="{42DCA4A8-1F58-4DF4-8B8D-81F542F5A23C}"/>
              </a:ext>
            </a:extLst>
          </p:cNvPr>
          <p:cNvPicPr/>
          <p:nvPr/>
        </p:nvPicPr>
        <p:blipFill>
          <a:blip r:embed="rId3">
            <a:extLst>
              <a:ext uri="{28A0092B-C50C-407E-A947-70E740481C1C}">
                <a14:useLocalDpi xmlns:a14="http://schemas.microsoft.com/office/drawing/2010/main"/>
              </a:ext>
            </a:extLst>
          </a:blip>
          <a:stretch>
            <a:fillRect/>
          </a:stretch>
        </p:blipFill>
        <p:spPr>
          <a:xfrm>
            <a:off x="9202653" y="1253329"/>
            <a:ext cx="2989347" cy="4351339"/>
          </a:xfrm>
          <a:prstGeom prst="rect">
            <a:avLst/>
          </a:prstGeom>
          <a:ln w="3175">
            <a:solidFill>
              <a:schemeClr val="tx1"/>
            </a:solidFill>
          </a:ln>
        </p:spPr>
      </p:pic>
    </p:spTree>
    <p:extLst>
      <p:ext uri="{BB962C8B-B14F-4D97-AF65-F5344CB8AC3E}">
        <p14:creationId xmlns:p14="http://schemas.microsoft.com/office/powerpoint/2010/main" val="368504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4000" dirty="0"/>
              <a:t>A global comparison of national experiences</a:t>
            </a:r>
            <a:endParaRPr lang="en-US" sz="4000" dirty="0"/>
          </a:p>
        </p:txBody>
      </p:sp>
      <p:sp>
        <p:nvSpPr>
          <p:cNvPr id="4" name="Segnaposto testo 3">
            <a:extLst>
              <a:ext uri="{FF2B5EF4-FFF2-40B4-BE49-F238E27FC236}">
                <a16:creationId xmlns:a16="http://schemas.microsoft.com/office/drawing/2014/main" id="{668D2D69-DB69-4C04-F1A1-421197417714}"/>
              </a:ext>
            </a:extLst>
          </p:cNvPr>
          <p:cNvSpPr>
            <a:spLocks noGrp="1"/>
          </p:cNvSpPr>
          <p:nvPr>
            <p:ph type="body" idx="1"/>
          </p:nvPr>
        </p:nvSpPr>
        <p:spPr>
          <a:xfrm>
            <a:off x="839789" y="1498281"/>
            <a:ext cx="5157787" cy="823912"/>
          </a:xfrm>
        </p:spPr>
        <p:txBody>
          <a:bodyPr/>
          <a:lstStyle/>
          <a:p>
            <a:r>
              <a:rPr lang="en-US" sz="2400" dirty="0"/>
              <a:t>Sources of perplexities</a:t>
            </a:r>
            <a:endParaRPr lang="en-GB" dirty="0"/>
          </a:p>
        </p:txBody>
      </p:sp>
      <p:sp>
        <p:nvSpPr>
          <p:cNvPr id="3" name="Segnaposto contenuto 2"/>
          <p:cNvSpPr>
            <a:spLocks noGrp="1"/>
          </p:cNvSpPr>
          <p:nvPr>
            <p:ph sz="half" idx="2"/>
          </p:nvPr>
        </p:nvSpPr>
        <p:spPr>
          <a:xfrm>
            <a:off x="839789" y="2322193"/>
            <a:ext cx="5157787" cy="3684588"/>
          </a:xfrm>
        </p:spPr>
        <p:txBody>
          <a:bodyPr>
            <a:normAutofit fontScale="85000" lnSpcReduction="20000"/>
          </a:bodyPr>
          <a:lstStyle/>
          <a:p>
            <a:pPr marL="457200" indent="-457200">
              <a:buFont typeface="Arial" panose="020B0604020202020204" pitchFamily="34" charset="0"/>
              <a:buChar char="•"/>
            </a:pPr>
            <a:r>
              <a:rPr lang="en-US" dirty="0"/>
              <a:t>Are perplexities about geothermal technologies or about geothermal governance?</a:t>
            </a:r>
          </a:p>
          <a:p>
            <a:pPr marL="457200" indent="-457200">
              <a:buFont typeface="Arial" panose="020B0604020202020204" pitchFamily="34" charset="0"/>
              <a:buChar char="•"/>
            </a:pPr>
            <a:r>
              <a:rPr lang="en-US" dirty="0"/>
              <a:t>Hard energy path/soft energy path raise </a:t>
            </a:r>
            <a:r>
              <a:rPr lang="en-US" dirty="0">
                <a:sym typeface="Wingdings"/>
              </a:rPr>
              <a:t>different issue</a:t>
            </a:r>
            <a:endParaRPr lang="en-US" dirty="0"/>
          </a:p>
          <a:p>
            <a:pPr marL="457200" indent="-457200">
              <a:buFont typeface="Arial" panose="020B0604020202020204" pitchFamily="34" charset="0"/>
              <a:buChar char="•"/>
            </a:pPr>
            <a:r>
              <a:rPr lang="en-US" dirty="0"/>
              <a:t>Lack of information</a:t>
            </a:r>
          </a:p>
          <a:p>
            <a:pPr marL="457200" indent="-457200">
              <a:buFont typeface="Arial" panose="020B0604020202020204" pitchFamily="34" charset="0"/>
              <a:buChar char="•"/>
            </a:pPr>
            <a:r>
              <a:rPr lang="en-US" dirty="0"/>
              <a:t>Environmental concerns</a:t>
            </a:r>
          </a:p>
          <a:p>
            <a:pPr marL="457200" indent="-457200">
              <a:buFont typeface="Arial" panose="020B0604020202020204" pitchFamily="34" charset="0"/>
              <a:buChar char="•"/>
            </a:pPr>
            <a:r>
              <a:rPr lang="en-US" dirty="0"/>
              <a:t>Unfortunate experiences </a:t>
            </a:r>
          </a:p>
          <a:p>
            <a:pPr marL="457200" indent="-457200">
              <a:buFont typeface="Arial" panose="020B0604020202020204" pitchFamily="34" charset="0"/>
              <a:buChar char="•"/>
            </a:pPr>
            <a:r>
              <a:rPr lang="en-US" dirty="0"/>
              <a:t>How would energy be used? (what is the final goal?)</a:t>
            </a:r>
            <a:endParaRPr lang="en-US" sz="1800" dirty="0"/>
          </a:p>
        </p:txBody>
      </p:sp>
      <p:sp>
        <p:nvSpPr>
          <p:cNvPr id="6" name="Segnaposto testo 5">
            <a:extLst>
              <a:ext uri="{FF2B5EF4-FFF2-40B4-BE49-F238E27FC236}">
                <a16:creationId xmlns:a16="http://schemas.microsoft.com/office/drawing/2014/main" id="{1F049C54-D920-4F53-C8ED-6CA829636E27}"/>
              </a:ext>
            </a:extLst>
          </p:cNvPr>
          <p:cNvSpPr>
            <a:spLocks noGrp="1"/>
          </p:cNvSpPr>
          <p:nvPr>
            <p:ph type="body" sz="quarter" idx="3"/>
          </p:nvPr>
        </p:nvSpPr>
        <p:spPr>
          <a:xfrm>
            <a:off x="6172201" y="1498281"/>
            <a:ext cx="5183188" cy="823912"/>
          </a:xfrm>
        </p:spPr>
        <p:txBody>
          <a:bodyPr/>
          <a:lstStyle/>
          <a:p>
            <a:r>
              <a:rPr lang="en-US" dirty="0"/>
              <a:t>The key role of communication</a:t>
            </a:r>
            <a:endParaRPr lang="en-GB" dirty="0"/>
          </a:p>
        </p:txBody>
      </p:sp>
      <p:sp>
        <p:nvSpPr>
          <p:cNvPr id="7" name="Segnaposto contenuto 6">
            <a:extLst>
              <a:ext uri="{FF2B5EF4-FFF2-40B4-BE49-F238E27FC236}">
                <a16:creationId xmlns:a16="http://schemas.microsoft.com/office/drawing/2014/main" id="{D5888B32-15A2-6DE8-46A8-1CC670D86E2A}"/>
              </a:ext>
            </a:extLst>
          </p:cNvPr>
          <p:cNvSpPr>
            <a:spLocks noGrp="1"/>
          </p:cNvSpPr>
          <p:nvPr>
            <p:ph sz="quarter" idx="4"/>
          </p:nvPr>
        </p:nvSpPr>
        <p:spPr>
          <a:xfrm>
            <a:off x="6172201" y="2322193"/>
            <a:ext cx="5183188" cy="3684588"/>
          </a:xfrm>
        </p:spPr>
        <p:txBody>
          <a:bodyPr>
            <a:normAutofit fontScale="85000" lnSpcReduction="20000"/>
          </a:bodyPr>
          <a:lstStyle/>
          <a:p>
            <a:pPr marL="457200" indent="-457200">
              <a:buFont typeface="Arial" panose="020B0604020202020204" pitchFamily="34" charset="0"/>
              <a:buChar char="•"/>
            </a:pPr>
            <a:r>
              <a:rPr lang="en-US" dirty="0"/>
              <a:t>Sparse, incomplete information </a:t>
            </a:r>
          </a:p>
          <a:p>
            <a:pPr marL="457200" indent="-457200">
              <a:buFont typeface="Arial" panose="020B0604020202020204" pitchFamily="34" charset="0"/>
              <a:buChar char="•"/>
            </a:pPr>
            <a:r>
              <a:rPr lang="en-US" dirty="0"/>
              <a:t>Geothermal energy is less familiar than other energy sources</a:t>
            </a:r>
          </a:p>
          <a:p>
            <a:pPr marL="457200" indent="-457200">
              <a:buFont typeface="Arial" panose="020B0604020202020204" pitchFamily="34" charset="0"/>
              <a:buChar char="•"/>
            </a:pPr>
            <a:r>
              <a:rPr lang="en-US" dirty="0"/>
              <a:t>Geothermal energy is shrouded in uncertainty</a:t>
            </a:r>
          </a:p>
          <a:p>
            <a:pPr marL="457200" indent="-457200">
              <a:buFont typeface="Arial" panose="020B0604020202020204" pitchFamily="34" charset="0"/>
              <a:buChar char="•"/>
            </a:pPr>
            <a:r>
              <a:rPr lang="en-US" dirty="0"/>
              <a:t>Trust in scientists and researchers as source of information</a:t>
            </a:r>
          </a:p>
          <a:p>
            <a:pPr marL="457200" indent="-457200">
              <a:buFont typeface="Arial" panose="020B0604020202020204" pitchFamily="34" charset="0"/>
              <a:buChar char="•"/>
            </a:pPr>
            <a:r>
              <a:rPr lang="en-US" dirty="0"/>
              <a:t>Curricula in science communication</a:t>
            </a:r>
          </a:p>
          <a:p>
            <a:pPr marL="457200" indent="-457200">
              <a:buFont typeface="Arial" panose="020B0604020202020204" pitchFamily="34" charset="0"/>
              <a:buChar char="•"/>
            </a:pPr>
            <a:r>
              <a:rPr lang="en-US" dirty="0"/>
              <a:t>Professionals and economic resources within industrial and research organizations</a:t>
            </a:r>
          </a:p>
        </p:txBody>
      </p:sp>
    </p:spTree>
    <p:extLst>
      <p:ext uri="{BB962C8B-B14F-4D97-AF65-F5344CB8AC3E}">
        <p14:creationId xmlns:p14="http://schemas.microsoft.com/office/powerpoint/2010/main" val="345767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94E022-FF57-E345-A68A-DEBDAC575D63}"/>
              </a:ext>
            </a:extLst>
          </p:cNvPr>
          <p:cNvSpPr>
            <a:spLocks noGrp="1"/>
          </p:cNvSpPr>
          <p:nvPr>
            <p:ph type="title"/>
          </p:nvPr>
        </p:nvSpPr>
        <p:spPr/>
        <p:txBody>
          <a:bodyPr>
            <a:normAutofit/>
          </a:bodyPr>
          <a:lstStyle/>
          <a:p>
            <a:r>
              <a:rPr lang="en-GB" dirty="0">
                <a:latin typeface="+mj-lt"/>
              </a:rPr>
              <a:t>Preliminary conclusions</a:t>
            </a:r>
            <a:endParaRPr lang="it-IT" dirty="0">
              <a:latin typeface="+mj-lt"/>
            </a:endParaRPr>
          </a:p>
        </p:txBody>
      </p:sp>
      <p:sp>
        <p:nvSpPr>
          <p:cNvPr id="3" name="Segnaposto contenuto 2">
            <a:extLst>
              <a:ext uri="{FF2B5EF4-FFF2-40B4-BE49-F238E27FC236}">
                <a16:creationId xmlns:a16="http://schemas.microsoft.com/office/drawing/2014/main" id="{651DD25F-2440-8346-9F3C-D83DA09D8E8D}"/>
              </a:ext>
            </a:extLst>
          </p:cNvPr>
          <p:cNvSpPr>
            <a:spLocks noGrp="1"/>
          </p:cNvSpPr>
          <p:nvPr>
            <p:ph idx="4294967295"/>
          </p:nvPr>
        </p:nvSpPr>
        <p:spPr>
          <a:xfrm>
            <a:off x="987425" y="1953260"/>
            <a:ext cx="10377487" cy="4440238"/>
          </a:xfrm>
        </p:spPr>
        <p:txBody>
          <a:bodyPr>
            <a:normAutofit/>
          </a:bodyPr>
          <a:lstStyle/>
          <a:p>
            <a:pPr marL="231775" indent="-231775">
              <a:buFont typeface="Arial" panose="020B0604020202020204" pitchFamily="34" charset="0"/>
              <a:buChar char="•"/>
            </a:pPr>
            <a:r>
              <a:rPr lang="en-US" sz="2000" dirty="0"/>
              <a:t>To consolidate </a:t>
            </a:r>
            <a:r>
              <a:rPr lang="en-GB" sz="2000" dirty="0"/>
              <a:t>forms of dialogue, to facilitate taking into account the views of local communities and the general public.</a:t>
            </a:r>
          </a:p>
          <a:p>
            <a:pPr marL="231775" indent="-231775">
              <a:buFont typeface="Arial" panose="020B0604020202020204" pitchFamily="34" charset="0"/>
              <a:buChar char="•"/>
            </a:pPr>
            <a:r>
              <a:rPr lang="en-GB" sz="2000" dirty="0"/>
              <a:t>Quantitative and semi-quantitative data on social aspects, otherwise we are lost in the perception realm. But also a common measuring approach, enabling data comparison, also among different sectors.</a:t>
            </a:r>
          </a:p>
          <a:p>
            <a:pPr marL="231775" indent="-231775">
              <a:buFont typeface="Arial" panose="020B0604020202020204" pitchFamily="34" charset="0"/>
              <a:buChar char="•"/>
            </a:pPr>
            <a:r>
              <a:rPr lang="en-GB" sz="2000" dirty="0"/>
              <a:t>To bridge competences and roles. </a:t>
            </a:r>
            <a:endParaRPr lang="it-IT" sz="2000" dirty="0"/>
          </a:p>
          <a:p>
            <a:pPr marL="231775" indent="-231775">
              <a:buFont typeface="Arial" panose="020B0604020202020204" pitchFamily="34" charset="0"/>
              <a:buChar char="•"/>
            </a:pPr>
            <a:r>
              <a:rPr lang="en-GB" sz="2000" dirty="0"/>
              <a:t>Common “places” (e.g. platforms as ETIP-DG, citizen’ forums, open research centres).</a:t>
            </a:r>
            <a:r>
              <a:rPr lang="en-US" sz="2000" dirty="0"/>
              <a:t> </a:t>
            </a:r>
            <a:endParaRPr lang="it-IT" sz="2000" dirty="0"/>
          </a:p>
          <a:p>
            <a:pPr marL="231775" indent="-231775">
              <a:buFont typeface="Arial" panose="020B0604020202020204" pitchFamily="34" charset="0"/>
              <a:buChar char="•"/>
            </a:pPr>
            <a:r>
              <a:rPr lang="it-IT" sz="2000" dirty="0" err="1"/>
              <a:t>It</a:t>
            </a:r>
            <a:r>
              <a:rPr lang="it-IT" sz="2000" dirty="0"/>
              <a:t> </a:t>
            </a:r>
            <a:r>
              <a:rPr lang="it-IT" sz="2000" dirty="0" err="1"/>
              <a:t>is</a:t>
            </a:r>
            <a:r>
              <a:rPr lang="it-IT" sz="2000" dirty="0"/>
              <a:t> </a:t>
            </a:r>
            <a:r>
              <a:rPr lang="it-IT" sz="2000" dirty="0" err="1"/>
              <a:t>necessary</a:t>
            </a:r>
            <a:r>
              <a:rPr lang="it-IT" sz="2000" dirty="0"/>
              <a:t> to </a:t>
            </a:r>
            <a:r>
              <a:rPr lang="it-IT" sz="2000" dirty="0" err="1"/>
              <a:t>optimize</a:t>
            </a:r>
            <a:r>
              <a:rPr lang="it-IT" sz="2000" dirty="0"/>
              <a:t> </a:t>
            </a:r>
            <a:r>
              <a:rPr lang="it-IT" sz="2000" dirty="0" err="1"/>
              <a:t>regulation</a:t>
            </a:r>
            <a:r>
              <a:rPr lang="it-IT" sz="2000" dirty="0"/>
              <a:t> to </a:t>
            </a:r>
            <a:r>
              <a:rPr lang="it-IT" sz="2000" dirty="0" err="1"/>
              <a:t>embed</a:t>
            </a:r>
            <a:r>
              <a:rPr lang="it-IT" sz="2000" dirty="0"/>
              <a:t> </a:t>
            </a:r>
            <a:r>
              <a:rPr lang="it-IT" sz="2000" dirty="0" err="1"/>
              <a:t>these</a:t>
            </a:r>
            <a:r>
              <a:rPr lang="it-IT" sz="2000" dirty="0"/>
              <a:t> </a:t>
            </a:r>
            <a:r>
              <a:rPr lang="it-IT" sz="2000" dirty="0" err="1"/>
              <a:t>aspect</a:t>
            </a:r>
            <a:r>
              <a:rPr lang="it-IT" sz="2000" dirty="0"/>
              <a:t> in an </a:t>
            </a:r>
            <a:r>
              <a:rPr lang="it-IT" sz="2000" dirty="0" err="1"/>
              <a:t>efficient</a:t>
            </a:r>
            <a:r>
              <a:rPr lang="it-IT" sz="2000" dirty="0"/>
              <a:t> way</a:t>
            </a:r>
            <a:r>
              <a:rPr lang="en-US" sz="2000" dirty="0"/>
              <a:t>.</a:t>
            </a:r>
          </a:p>
          <a:p>
            <a:pPr marL="0" indent="0">
              <a:buNone/>
            </a:pPr>
            <a:endParaRPr lang="en-GB" sz="2000" dirty="0"/>
          </a:p>
          <a:p>
            <a:pPr marL="0" indent="0" algn="ctr">
              <a:buNone/>
            </a:pPr>
            <a:r>
              <a:rPr lang="en-GB" sz="2400" dirty="0"/>
              <a:t>It does not regard only social acceptance, it is about co-creating the future together with citizens and society as a whole</a:t>
            </a:r>
            <a:r>
              <a:rPr lang="it-IT" sz="2400" dirty="0"/>
              <a:t> </a:t>
            </a:r>
            <a:endParaRPr lang="en-US" sz="2400" dirty="0"/>
          </a:p>
        </p:txBody>
      </p:sp>
      <p:sp>
        <p:nvSpPr>
          <p:cNvPr id="4" name="Segnaposto contenuto 3">
            <a:extLst>
              <a:ext uri="{FF2B5EF4-FFF2-40B4-BE49-F238E27FC236}">
                <a16:creationId xmlns:a16="http://schemas.microsoft.com/office/drawing/2014/main" id="{FAA4DB21-AB0D-B044-B615-6B0FB3511F5D}"/>
              </a:ext>
            </a:extLst>
          </p:cNvPr>
          <p:cNvSpPr>
            <a:spLocks noGrp="1"/>
          </p:cNvSpPr>
          <p:nvPr>
            <p:ph sz="quarter" idx="4294967295"/>
          </p:nvPr>
        </p:nvSpPr>
        <p:spPr>
          <a:xfrm>
            <a:off x="987425" y="1388110"/>
            <a:ext cx="11204575" cy="565150"/>
          </a:xfrm>
        </p:spPr>
        <p:txBody>
          <a:bodyPr>
            <a:normAutofit/>
          </a:bodyPr>
          <a:lstStyle/>
          <a:p>
            <a:pPr marL="0" indent="0">
              <a:buNone/>
            </a:pPr>
            <a:r>
              <a:rPr lang="it-IT" sz="2400" dirty="0" err="1"/>
              <a:t>We</a:t>
            </a:r>
            <a:r>
              <a:rPr lang="it-IT" sz="2400" dirty="0"/>
              <a:t> </a:t>
            </a:r>
            <a:r>
              <a:rPr lang="it-IT" sz="2400" dirty="0" err="1"/>
              <a:t>need</a:t>
            </a:r>
            <a:r>
              <a:rPr lang="it-IT" sz="2400" dirty="0"/>
              <a:t>:</a:t>
            </a:r>
          </a:p>
        </p:txBody>
      </p:sp>
    </p:spTree>
    <p:extLst>
      <p:ext uri="{BB962C8B-B14F-4D97-AF65-F5344CB8AC3E}">
        <p14:creationId xmlns:p14="http://schemas.microsoft.com/office/powerpoint/2010/main" val="46106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7C88-EED5-4F09-8336-C86495EA6970}"/>
              </a:ext>
            </a:extLst>
          </p:cNvPr>
          <p:cNvSpPr>
            <a:spLocks noGrp="1"/>
          </p:cNvSpPr>
          <p:nvPr>
            <p:ph type="title"/>
          </p:nvPr>
        </p:nvSpPr>
        <p:spPr/>
        <p:txBody>
          <a:bodyPr>
            <a:normAutofit/>
          </a:bodyPr>
          <a:lstStyle/>
          <a:p>
            <a:r>
              <a:rPr lang="fr-BE" dirty="0">
                <a:latin typeface="+mj-lt"/>
              </a:rPr>
              <a:t>Observation and background: </a:t>
            </a:r>
            <a:br>
              <a:rPr lang="fr-BE" dirty="0">
                <a:latin typeface="+mj-lt"/>
              </a:rPr>
            </a:br>
            <a:r>
              <a:rPr lang="fr-BE" dirty="0">
                <a:latin typeface="+mj-lt"/>
              </a:rPr>
              <a:t>a </a:t>
            </a:r>
            <a:r>
              <a:rPr lang="fr-BE" dirty="0" err="1">
                <a:latin typeface="+mj-lt"/>
              </a:rPr>
              <a:t>European</a:t>
            </a:r>
            <a:r>
              <a:rPr lang="fr-BE" dirty="0">
                <a:latin typeface="+mj-lt"/>
              </a:rPr>
              <a:t> perspective</a:t>
            </a:r>
            <a:endParaRPr lang="en-US" dirty="0">
              <a:latin typeface="+mj-lt"/>
            </a:endParaRPr>
          </a:p>
        </p:txBody>
      </p:sp>
      <p:sp>
        <p:nvSpPr>
          <p:cNvPr id="6" name="Text Placeholder 5">
            <a:extLst>
              <a:ext uri="{FF2B5EF4-FFF2-40B4-BE49-F238E27FC236}">
                <a16:creationId xmlns:a16="http://schemas.microsoft.com/office/drawing/2014/main" id="{01CE5747-52C6-48C1-B848-76A0CF117648}"/>
              </a:ext>
            </a:extLst>
          </p:cNvPr>
          <p:cNvSpPr>
            <a:spLocks noGrp="1"/>
          </p:cNvSpPr>
          <p:nvPr>
            <p:ph type="body" sz="quarter" idx="4294967295"/>
          </p:nvPr>
        </p:nvSpPr>
        <p:spPr>
          <a:xfrm>
            <a:off x="838199" y="2102469"/>
            <a:ext cx="10518775" cy="3076575"/>
          </a:xfrm>
        </p:spPr>
        <p:txBody>
          <a:bodyPr>
            <a:normAutofit fontScale="70000" lnSpcReduction="20000"/>
          </a:bodyPr>
          <a:lstStyle/>
          <a:p>
            <a:pPr algn="just">
              <a:buFont typeface="Wingdings" pitchFamily="2" charset="2"/>
              <a:buChar char="Ø"/>
            </a:pPr>
            <a:r>
              <a:rPr lang="en-US" dirty="0">
                <a:latin typeface="Qualion Book" pitchFamily="2" charset="77"/>
              </a:rPr>
              <a:t>The advantages of using geothermal for power production and H&amp;C are not widely known. Recently, deep geothermal energy production in some regions is confronted with a negative perception, and a special attention from some decision-makers, in terms of environmental performance, which could seriously hamper its market uptake. </a:t>
            </a:r>
          </a:p>
          <a:p>
            <a:pPr algn="just">
              <a:buFont typeface="Wingdings" pitchFamily="2" charset="2"/>
              <a:buChar char="Ø"/>
            </a:pPr>
            <a:endParaRPr lang="en-US" dirty="0">
              <a:latin typeface="Qualion Book" pitchFamily="2" charset="77"/>
            </a:endParaRPr>
          </a:p>
          <a:p>
            <a:pPr algn="just">
              <a:buFont typeface="Wingdings" pitchFamily="2" charset="2"/>
              <a:buChar char="Ø"/>
            </a:pPr>
            <a:r>
              <a:rPr lang="en-US" dirty="0">
                <a:latin typeface="Qualion Book" pitchFamily="2" charset="77"/>
              </a:rPr>
              <a:t>Media reports focus more on disadvantages than advantages. As a result, decision makers and potential investors have concerns about possible environmental impacts and risks involved in implementing geothermal projects, and social resistance often results in practical obstacles - such as significant slowdowns - to the deployment of the deep geothermal resources. </a:t>
            </a:r>
          </a:p>
          <a:p>
            <a:pPr>
              <a:buFont typeface="Wingdings" pitchFamily="2" charset="2"/>
              <a:buChar char="Ø"/>
            </a:pPr>
            <a:endParaRPr lang="en-US" dirty="0">
              <a:latin typeface="Qualion Book" pitchFamily="2" charset="77"/>
            </a:endParaRPr>
          </a:p>
        </p:txBody>
      </p:sp>
    </p:spTree>
    <p:extLst>
      <p:ext uri="{BB962C8B-B14F-4D97-AF65-F5344CB8AC3E}">
        <p14:creationId xmlns:p14="http://schemas.microsoft.com/office/powerpoint/2010/main" val="102346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85DAFCB-BA41-4327-9773-9B09653F679C}"/>
              </a:ext>
            </a:extLst>
          </p:cNvPr>
          <p:cNvSpPr>
            <a:spLocks noGrp="1"/>
          </p:cNvSpPr>
          <p:nvPr>
            <p:ph type="sldNum" sz="quarter" idx="14"/>
          </p:nvPr>
        </p:nvSpPr>
        <p:spPr/>
        <p:txBody>
          <a:bodyPr/>
          <a:lstStyle/>
          <a:p>
            <a:fld id="{31DCDF99-C51C-1942-BF03-BD4977E532D8}" type="slidenum">
              <a:rPr lang="ro-RO" smtClean="0"/>
              <a:pPr/>
              <a:t>16</a:t>
            </a:fld>
            <a:endParaRPr lang="ro-RO" dirty="0"/>
          </a:p>
        </p:txBody>
      </p:sp>
      <p:sp>
        <p:nvSpPr>
          <p:cNvPr id="7" name="Text Placeholder 6">
            <a:extLst>
              <a:ext uri="{FF2B5EF4-FFF2-40B4-BE49-F238E27FC236}">
                <a16:creationId xmlns:a16="http://schemas.microsoft.com/office/drawing/2014/main" id="{4D8D94AE-EC55-418D-910A-360494A40DFB}"/>
              </a:ext>
            </a:extLst>
          </p:cNvPr>
          <p:cNvSpPr>
            <a:spLocks noGrp="1"/>
          </p:cNvSpPr>
          <p:nvPr>
            <p:ph type="body" sz="quarter" idx="16"/>
          </p:nvPr>
        </p:nvSpPr>
        <p:spPr>
          <a:xfrm>
            <a:off x="3581401" y="5835112"/>
            <a:ext cx="7235966" cy="1022888"/>
          </a:xfrm>
        </p:spPr>
        <p:txBody>
          <a:bodyPr>
            <a:normAutofit/>
          </a:bodyPr>
          <a:lstStyle/>
          <a:p>
            <a:r>
              <a:rPr lang="en-US" sz="2000" dirty="0">
                <a:latin typeface="Qualion Book" pitchFamily="2" charset="77"/>
              </a:rPr>
              <a:t>GEOENVI targeted six countries : </a:t>
            </a:r>
          </a:p>
          <a:p>
            <a:r>
              <a:rPr lang="en-US" sz="2000" dirty="0">
                <a:solidFill>
                  <a:srgbClr val="F26156"/>
                </a:solidFill>
                <a:latin typeface="Qualion Book" pitchFamily="2" charset="77"/>
              </a:rPr>
              <a:t>Iceland, France, Belgium, Italy, Hungary and Turkey</a:t>
            </a:r>
            <a:r>
              <a:rPr lang="en-US" sz="2000" dirty="0">
                <a:latin typeface="Qualion Book" pitchFamily="2" charset="77"/>
              </a:rPr>
              <a:t> </a:t>
            </a:r>
            <a:endParaRPr lang="x-none" sz="2000" dirty="0">
              <a:latin typeface="Qualion Book" pitchFamily="2" charset="77"/>
            </a:endParaRPr>
          </a:p>
        </p:txBody>
      </p:sp>
      <p:pic>
        <p:nvPicPr>
          <p:cNvPr id="13" name="Picture 12">
            <a:extLst>
              <a:ext uri="{FF2B5EF4-FFF2-40B4-BE49-F238E27FC236}">
                <a16:creationId xmlns:a16="http://schemas.microsoft.com/office/drawing/2014/main" id="{BE37566B-E91E-45C2-A2B4-C6EF61DBDB8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328914" y="1518572"/>
            <a:ext cx="5615114" cy="4161364"/>
          </a:xfrm>
          <a:prstGeom prst="rect">
            <a:avLst/>
          </a:prstGeom>
        </p:spPr>
      </p:pic>
      <p:sp>
        <p:nvSpPr>
          <p:cNvPr id="9" name="Titolo 8">
            <a:extLst>
              <a:ext uri="{FF2B5EF4-FFF2-40B4-BE49-F238E27FC236}">
                <a16:creationId xmlns:a16="http://schemas.microsoft.com/office/drawing/2014/main" id="{F604983B-0661-B7C2-B2FC-FE98D2A74E5E}"/>
              </a:ext>
            </a:extLst>
          </p:cNvPr>
          <p:cNvSpPr>
            <a:spLocks noGrp="1"/>
          </p:cNvSpPr>
          <p:nvPr>
            <p:ph type="ctrTitle"/>
          </p:nvPr>
        </p:nvSpPr>
        <p:spPr>
          <a:xfrm>
            <a:off x="884237" y="1402616"/>
            <a:ext cx="6812927" cy="1291224"/>
          </a:xfrm>
        </p:spPr>
        <p:txBody>
          <a:bodyPr>
            <a:normAutofit/>
          </a:bodyPr>
          <a:lstStyle/>
          <a:p>
            <a:r>
              <a:rPr lang="it-IT" dirty="0">
                <a:latin typeface="+mn-lt"/>
              </a:rPr>
              <a:t>A </a:t>
            </a:r>
            <a:r>
              <a:rPr lang="it-IT" dirty="0" err="1">
                <a:latin typeface="+mn-lt"/>
              </a:rPr>
              <a:t>European</a:t>
            </a:r>
            <a:r>
              <a:rPr lang="it-IT" dirty="0">
                <a:latin typeface="+mn-lt"/>
              </a:rPr>
              <a:t> project for</a:t>
            </a:r>
            <a:br>
              <a:rPr lang="it-IT" dirty="0">
                <a:latin typeface="+mn-lt"/>
              </a:rPr>
            </a:br>
            <a:r>
              <a:rPr lang="en-GB" b="1" i="1" dirty="0">
                <a:effectLst/>
                <a:latin typeface="+mn-lt"/>
                <a:ea typeface="Calibri" panose="020F0502020204030204" pitchFamily="34" charset="0"/>
                <a:cs typeface="Calibri" panose="020F0502020204030204" pitchFamily="34" charset="0"/>
              </a:rPr>
              <a:t>Tackling environmental concerns to deploy geothermal energy in Europe </a:t>
            </a:r>
            <a:endParaRPr lang="it-IT" i="1" dirty="0">
              <a:latin typeface="+mn-lt"/>
            </a:endParaRPr>
          </a:p>
        </p:txBody>
      </p:sp>
      <p:grpSp>
        <p:nvGrpSpPr>
          <p:cNvPr id="10" name="Gruppo 9">
            <a:extLst>
              <a:ext uri="{FF2B5EF4-FFF2-40B4-BE49-F238E27FC236}">
                <a16:creationId xmlns:a16="http://schemas.microsoft.com/office/drawing/2014/main" id="{CEE29151-418F-432B-2E20-87EA6C8EB3BE}"/>
              </a:ext>
            </a:extLst>
          </p:cNvPr>
          <p:cNvGrpSpPr/>
          <p:nvPr/>
        </p:nvGrpSpPr>
        <p:grpSpPr>
          <a:xfrm>
            <a:off x="884238" y="3758575"/>
            <a:ext cx="6442860" cy="1466215"/>
            <a:chOff x="7961523" y="504548"/>
            <a:chExt cx="4041353" cy="805346"/>
          </a:xfrm>
        </p:grpSpPr>
        <p:grpSp>
          <p:nvGrpSpPr>
            <p:cNvPr id="11" name="Gruppo 10">
              <a:extLst>
                <a:ext uri="{FF2B5EF4-FFF2-40B4-BE49-F238E27FC236}">
                  <a16:creationId xmlns:a16="http://schemas.microsoft.com/office/drawing/2014/main" id="{34737D18-C81E-6699-3F2D-20EA1D67F456}"/>
                </a:ext>
              </a:extLst>
            </p:cNvPr>
            <p:cNvGrpSpPr/>
            <p:nvPr/>
          </p:nvGrpSpPr>
          <p:grpSpPr>
            <a:xfrm>
              <a:off x="7961523" y="504548"/>
              <a:ext cx="4041353" cy="682231"/>
              <a:chOff x="8150647" y="954232"/>
              <a:chExt cx="4041353" cy="682231"/>
            </a:xfrm>
          </p:grpSpPr>
          <p:pic>
            <p:nvPicPr>
              <p:cNvPr id="14" name="Picture 2">
                <a:extLst>
                  <a:ext uri="{FF2B5EF4-FFF2-40B4-BE49-F238E27FC236}">
                    <a16:creationId xmlns:a16="http://schemas.microsoft.com/office/drawing/2014/main" id="{5E244452-6B0A-5CCA-DD13-E271185F4617}"/>
                  </a:ext>
                </a:extLst>
              </p:cNvPr>
              <p:cNvPicPr/>
              <p:nvPr/>
            </p:nvPicPr>
            <p:blipFill>
              <a:blip r:embed="rId3">
                <a:extLst>
                  <a:ext uri="{28A0092B-C50C-407E-A947-70E740481C1C}">
                    <a14:useLocalDpi xmlns:a14="http://schemas.microsoft.com/office/drawing/2010/main"/>
                  </a:ext>
                </a:extLst>
              </a:blip>
              <a:stretch>
                <a:fillRect/>
              </a:stretch>
            </p:blipFill>
            <p:spPr>
              <a:xfrm>
                <a:off x="8445732" y="1026867"/>
                <a:ext cx="2286000" cy="292100"/>
              </a:xfrm>
              <a:prstGeom prst="rect">
                <a:avLst/>
              </a:prstGeom>
            </p:spPr>
          </p:pic>
          <p:pic>
            <p:nvPicPr>
              <p:cNvPr id="15" name="Picture 14">
                <a:extLst>
                  <a:ext uri="{FF2B5EF4-FFF2-40B4-BE49-F238E27FC236}">
                    <a16:creationId xmlns:a16="http://schemas.microsoft.com/office/drawing/2014/main" id="{CFA5DC2B-F68D-57B6-7310-C75FF7814F6A}"/>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1033467" y="954232"/>
                <a:ext cx="576000" cy="385215"/>
              </a:xfrm>
              <a:prstGeom prst="rect">
                <a:avLst/>
              </a:prstGeom>
              <a:noFill/>
              <a:ln>
                <a:noFill/>
              </a:ln>
            </p:spPr>
          </p:pic>
          <p:sp>
            <p:nvSpPr>
              <p:cNvPr id="16" name="CasellaDiTesto 15">
                <a:extLst>
                  <a:ext uri="{FF2B5EF4-FFF2-40B4-BE49-F238E27FC236}">
                    <a16:creationId xmlns:a16="http://schemas.microsoft.com/office/drawing/2014/main" id="{9BB02B02-36CC-FCAE-1C88-5160C01904F6}"/>
                  </a:ext>
                </a:extLst>
              </p:cNvPr>
              <p:cNvSpPr txBox="1"/>
              <p:nvPr/>
            </p:nvSpPr>
            <p:spPr>
              <a:xfrm>
                <a:off x="8150647" y="1297909"/>
                <a:ext cx="4041353" cy="338554"/>
              </a:xfrm>
              <a:prstGeom prst="rect">
                <a:avLst/>
              </a:prstGeom>
              <a:noFill/>
            </p:spPr>
            <p:txBody>
              <a:bodyPr wrap="square" rtlCol="0">
                <a:spAutoFit/>
              </a:bodyPr>
              <a:lstStyle/>
              <a:p>
                <a:r>
                  <a:rPr lang="en-US" sz="1600" dirty="0">
                    <a:solidFill>
                      <a:srgbClr val="9CCC50"/>
                    </a:solidFill>
                  </a:rPr>
                  <a:t>European Union’s Horizon 2020 G.A. 818242</a:t>
                </a:r>
                <a:r>
                  <a:rPr lang="it-IT" sz="1600" dirty="0">
                    <a:solidFill>
                      <a:srgbClr val="9CCC50"/>
                    </a:solidFill>
                  </a:rPr>
                  <a:t> </a:t>
                </a:r>
              </a:p>
            </p:txBody>
          </p:sp>
        </p:grpSp>
        <p:sp>
          <p:nvSpPr>
            <p:cNvPr id="12" name="CasellaDiTesto 11">
              <a:extLst>
                <a:ext uri="{FF2B5EF4-FFF2-40B4-BE49-F238E27FC236}">
                  <a16:creationId xmlns:a16="http://schemas.microsoft.com/office/drawing/2014/main" id="{4AB927B9-1944-9990-A5AE-9F827AE0F80D}"/>
                </a:ext>
              </a:extLst>
            </p:cNvPr>
            <p:cNvSpPr txBox="1"/>
            <p:nvPr/>
          </p:nvSpPr>
          <p:spPr>
            <a:xfrm>
              <a:off x="8550309" y="1140842"/>
              <a:ext cx="2863780" cy="169052"/>
            </a:xfrm>
            <a:prstGeom prst="rect">
              <a:avLst/>
            </a:prstGeom>
            <a:noFill/>
          </p:spPr>
          <p:txBody>
            <a:bodyPr wrap="square" rtlCol="0">
              <a:spAutoFit/>
            </a:bodyPr>
            <a:lstStyle/>
            <a:p>
              <a:pPr algn="ctr"/>
              <a:r>
                <a:rPr lang="en-GB" sz="1400" dirty="0">
                  <a:solidFill>
                    <a:srgbClr val="9BCD50"/>
                  </a:solidFill>
                  <a:hlinkClick r:id="rId5"/>
                </a:rPr>
                <a:t>https://www.geoenvi.eu</a:t>
              </a:r>
              <a:r>
                <a:rPr lang="en-GB" sz="1400" dirty="0">
                  <a:solidFill>
                    <a:srgbClr val="9BCD50"/>
                  </a:solidFill>
                </a:rPr>
                <a:t> </a:t>
              </a:r>
            </a:p>
          </p:txBody>
        </p:sp>
      </p:grpSp>
    </p:spTree>
    <p:extLst>
      <p:ext uri="{BB962C8B-B14F-4D97-AF65-F5344CB8AC3E}">
        <p14:creationId xmlns:p14="http://schemas.microsoft.com/office/powerpoint/2010/main" val="62265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a:spLocks noGrp="1"/>
          </p:cNvSpPr>
          <p:nvPr>
            <p:ph type="title"/>
          </p:nvPr>
        </p:nvSpPr>
        <p:spPr>
          <a:prstGeom prst="rect">
            <a:avLst/>
          </a:prstGeom>
        </p:spPr>
        <p:txBody>
          <a:bodyPr/>
          <a:lstStyle>
            <a:lvl1pPr>
              <a:defRPr>
                <a:latin typeface="Qualion Black"/>
                <a:ea typeface="Qualion Black"/>
                <a:cs typeface="Qualion Black"/>
                <a:sym typeface="Qualion Black"/>
              </a:defRPr>
            </a:lvl1pPr>
          </a:lstStyle>
          <a:p>
            <a:r>
              <a:rPr dirty="0">
                <a:latin typeface="Qualion Bold" pitchFamily="2" charset="77"/>
              </a:rPr>
              <a:t>Key actors</a:t>
            </a:r>
          </a:p>
        </p:txBody>
      </p:sp>
      <p:sp>
        <p:nvSpPr>
          <p:cNvPr id="207" name="Text Placeholder 5"/>
          <p:cNvSpPr>
            <a:spLocks noGrp="1"/>
          </p:cNvSpPr>
          <p:nvPr>
            <p:ph type="body" sz="half" idx="1"/>
          </p:nvPr>
        </p:nvSpPr>
        <p:spPr>
          <a:xfrm>
            <a:off x="836565" y="2254492"/>
            <a:ext cx="10518870" cy="3937301"/>
          </a:xfrm>
          <a:prstGeom prst="rect">
            <a:avLst/>
          </a:prstGeom>
        </p:spPr>
        <p:txBody>
          <a:bodyPr>
            <a:normAutofit/>
          </a:bodyPr>
          <a:lstStyle/>
          <a:p>
            <a:pPr marL="277177" indent="-277177" algn="just" defTabSz="886968">
              <a:spcBef>
                <a:spcPts val="900"/>
              </a:spcBef>
              <a:buSzPct val="100000"/>
              <a:buFont typeface="Arial"/>
              <a:buChar char="•"/>
              <a:defRPr sz="1552">
                <a:latin typeface="Qualion"/>
                <a:ea typeface="Qualion"/>
                <a:cs typeface="Qualion"/>
                <a:sym typeface="Qualion"/>
              </a:defRPr>
            </a:pPr>
            <a:r>
              <a:rPr sz="1600" dirty="0"/>
              <a:t>Public environmental institutions and regulatory authorities &gt; implement and/or make the environmental regulations: they will exchange on best practices, tend to adopt the GEOENVI recommendations and methodologies, and envisage the harmonization / mutual recognition with minimum standards, of their environmental regulations</a:t>
            </a:r>
          </a:p>
          <a:p>
            <a:pPr algn="just" defTabSz="886968">
              <a:spcBef>
                <a:spcPts val="900"/>
              </a:spcBef>
              <a:defRPr sz="1552">
                <a:latin typeface="Qualion"/>
                <a:ea typeface="Qualion"/>
                <a:cs typeface="Qualion"/>
                <a:sym typeface="Qualion"/>
              </a:defRPr>
            </a:pPr>
            <a:endParaRPr sz="1600" dirty="0"/>
          </a:p>
          <a:p>
            <a:pPr marL="277177" indent="-277177" algn="just" defTabSz="886968">
              <a:spcBef>
                <a:spcPts val="900"/>
              </a:spcBef>
              <a:buSzPct val="100000"/>
              <a:buFont typeface="Arial"/>
              <a:buChar char="•"/>
              <a:defRPr sz="1552">
                <a:latin typeface="Qualion"/>
                <a:ea typeface="Qualion"/>
                <a:cs typeface="Qualion"/>
                <a:sym typeface="Qualion"/>
              </a:defRPr>
            </a:pPr>
            <a:r>
              <a:rPr sz="1600" dirty="0"/>
              <a:t>Industry &amp; project developers &gt; develop geothermal projects: they will be consulted on environmental impact and LCA, and be asked to implement methodologies and tools. </a:t>
            </a:r>
            <a:r>
              <a:rPr sz="1600" u="sng" dirty="0"/>
              <a:t>GEOENVI aims especially at representing a variety of power and DH project developers in Europe</a:t>
            </a:r>
            <a:r>
              <a:rPr sz="1600" dirty="0"/>
              <a:t>. These geothermal project developers and operators (more than 70 companies) are represented directly and indirectly by geothermal associations in GEOENVI</a:t>
            </a:r>
          </a:p>
          <a:p>
            <a:pPr algn="just" defTabSz="886968">
              <a:spcBef>
                <a:spcPts val="900"/>
              </a:spcBef>
              <a:defRPr sz="1552">
                <a:latin typeface="Qualion"/>
                <a:ea typeface="Qualion"/>
                <a:cs typeface="Qualion"/>
                <a:sym typeface="Qualion"/>
              </a:defRPr>
            </a:pPr>
            <a:endParaRPr sz="1600" dirty="0"/>
          </a:p>
          <a:p>
            <a:pPr marL="277177" indent="-277177" algn="just" defTabSz="886968">
              <a:spcBef>
                <a:spcPts val="900"/>
              </a:spcBef>
              <a:buSzPct val="100000"/>
              <a:buFont typeface="Arial"/>
              <a:buChar char="•"/>
              <a:defRPr sz="1552">
                <a:latin typeface="Qualion"/>
                <a:ea typeface="Qualion"/>
                <a:cs typeface="Qualion"/>
                <a:sym typeface="Qualion"/>
              </a:defRPr>
            </a:pPr>
            <a:r>
              <a:rPr sz="1600" dirty="0"/>
              <a:t>Scientific experts &gt; guarantee sustainability: they will support drafting of environmental regulations for</a:t>
            </a:r>
            <a:r>
              <a:rPr lang="it-IT" sz="1600" dirty="0"/>
              <a:t> </a:t>
            </a:r>
            <a:r>
              <a:rPr sz="1600" dirty="0"/>
              <a:t>the legislators and design methodologies and tools on environmental impact and LCA for industry.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729552-99A8-C543-AF9B-655C87385E8B}"/>
              </a:ext>
            </a:extLst>
          </p:cNvPr>
          <p:cNvSpPr>
            <a:spLocks noGrp="1"/>
          </p:cNvSpPr>
          <p:nvPr>
            <p:ph type="title"/>
          </p:nvPr>
        </p:nvSpPr>
        <p:spPr/>
        <p:txBody>
          <a:bodyPr>
            <a:normAutofit/>
          </a:bodyPr>
          <a:lstStyle/>
          <a:p>
            <a:r>
              <a:rPr lang="en-GB" sz="3200" dirty="0">
                <a:solidFill>
                  <a:schemeClr val="accent6"/>
                </a:solidFill>
                <a:latin typeface="+mj-lt"/>
              </a:rPr>
              <a:t>Adopted solutions to overcome environmental concerns related to geothermal deployment</a:t>
            </a:r>
            <a:endParaRPr lang="it-IT" sz="3200" dirty="0">
              <a:solidFill>
                <a:schemeClr val="accent6"/>
              </a:solidFill>
              <a:latin typeface="+mj-lt"/>
            </a:endParaRPr>
          </a:p>
        </p:txBody>
      </p:sp>
      <p:sp>
        <p:nvSpPr>
          <p:cNvPr id="5" name="Segnaposto testo 4">
            <a:extLst>
              <a:ext uri="{FF2B5EF4-FFF2-40B4-BE49-F238E27FC236}">
                <a16:creationId xmlns:a16="http://schemas.microsoft.com/office/drawing/2014/main" id="{29C490B3-74C3-DF4B-940A-9964C876213A}"/>
              </a:ext>
            </a:extLst>
          </p:cNvPr>
          <p:cNvSpPr>
            <a:spLocks noGrp="1"/>
          </p:cNvSpPr>
          <p:nvPr>
            <p:ph idx="1"/>
          </p:nvPr>
        </p:nvSpPr>
        <p:spPr>
          <a:xfrm>
            <a:off x="836613" y="1679377"/>
            <a:ext cx="9187064" cy="4351338"/>
          </a:xfrm>
        </p:spPr>
        <p:txBody>
          <a:bodyPr>
            <a:normAutofit/>
          </a:bodyPr>
          <a:lstStyle/>
          <a:p>
            <a:pPr marL="0" indent="0">
              <a:buNone/>
              <a:defRPr sz="1568">
                <a:solidFill>
                  <a:srgbClr val="767171"/>
                </a:solidFill>
                <a:latin typeface="Qualion Book"/>
                <a:ea typeface="Qualion Book"/>
                <a:cs typeface="Qualion Book"/>
                <a:sym typeface="Qualion Book"/>
              </a:defRPr>
            </a:pPr>
            <a:r>
              <a:rPr lang="en-GB" sz="1800" b="1" dirty="0"/>
              <a:t>A MAIN GOAL OF ENERGY GENERATION TECHNOLOGIES IS TO HAVE ONLY POSITIVE IMPACTS AND NO RISK</a:t>
            </a:r>
          </a:p>
        </p:txBody>
      </p:sp>
      <p:sp>
        <p:nvSpPr>
          <p:cNvPr id="7" name="Slide Number Placeholder 4">
            <a:extLst>
              <a:ext uri="{FF2B5EF4-FFF2-40B4-BE49-F238E27FC236}">
                <a16:creationId xmlns:a16="http://schemas.microsoft.com/office/drawing/2014/main" id="{7D49F2FA-D23A-274B-BD50-B3FF4418BC1C}"/>
              </a:ext>
            </a:extLst>
          </p:cNvPr>
          <p:cNvSpPr>
            <a:spLocks noGrp="1"/>
          </p:cNvSpPr>
          <p:nvPr>
            <p:ph type="sldNum" sz="quarter" idx="12"/>
          </p:nvPr>
        </p:nvSpPr>
        <p:spPr/>
        <p:txBody>
          <a:bodyPr/>
          <a:lstStyle/>
          <a:p>
            <a:fld id="{17CE31EA-825F-7848-8941-1BE262FCD642}" type="slidenum">
              <a:rPr lang="ro-RO" smtClean="0"/>
              <a:t>18</a:t>
            </a:fld>
            <a:endParaRPr lang="ro-RO" dirty="0"/>
          </a:p>
        </p:txBody>
      </p:sp>
      <p:sp>
        <p:nvSpPr>
          <p:cNvPr id="11" name="Segnaposto testo 10">
            <a:extLst>
              <a:ext uri="{FF2B5EF4-FFF2-40B4-BE49-F238E27FC236}">
                <a16:creationId xmlns:a16="http://schemas.microsoft.com/office/drawing/2014/main" id="{AFEA0C35-73D1-3C4D-8020-807F1B67F0B3}"/>
              </a:ext>
            </a:extLst>
          </p:cNvPr>
          <p:cNvSpPr>
            <a:spLocks noGrp="1"/>
          </p:cNvSpPr>
          <p:nvPr>
            <p:ph type="body" sz="quarter" idx="4294967295"/>
          </p:nvPr>
        </p:nvSpPr>
        <p:spPr>
          <a:xfrm>
            <a:off x="836612" y="2390721"/>
            <a:ext cx="10518775" cy="3076575"/>
          </a:xfrm>
        </p:spPr>
        <p:txBody>
          <a:bodyPr>
            <a:normAutofit/>
          </a:bodyPr>
          <a:lstStyle/>
          <a:p>
            <a:pPr marL="228600" indent="-228600" algn="just" defTabSz="896111">
              <a:lnSpc>
                <a:spcPct val="140000"/>
              </a:lnSpc>
              <a:spcBef>
                <a:spcPts val="900"/>
              </a:spcBef>
              <a:buSzTx/>
              <a:buFont typeface="Arial"/>
              <a:buChar char="•"/>
              <a:defRPr sz="1568">
                <a:solidFill>
                  <a:srgbClr val="767171"/>
                </a:solidFill>
                <a:latin typeface="Qualion Book"/>
                <a:ea typeface="Qualion Book"/>
                <a:cs typeface="Qualion Book"/>
                <a:sym typeface="Qualion Book"/>
              </a:defRPr>
            </a:pPr>
            <a:r>
              <a:rPr lang="en-GB" sz="1800" dirty="0">
                <a:latin typeface="Qualion Book" pitchFamily="2" charset="77"/>
              </a:rPr>
              <a:t>1st rule: prevention. it is possible to avoid problems, in most cases, by considering potential negative effects at an early stage of design and avoiding them by using preventive alternatives and tools</a:t>
            </a:r>
            <a:endParaRPr lang="en-GB" sz="3600" dirty="0"/>
          </a:p>
        </p:txBody>
      </p:sp>
      <p:sp>
        <p:nvSpPr>
          <p:cNvPr id="6" name="CasellaDiTesto 5">
            <a:extLst>
              <a:ext uri="{FF2B5EF4-FFF2-40B4-BE49-F238E27FC236}">
                <a16:creationId xmlns:a16="http://schemas.microsoft.com/office/drawing/2014/main" id="{7AAEDDB5-9B12-8741-A172-915B2D86A7C7}"/>
              </a:ext>
            </a:extLst>
          </p:cNvPr>
          <p:cNvSpPr txBox="1"/>
          <p:nvPr/>
        </p:nvSpPr>
        <p:spPr>
          <a:xfrm>
            <a:off x="836612" y="3522943"/>
            <a:ext cx="10325549" cy="2182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just" defTabSz="896111">
              <a:lnSpc>
                <a:spcPct val="140000"/>
              </a:lnSpc>
              <a:spcBef>
                <a:spcPts val="900"/>
              </a:spcBef>
              <a:defRPr sz="1568">
                <a:solidFill>
                  <a:srgbClr val="767171"/>
                </a:solidFill>
                <a:latin typeface="Qualion Book"/>
                <a:ea typeface="Qualion Book"/>
                <a:cs typeface="Qualion Book"/>
                <a:sym typeface="Qualion Book"/>
              </a:defRPr>
            </a:pPr>
            <a:r>
              <a:rPr lang="en-GB" sz="1800" dirty="0">
                <a:solidFill>
                  <a:srgbClr val="767171"/>
                </a:solidFill>
                <a:cs typeface="Arial" panose="020B0604020202020204" pitchFamily="34" charset="0"/>
                <a:sym typeface="Qualion Book"/>
              </a:rPr>
              <a:t>This is not always possible, therefore </a:t>
            </a:r>
          </a:p>
          <a:p>
            <a:pPr marL="228600" lvl="0" indent="-228600" algn="just" defTabSz="896111">
              <a:lnSpc>
                <a:spcPct val="140000"/>
              </a:lnSpc>
              <a:spcBef>
                <a:spcPts val="900"/>
              </a:spcBef>
              <a:buFont typeface="Arial"/>
              <a:buChar char="•"/>
              <a:defRPr sz="1568">
                <a:solidFill>
                  <a:srgbClr val="767171"/>
                </a:solidFill>
                <a:latin typeface="Qualion Book"/>
                <a:ea typeface="Qualion Book"/>
                <a:cs typeface="Qualion Book"/>
                <a:sym typeface="Qualion Book"/>
              </a:defRPr>
            </a:pPr>
            <a:r>
              <a:rPr lang="en-GB" sz="1800" dirty="0">
                <a:solidFill>
                  <a:srgbClr val="767171"/>
                </a:solidFill>
                <a:cs typeface="Arial" panose="020B0604020202020204" pitchFamily="34" charset="0"/>
                <a:sym typeface="Qualion Book"/>
              </a:rPr>
              <a:t>2nd rule: mitigate any possible risks and negative impacts (environmental, economic) while maximising positive impacts (in addition to electricity and heat production, increased tourism by-products or other non-direct financial and social benefits)</a:t>
            </a:r>
          </a:p>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ea typeface="Arial"/>
              <a:cs typeface="Arial" panose="020B0604020202020204" pitchFamily="34" charset="0"/>
              <a:sym typeface="Arial"/>
            </a:endParaRPr>
          </a:p>
        </p:txBody>
      </p:sp>
    </p:spTree>
    <p:extLst>
      <p:ext uri="{BB962C8B-B14F-4D97-AF65-F5344CB8AC3E}">
        <p14:creationId xmlns:p14="http://schemas.microsoft.com/office/powerpoint/2010/main" val="311115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3D474B-3735-7848-AC73-5351129C1DCF}"/>
              </a:ext>
            </a:extLst>
          </p:cNvPr>
          <p:cNvSpPr>
            <a:spLocks noGrp="1"/>
          </p:cNvSpPr>
          <p:nvPr>
            <p:ph type="title"/>
          </p:nvPr>
        </p:nvSpPr>
        <p:spPr/>
        <p:txBody>
          <a:bodyPr>
            <a:normAutofit/>
          </a:bodyPr>
          <a:lstStyle/>
          <a:p>
            <a:r>
              <a:rPr lang="it-IT" sz="3200" dirty="0" err="1">
                <a:solidFill>
                  <a:schemeClr val="accent6"/>
                </a:solidFill>
                <a:latin typeface="+mj-lt"/>
              </a:rPr>
              <a:t>Mitigation</a:t>
            </a:r>
            <a:r>
              <a:rPr lang="it-IT" sz="3200" dirty="0">
                <a:solidFill>
                  <a:schemeClr val="accent6"/>
                </a:solidFill>
                <a:latin typeface="+mj-lt"/>
              </a:rPr>
              <a:t> </a:t>
            </a:r>
            <a:r>
              <a:rPr lang="it-IT" sz="3200" dirty="0" err="1">
                <a:solidFill>
                  <a:schemeClr val="accent6"/>
                </a:solidFill>
                <a:latin typeface="+mj-lt"/>
              </a:rPr>
              <a:t>measures</a:t>
            </a:r>
            <a:endParaRPr lang="en-GB" sz="3200" dirty="0">
              <a:solidFill>
                <a:schemeClr val="accent6"/>
              </a:solidFill>
              <a:latin typeface="+mj-lt"/>
            </a:endParaRPr>
          </a:p>
        </p:txBody>
      </p:sp>
      <p:sp>
        <p:nvSpPr>
          <p:cNvPr id="3" name="Sottotitolo 2">
            <a:extLst>
              <a:ext uri="{FF2B5EF4-FFF2-40B4-BE49-F238E27FC236}">
                <a16:creationId xmlns:a16="http://schemas.microsoft.com/office/drawing/2014/main" id="{2CCDEEE2-F50D-2840-A10B-CB82F26C8D0C}"/>
              </a:ext>
            </a:extLst>
          </p:cNvPr>
          <p:cNvSpPr>
            <a:spLocks noGrp="1"/>
          </p:cNvSpPr>
          <p:nvPr>
            <p:ph idx="1"/>
          </p:nvPr>
        </p:nvSpPr>
        <p:spPr>
          <a:xfrm>
            <a:off x="838200" y="1489950"/>
            <a:ext cx="10515600" cy="4351338"/>
          </a:xfrm>
        </p:spPr>
        <p:txBody>
          <a:bodyPr>
            <a:normAutofit/>
          </a:bodyPr>
          <a:lstStyle/>
          <a:p>
            <a:pPr marL="0" indent="0">
              <a:buNone/>
            </a:pPr>
            <a:r>
              <a:rPr lang="en-GB" sz="1800" dirty="0"/>
              <a:t>SYSTEMS TO REDUCE, AVOID OR COMPENSATE FOR POTENTIAL NEGATIVE ENVIRONMENTAL CONSEQUENCES OF INDUSTRIAL PROJECT DEVELOPMENT ACTIVITIES</a:t>
            </a:r>
          </a:p>
          <a:p>
            <a:endParaRPr lang="en-GB" dirty="0"/>
          </a:p>
        </p:txBody>
      </p:sp>
      <p:sp>
        <p:nvSpPr>
          <p:cNvPr id="5" name="Segnaposto numero diapositiva 4">
            <a:extLst>
              <a:ext uri="{FF2B5EF4-FFF2-40B4-BE49-F238E27FC236}">
                <a16:creationId xmlns:a16="http://schemas.microsoft.com/office/drawing/2014/main" id="{BBE069B9-3F7E-5A4E-B878-4EE8D0DA659E}"/>
              </a:ext>
            </a:extLst>
          </p:cNvPr>
          <p:cNvSpPr>
            <a:spLocks noGrp="1"/>
          </p:cNvSpPr>
          <p:nvPr>
            <p:ph type="sldNum" sz="quarter" idx="12"/>
          </p:nvPr>
        </p:nvSpPr>
        <p:spPr/>
        <p:txBody>
          <a:bodyPr/>
          <a:lstStyle/>
          <a:p>
            <a:fld id="{17CE31EA-825F-7848-8941-1BE262FCD642}" type="slidenum">
              <a:rPr lang="ro-RO" smtClean="0"/>
              <a:t>19</a:t>
            </a:fld>
            <a:endParaRPr lang="ro-RO" dirty="0"/>
          </a:p>
        </p:txBody>
      </p:sp>
      <p:sp>
        <p:nvSpPr>
          <p:cNvPr id="6" name="Segnaposto testo 5">
            <a:extLst>
              <a:ext uri="{FF2B5EF4-FFF2-40B4-BE49-F238E27FC236}">
                <a16:creationId xmlns:a16="http://schemas.microsoft.com/office/drawing/2014/main" id="{7F7098B8-F9C8-1D4E-8C7D-CA8B37213A82}"/>
              </a:ext>
            </a:extLst>
          </p:cNvPr>
          <p:cNvSpPr>
            <a:spLocks noGrp="1"/>
          </p:cNvSpPr>
          <p:nvPr>
            <p:ph type="body" sz="quarter" idx="4294967295"/>
          </p:nvPr>
        </p:nvSpPr>
        <p:spPr>
          <a:xfrm>
            <a:off x="883919" y="2407053"/>
            <a:ext cx="10518775" cy="1766887"/>
          </a:xfrm>
        </p:spPr>
        <p:txBody>
          <a:bodyPr>
            <a:normAutofit fontScale="92500" lnSpcReduction="20000"/>
          </a:bodyPr>
          <a:lstStyle/>
          <a:p>
            <a:pPr algn="just" defTabSz="896111">
              <a:lnSpc>
                <a:spcPct val="150000"/>
              </a:lnSpc>
              <a:spcBef>
                <a:spcPts val="900"/>
              </a:spcBef>
              <a:defRPr sz="1568">
                <a:solidFill>
                  <a:srgbClr val="767171"/>
                </a:solidFill>
                <a:latin typeface="Qualion Book"/>
                <a:ea typeface="Qualion Book"/>
                <a:cs typeface="Qualion Book"/>
                <a:sym typeface="Qualion Book"/>
              </a:defRPr>
            </a:pPr>
            <a:r>
              <a:rPr lang="en-GB" sz="1800" dirty="0">
                <a:sym typeface="Qualion Book"/>
              </a:rPr>
              <a:t>Mitigation is a regulatory procedure embedded in all international interpretations of environmental impact assessment (EIA). It comprises three forms of measures </a:t>
            </a:r>
            <a:r>
              <a:rPr lang="it-IT" sz="1800" dirty="0">
                <a:sym typeface="Qualion Book"/>
              </a:rPr>
              <a:t>*:</a:t>
            </a:r>
          </a:p>
          <a:p>
            <a:pPr marL="285750" indent="-285750" algn="just" defTabSz="896111">
              <a:lnSpc>
                <a:spcPct val="150000"/>
              </a:lnSpc>
              <a:spcBef>
                <a:spcPts val="900"/>
              </a:spcBef>
              <a:buSzTx/>
              <a:buFont typeface="Arial" panose="020B0604020202020204" pitchFamily="34" charset="0"/>
              <a:buChar char="•"/>
              <a:defRPr sz="1568">
                <a:solidFill>
                  <a:srgbClr val="767171"/>
                </a:solidFill>
                <a:latin typeface="Qualion Book"/>
                <a:ea typeface="Qualion Book"/>
                <a:cs typeface="Qualion Book"/>
                <a:sym typeface="Qualion Book"/>
              </a:defRPr>
            </a:pPr>
            <a:r>
              <a:rPr lang="en-GB" sz="1800" dirty="0">
                <a:sym typeface="Qualion Book"/>
              </a:rPr>
              <a:t>Prevention, which means that the potential impact is prevented or reduced before it occurs. </a:t>
            </a:r>
          </a:p>
          <a:p>
            <a:pPr marL="285750" indent="-285750" algn="just" defTabSz="896111">
              <a:lnSpc>
                <a:spcPct val="150000"/>
              </a:lnSpc>
              <a:spcBef>
                <a:spcPts val="900"/>
              </a:spcBef>
              <a:buSzTx/>
              <a:buFont typeface="Arial" panose="020B0604020202020204" pitchFamily="34" charset="0"/>
              <a:buChar char="•"/>
              <a:defRPr sz="1568">
                <a:solidFill>
                  <a:srgbClr val="767171"/>
                </a:solidFill>
                <a:latin typeface="Qualion Book"/>
                <a:ea typeface="Qualion Book"/>
                <a:cs typeface="Qualion Book"/>
                <a:sym typeface="Qualion Book"/>
              </a:defRPr>
            </a:pPr>
            <a:r>
              <a:rPr lang="en-GB" sz="1800" dirty="0">
                <a:sym typeface="Qualion Book"/>
              </a:rPr>
              <a:t>Corrective measures, reducing the impact to an acceptable level **. </a:t>
            </a:r>
          </a:p>
          <a:p>
            <a:endParaRPr lang="en-GB" sz="2400" dirty="0"/>
          </a:p>
        </p:txBody>
      </p:sp>
      <p:sp>
        <p:nvSpPr>
          <p:cNvPr id="7" name="CasellaDiTesto 6">
            <a:extLst>
              <a:ext uri="{FF2B5EF4-FFF2-40B4-BE49-F238E27FC236}">
                <a16:creationId xmlns:a16="http://schemas.microsoft.com/office/drawing/2014/main" id="{BD5F9A66-FC6F-1345-8F39-E20D4E4B1E9A}"/>
              </a:ext>
            </a:extLst>
          </p:cNvPr>
          <p:cNvSpPr txBox="1"/>
          <p:nvPr/>
        </p:nvSpPr>
        <p:spPr>
          <a:xfrm>
            <a:off x="930219" y="4308875"/>
            <a:ext cx="1019948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n-GB" sz="1800" dirty="0">
                <a:solidFill>
                  <a:schemeClr val="bg1">
                    <a:lumMod val="65000"/>
                  </a:schemeClr>
                </a:solidFill>
                <a:latin typeface="Qualion Book"/>
              </a:rPr>
              <a:t>If preventive or corrective measures fail, then compensatory measures apply. They will compensate for the unavoidable impact</a:t>
            </a:r>
          </a:p>
        </p:txBody>
      </p:sp>
      <p:sp>
        <p:nvSpPr>
          <p:cNvPr id="8" name="CasellaDiTesto 7">
            <a:extLst>
              <a:ext uri="{FF2B5EF4-FFF2-40B4-BE49-F238E27FC236}">
                <a16:creationId xmlns:a16="http://schemas.microsoft.com/office/drawing/2014/main" id="{76B2AD3D-580D-184C-98B1-77A9445D2E57}"/>
              </a:ext>
            </a:extLst>
          </p:cNvPr>
          <p:cNvSpPr txBox="1"/>
          <p:nvPr/>
        </p:nvSpPr>
        <p:spPr>
          <a:xfrm>
            <a:off x="883919" y="5216261"/>
            <a:ext cx="595794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600" dirty="0">
                <a:latin typeface="Qualion Book"/>
              </a:rPr>
              <a:t>* European Environmental Impact Assessment Directive</a:t>
            </a:r>
          </a:p>
          <a:p>
            <a:r>
              <a:rPr lang="en-GB" sz="1600" dirty="0">
                <a:latin typeface="Qualion Book"/>
              </a:rPr>
              <a:t>** See legislation</a:t>
            </a:r>
          </a:p>
        </p:txBody>
      </p:sp>
    </p:spTree>
    <p:extLst>
      <p:ext uri="{BB962C8B-B14F-4D97-AF65-F5344CB8AC3E}">
        <p14:creationId xmlns:p14="http://schemas.microsoft.com/office/powerpoint/2010/main" val="376211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8">
            <a:extLst>
              <a:ext uri="{FF2B5EF4-FFF2-40B4-BE49-F238E27FC236}">
                <a16:creationId xmlns:a16="http://schemas.microsoft.com/office/drawing/2014/main" id="{3413D5D6-BC18-FE11-A27C-4A1AABCDA947}"/>
              </a:ext>
            </a:extLst>
          </p:cNvPr>
          <p:cNvSpPr txBox="1"/>
          <p:nvPr/>
        </p:nvSpPr>
        <p:spPr>
          <a:xfrm>
            <a:off x="1104734" y="4358616"/>
            <a:ext cx="3232049" cy="830997"/>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60959" rIns="60959">
            <a:spAutoFit/>
          </a:bodyPr>
          <a:lstStyle/>
          <a:p>
            <a:r>
              <a:rPr lang="it-IT" sz="1600" dirty="0"/>
              <a:t>Promotion of best practices: market strategies, economic and environmental aspects</a:t>
            </a:r>
            <a:endParaRPr sz="1600" dirty="0"/>
          </a:p>
        </p:txBody>
      </p:sp>
      <p:sp>
        <p:nvSpPr>
          <p:cNvPr id="11" name="CasellaDiTesto 11">
            <a:extLst>
              <a:ext uri="{FF2B5EF4-FFF2-40B4-BE49-F238E27FC236}">
                <a16:creationId xmlns:a16="http://schemas.microsoft.com/office/drawing/2014/main" id="{BE0F3F0D-3BD8-58AE-5058-CA4E5B56617C}"/>
              </a:ext>
            </a:extLst>
          </p:cNvPr>
          <p:cNvSpPr txBox="1"/>
          <p:nvPr/>
        </p:nvSpPr>
        <p:spPr>
          <a:xfrm>
            <a:off x="1088193" y="1635537"/>
            <a:ext cx="4225191" cy="107721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60959" rIns="60959">
            <a:spAutoFit/>
          </a:bodyPr>
          <a:lstStyle/>
          <a:p>
            <a:r>
              <a:rPr lang="it-IT" sz="1600" dirty="0"/>
              <a:t>Optimisation and development of advanced technologies for subsurface exploration, resource assessment, and </a:t>
            </a:r>
            <a:r>
              <a:rPr lang="it-IT" sz="1600" dirty="0" err="1"/>
              <a:t>sustainable</a:t>
            </a:r>
            <a:r>
              <a:rPr lang="it-IT" sz="1600" dirty="0"/>
              <a:t> production from geothermal systems</a:t>
            </a:r>
            <a:endParaRPr sz="1600" dirty="0"/>
          </a:p>
        </p:txBody>
      </p:sp>
      <p:sp>
        <p:nvSpPr>
          <p:cNvPr id="12" name="CasellaDiTesto 9">
            <a:extLst>
              <a:ext uri="{FF2B5EF4-FFF2-40B4-BE49-F238E27FC236}">
                <a16:creationId xmlns:a16="http://schemas.microsoft.com/office/drawing/2014/main" id="{CB3BA209-BFD1-9456-67F3-66CEAD2E81A1}"/>
              </a:ext>
            </a:extLst>
          </p:cNvPr>
          <p:cNvSpPr txBox="1"/>
          <p:nvPr/>
        </p:nvSpPr>
        <p:spPr>
          <a:xfrm>
            <a:off x="7505704" y="3384504"/>
            <a:ext cx="4070163" cy="959237"/>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60959" rIns="60959">
            <a:spAutoFit/>
          </a:bodyPr>
          <a:lstStyle/>
          <a:p>
            <a:pPr algn="r">
              <a:spcBef>
                <a:spcPts val="1000"/>
              </a:spcBef>
            </a:pPr>
            <a:r>
              <a:rPr lang="it-IT" sz="1600" dirty="0"/>
              <a:t>Assisting in the development of guidelines for the utilisation of geothermal energy</a:t>
            </a:r>
          </a:p>
          <a:p>
            <a:pPr algn="r">
              <a:spcBef>
                <a:spcPts val="1000"/>
              </a:spcBef>
            </a:pPr>
            <a:r>
              <a:rPr lang="it-IT" sz="1600" dirty="0"/>
              <a:t>Geothermal energy for society</a:t>
            </a:r>
          </a:p>
        </p:txBody>
      </p:sp>
      <p:grpSp>
        <p:nvGrpSpPr>
          <p:cNvPr id="14" name="Ovale 18">
            <a:extLst>
              <a:ext uri="{FF2B5EF4-FFF2-40B4-BE49-F238E27FC236}">
                <a16:creationId xmlns:a16="http://schemas.microsoft.com/office/drawing/2014/main" id="{983F277D-0F5E-7A71-59D2-D84C1604A6EA}"/>
              </a:ext>
            </a:extLst>
          </p:cNvPr>
          <p:cNvGrpSpPr/>
          <p:nvPr/>
        </p:nvGrpSpPr>
        <p:grpSpPr>
          <a:xfrm>
            <a:off x="4975470" y="1712013"/>
            <a:ext cx="2160000" cy="2160000"/>
            <a:chOff x="-1" y="0"/>
            <a:chExt cx="2475470" cy="2427478"/>
          </a:xfrm>
        </p:grpSpPr>
        <p:sp>
          <p:nvSpPr>
            <p:cNvPr id="15" name="Ovale">
              <a:extLst>
                <a:ext uri="{FF2B5EF4-FFF2-40B4-BE49-F238E27FC236}">
                  <a16:creationId xmlns:a16="http://schemas.microsoft.com/office/drawing/2014/main" id="{98815AD7-7F64-4366-D8F8-C97C0305846A}"/>
                </a:ext>
              </a:extLst>
            </p:cNvPr>
            <p:cNvSpPr/>
            <p:nvPr/>
          </p:nvSpPr>
          <p:spPr>
            <a:xfrm>
              <a:off x="-1" y="0"/>
              <a:ext cx="2475470" cy="2427478"/>
            </a:xfrm>
            <a:prstGeom prst="ellipse">
              <a:avLst/>
            </a:prstGeom>
            <a:gradFill flip="none" rotWithShape="1">
              <a:gsLst>
                <a:gs pos="0">
                  <a:srgbClr val="8000FF">
                    <a:alpha val="66000"/>
                  </a:srgbClr>
                </a:gs>
                <a:gs pos="100000">
                  <a:srgbClr val="BABABA">
                    <a:alpha val="66000"/>
                  </a:srgbClr>
                </a:gs>
              </a:gsLst>
              <a:lin ang="16200000" scaled="0"/>
            </a:gradFill>
            <a:ln w="12700" cap="flat">
              <a:noFill/>
              <a:miter lim="400000"/>
            </a:ln>
            <a:effectLst>
              <a:outerShdw blurRad="38100" dist="23000" dir="5400000" rotWithShape="0">
                <a:srgbClr val="000000">
                  <a:alpha val="35000"/>
                </a:srgbClr>
              </a:outerShdw>
            </a:effectLst>
          </p:spPr>
          <p:txBody>
            <a:bodyPr wrap="square" lIns="60959" tIns="60959" rIns="60959" bIns="60959" numCol="1" anchor="ctr">
              <a:noAutofit/>
            </a:bodyPr>
            <a:lstStyle/>
            <a:p>
              <a:pPr algn="ctr">
                <a:defRPr sz="2200" b="1">
                  <a:solidFill>
                    <a:srgbClr val="FFFFFF"/>
                  </a:solidFill>
                </a:defRPr>
              </a:pPr>
              <a:endParaRPr sz="2667"/>
            </a:p>
          </p:txBody>
        </p:sp>
        <p:sp>
          <p:nvSpPr>
            <p:cNvPr id="16" name="Research and development">
              <a:extLst>
                <a:ext uri="{FF2B5EF4-FFF2-40B4-BE49-F238E27FC236}">
                  <a16:creationId xmlns:a16="http://schemas.microsoft.com/office/drawing/2014/main" id="{B0D4BFC4-2730-63FC-92AC-6C1796FAA97C}"/>
                </a:ext>
              </a:extLst>
            </p:cNvPr>
            <p:cNvSpPr txBox="1"/>
            <p:nvPr/>
          </p:nvSpPr>
          <p:spPr>
            <a:xfrm>
              <a:off x="181260" y="653082"/>
              <a:ext cx="2112946" cy="860620"/>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60959" tIns="60959" rIns="60959" bIns="60959" numCol="1" anchor="ctr">
              <a:spAutoFit/>
            </a:bodyPr>
            <a:lstStyle>
              <a:lvl1pPr algn="ctr">
                <a:defRPr sz="2200" b="1">
                  <a:solidFill>
                    <a:srgbClr val="FFFFFF"/>
                  </a:solidFill>
                </a:defRPr>
              </a:lvl1pPr>
            </a:lstStyle>
            <a:p>
              <a:r>
                <a:rPr lang="it-IT" sz="1867" dirty="0"/>
                <a:t>Research and Development</a:t>
              </a:r>
              <a:endParaRPr sz="1867" dirty="0"/>
            </a:p>
          </p:txBody>
        </p:sp>
      </p:grpSp>
      <p:grpSp>
        <p:nvGrpSpPr>
          <p:cNvPr id="17" name="Ovale 19">
            <a:extLst>
              <a:ext uri="{FF2B5EF4-FFF2-40B4-BE49-F238E27FC236}">
                <a16:creationId xmlns:a16="http://schemas.microsoft.com/office/drawing/2014/main" id="{BEBC1AE9-6794-45AE-19A0-70E77CDCA95C}"/>
              </a:ext>
            </a:extLst>
          </p:cNvPr>
          <p:cNvGrpSpPr/>
          <p:nvPr/>
        </p:nvGrpSpPr>
        <p:grpSpPr>
          <a:xfrm>
            <a:off x="4336782" y="3429001"/>
            <a:ext cx="2160000" cy="2160000"/>
            <a:chOff x="0" y="0"/>
            <a:chExt cx="2340000" cy="2336800"/>
          </a:xfrm>
        </p:grpSpPr>
        <p:sp>
          <p:nvSpPr>
            <p:cNvPr id="18" name="Cerchio">
              <a:extLst>
                <a:ext uri="{FF2B5EF4-FFF2-40B4-BE49-F238E27FC236}">
                  <a16:creationId xmlns:a16="http://schemas.microsoft.com/office/drawing/2014/main" id="{8A91107F-FFEA-A8C3-B993-A8E60DFEA98A}"/>
                </a:ext>
              </a:extLst>
            </p:cNvPr>
            <p:cNvSpPr/>
            <p:nvPr/>
          </p:nvSpPr>
          <p:spPr>
            <a:xfrm>
              <a:off x="0" y="0"/>
              <a:ext cx="2340000" cy="2336800"/>
            </a:xfrm>
            <a:prstGeom prst="ellipse">
              <a:avLst/>
            </a:prstGeom>
            <a:gradFill flip="none" rotWithShape="1">
              <a:gsLst>
                <a:gs pos="0">
                  <a:srgbClr val="3366FF">
                    <a:alpha val="72000"/>
                  </a:srgbClr>
                </a:gs>
                <a:gs pos="100000">
                  <a:srgbClr val="BABABA">
                    <a:alpha val="72000"/>
                  </a:srgbClr>
                </a:gs>
              </a:gsLst>
              <a:lin ang="16200000" scaled="0"/>
            </a:gradFill>
            <a:ln w="12700" cap="flat">
              <a:noFill/>
              <a:miter lim="400000"/>
            </a:ln>
            <a:effectLst>
              <a:outerShdw blurRad="38100" dist="23000" dir="5400000" rotWithShape="0">
                <a:srgbClr val="000000">
                  <a:alpha val="35000"/>
                </a:srgbClr>
              </a:outerShdw>
            </a:effectLst>
          </p:spPr>
          <p:txBody>
            <a:bodyPr wrap="square" lIns="60959" tIns="60959" rIns="60959" bIns="60959" numCol="1" anchor="ctr">
              <a:noAutofit/>
            </a:bodyPr>
            <a:lstStyle/>
            <a:p>
              <a:pPr algn="ctr">
                <a:defRPr sz="2400">
                  <a:solidFill>
                    <a:srgbClr val="FFFFFF"/>
                  </a:solidFill>
                </a:defRPr>
              </a:pPr>
              <a:endParaRPr sz="2667"/>
            </a:p>
          </p:txBody>
        </p:sp>
        <p:sp>
          <p:nvSpPr>
            <p:cNvPr id="19" name="Technical aspects">
              <a:extLst>
                <a:ext uri="{FF2B5EF4-FFF2-40B4-BE49-F238E27FC236}">
                  <a16:creationId xmlns:a16="http://schemas.microsoft.com/office/drawing/2014/main" id="{3E78EBB8-9988-66A6-6426-3AFFE884EC47}"/>
                </a:ext>
              </a:extLst>
            </p:cNvPr>
            <p:cNvSpPr txBox="1"/>
            <p:nvPr/>
          </p:nvSpPr>
          <p:spPr>
            <a:xfrm>
              <a:off x="24953" y="876032"/>
              <a:ext cx="1863187" cy="922921"/>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60959" tIns="60959" rIns="60959" bIns="60959" numCol="1" anchor="ctr">
              <a:spAutoFit/>
            </a:bodyPr>
            <a:lstStyle>
              <a:lvl1pPr algn="ctr">
                <a:defRPr sz="2400">
                  <a:solidFill>
                    <a:srgbClr val="FFFFFF"/>
                  </a:solidFill>
                </a:defRPr>
              </a:lvl1pPr>
            </a:lstStyle>
            <a:p>
              <a:pPr algn="l"/>
              <a:r>
                <a:rPr lang="it-IT" sz="1867" dirty="0"/>
                <a:t>Technological Solutions</a:t>
              </a:r>
              <a:endParaRPr sz="1867" dirty="0"/>
            </a:p>
          </p:txBody>
        </p:sp>
      </p:grpSp>
      <p:grpSp>
        <p:nvGrpSpPr>
          <p:cNvPr id="20" name="Ovale 20">
            <a:extLst>
              <a:ext uri="{FF2B5EF4-FFF2-40B4-BE49-F238E27FC236}">
                <a16:creationId xmlns:a16="http://schemas.microsoft.com/office/drawing/2014/main" id="{362F59D3-06D1-8013-9E9A-EF2FA580C1D4}"/>
              </a:ext>
            </a:extLst>
          </p:cNvPr>
          <p:cNvGrpSpPr/>
          <p:nvPr/>
        </p:nvGrpSpPr>
        <p:grpSpPr>
          <a:xfrm>
            <a:off x="5707568" y="3379303"/>
            <a:ext cx="2248210" cy="2160000"/>
            <a:chOff x="0" y="0"/>
            <a:chExt cx="2440581" cy="2336800"/>
          </a:xfrm>
        </p:grpSpPr>
        <p:sp>
          <p:nvSpPr>
            <p:cNvPr id="21" name="Cerchio">
              <a:extLst>
                <a:ext uri="{FF2B5EF4-FFF2-40B4-BE49-F238E27FC236}">
                  <a16:creationId xmlns:a16="http://schemas.microsoft.com/office/drawing/2014/main" id="{63B7EE3B-7C32-F77B-9444-39F6859ABB14}"/>
                </a:ext>
              </a:extLst>
            </p:cNvPr>
            <p:cNvSpPr/>
            <p:nvPr/>
          </p:nvSpPr>
          <p:spPr>
            <a:xfrm>
              <a:off x="0" y="0"/>
              <a:ext cx="2340000" cy="2336800"/>
            </a:xfrm>
            <a:prstGeom prst="ellipse">
              <a:avLst/>
            </a:prstGeom>
            <a:gradFill flip="none" rotWithShape="1">
              <a:gsLst>
                <a:gs pos="0">
                  <a:srgbClr val="008000">
                    <a:alpha val="72000"/>
                  </a:srgbClr>
                </a:gs>
                <a:gs pos="100000">
                  <a:srgbClr val="BABABA">
                    <a:alpha val="72000"/>
                  </a:srgbClr>
                </a:gs>
              </a:gsLst>
              <a:lin ang="16200000" scaled="0"/>
            </a:gradFill>
            <a:ln w="12700" cap="flat">
              <a:noFill/>
              <a:miter lim="400000"/>
            </a:ln>
            <a:effectLst>
              <a:outerShdw blurRad="38100" dist="23000" dir="5400000" rotWithShape="0">
                <a:srgbClr val="000000">
                  <a:alpha val="35000"/>
                </a:srgbClr>
              </a:outerShdw>
            </a:effectLst>
          </p:spPr>
          <p:txBody>
            <a:bodyPr wrap="square" lIns="60959" tIns="60959" rIns="60959" bIns="60959" numCol="1" anchor="ctr">
              <a:noAutofit/>
            </a:bodyPr>
            <a:lstStyle/>
            <a:p>
              <a:pPr algn="ctr">
                <a:defRPr>
                  <a:solidFill>
                    <a:srgbClr val="FFFFFF"/>
                  </a:solidFill>
                </a:defRPr>
              </a:pPr>
              <a:endParaRPr sz="1600"/>
            </a:p>
          </p:txBody>
        </p:sp>
        <p:sp>
          <p:nvSpPr>
            <p:cNvPr id="22" name="Policy and society">
              <a:extLst>
                <a:ext uri="{FF2B5EF4-FFF2-40B4-BE49-F238E27FC236}">
                  <a16:creationId xmlns:a16="http://schemas.microsoft.com/office/drawing/2014/main" id="{1C003CAD-D48E-543B-68F2-49EA5A28EFD1}"/>
                </a:ext>
              </a:extLst>
            </p:cNvPr>
            <p:cNvSpPr txBox="1"/>
            <p:nvPr/>
          </p:nvSpPr>
          <p:spPr>
            <a:xfrm>
              <a:off x="785951" y="933409"/>
              <a:ext cx="1654630" cy="922921"/>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60959" tIns="60959" rIns="60959" bIns="60959" numCol="1" anchor="ctr">
              <a:spAutoFit/>
            </a:bodyPr>
            <a:lstStyle>
              <a:lvl1pPr algn="ctr">
                <a:defRPr sz="2400">
                  <a:solidFill>
                    <a:srgbClr val="FFFFFF"/>
                  </a:solidFill>
                </a:defRPr>
              </a:lvl1pPr>
            </a:lstStyle>
            <a:p>
              <a:r>
                <a:rPr sz="1867" dirty="0"/>
                <a:t>Policy </a:t>
              </a:r>
              <a:r>
                <a:rPr lang="it-IT" sz="1867" dirty="0"/>
                <a:t>and Society</a:t>
              </a:r>
              <a:endParaRPr sz="1867" dirty="0"/>
            </a:p>
          </p:txBody>
        </p:sp>
      </p:grpSp>
      <p:sp>
        <p:nvSpPr>
          <p:cNvPr id="2" name="Titolo 1">
            <a:extLst>
              <a:ext uri="{FF2B5EF4-FFF2-40B4-BE49-F238E27FC236}">
                <a16:creationId xmlns:a16="http://schemas.microsoft.com/office/drawing/2014/main" id="{86E3FF85-BED0-3D93-7375-E8A26FC99046}"/>
              </a:ext>
            </a:extLst>
          </p:cNvPr>
          <p:cNvSpPr>
            <a:spLocks noGrp="1"/>
          </p:cNvSpPr>
          <p:nvPr>
            <p:ph type="title"/>
          </p:nvPr>
        </p:nvSpPr>
        <p:spPr/>
        <p:txBody>
          <a:bodyPr/>
          <a:lstStyle/>
          <a:p>
            <a:r>
              <a:rPr lang="en-GB" dirty="0"/>
              <a:t>Geothermal energy at CNR in 1 slide</a:t>
            </a:r>
          </a:p>
        </p:txBody>
      </p:sp>
      <p:sp>
        <p:nvSpPr>
          <p:cNvPr id="3" name="CasellaDiTesto 2">
            <a:extLst>
              <a:ext uri="{FF2B5EF4-FFF2-40B4-BE49-F238E27FC236}">
                <a16:creationId xmlns:a16="http://schemas.microsoft.com/office/drawing/2014/main" id="{2B6DE73E-8C69-821B-E529-50FA24404486}"/>
              </a:ext>
            </a:extLst>
          </p:cNvPr>
          <p:cNvSpPr txBox="1"/>
          <p:nvPr/>
        </p:nvSpPr>
        <p:spPr>
          <a:xfrm>
            <a:off x="7656560" y="4479162"/>
            <a:ext cx="3935122" cy="959237"/>
          </a:xfrm>
          <a:prstGeom prst="rect">
            <a:avLst/>
          </a:prstGeom>
          <a:noFill/>
        </p:spPr>
        <p:txBody>
          <a:bodyPr wrap="square" rtlCol="0">
            <a:spAutoFit/>
          </a:bodyPr>
          <a:lstStyle/>
          <a:p>
            <a:pPr algn="r">
              <a:spcBef>
                <a:spcPts val="1000"/>
              </a:spcBef>
            </a:pPr>
            <a:r>
              <a:rPr lang="it-IT" sz="1600" dirty="0" err="1"/>
              <a:t>Disseminating</a:t>
            </a:r>
            <a:r>
              <a:rPr lang="it-IT" sz="1600" dirty="0"/>
              <a:t> the </a:t>
            </a:r>
            <a:r>
              <a:rPr lang="it-IT" sz="1600" dirty="0" err="1"/>
              <a:t>potential</a:t>
            </a:r>
            <a:r>
              <a:rPr lang="it-IT" sz="1600" dirty="0"/>
              <a:t> of </a:t>
            </a:r>
            <a:r>
              <a:rPr lang="it-IT" sz="1600" dirty="0" err="1"/>
              <a:t>geothermal</a:t>
            </a:r>
            <a:r>
              <a:rPr lang="it-IT" sz="1600" dirty="0"/>
              <a:t> energy </a:t>
            </a:r>
          </a:p>
          <a:p>
            <a:pPr algn="r">
              <a:spcBef>
                <a:spcPts val="1000"/>
              </a:spcBef>
            </a:pPr>
            <a:r>
              <a:rPr lang="it-IT" sz="1600" dirty="0" err="1"/>
              <a:t>Contribution</a:t>
            </a:r>
            <a:r>
              <a:rPr lang="it-IT" sz="1600" dirty="0"/>
              <a:t> to </a:t>
            </a:r>
            <a:r>
              <a:rPr lang="it-IT" sz="1600" dirty="0" err="1"/>
              <a:t>professional</a:t>
            </a:r>
            <a:r>
              <a:rPr lang="it-IT" sz="1600" dirty="0"/>
              <a:t> </a:t>
            </a:r>
            <a:r>
              <a:rPr lang="it-IT" sz="1600" dirty="0" err="1"/>
              <a:t>qualification</a:t>
            </a:r>
            <a:endParaRPr lang="it-IT" sz="1600" dirty="0"/>
          </a:p>
        </p:txBody>
      </p:sp>
    </p:spTree>
    <p:extLst>
      <p:ext uri="{BB962C8B-B14F-4D97-AF65-F5344CB8AC3E}">
        <p14:creationId xmlns:p14="http://schemas.microsoft.com/office/powerpoint/2010/main" val="92269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Mitigation measures are essentially mapped"/>
          <p:cNvSpPr>
            <a:spLocks noGrp="1"/>
          </p:cNvSpPr>
          <p:nvPr>
            <p:ph type="title"/>
          </p:nvPr>
        </p:nvSpPr>
        <p:spPr>
          <a:xfrm>
            <a:off x="818603" y="1470593"/>
            <a:ext cx="7058298" cy="501698"/>
          </a:xfrm>
          <a:prstGeom prst="rect">
            <a:avLst/>
          </a:prstGeom>
        </p:spPr>
        <p:txBody>
          <a:bodyPr>
            <a:normAutofit/>
          </a:bodyPr>
          <a:lstStyle/>
          <a:p>
            <a:r>
              <a:rPr lang="it-IT" dirty="0">
                <a:cs typeface="Arial" panose="020B0604020202020204" pitchFamily="34" charset="0"/>
              </a:rPr>
              <a:t>A report on </a:t>
            </a:r>
            <a:r>
              <a:rPr lang="it-IT" dirty="0" err="1">
                <a:cs typeface="Arial" panose="020B0604020202020204" pitchFamily="34" charset="0"/>
              </a:rPr>
              <a:t>environmental</a:t>
            </a:r>
            <a:r>
              <a:rPr lang="it-IT" dirty="0">
                <a:cs typeface="Arial" panose="020B0604020202020204" pitchFamily="34" charset="0"/>
              </a:rPr>
              <a:t> </a:t>
            </a:r>
            <a:r>
              <a:rPr lang="it-IT" dirty="0" err="1">
                <a:cs typeface="Arial" panose="020B0604020202020204" pitchFamily="34" charset="0"/>
              </a:rPr>
              <a:t>concerns</a:t>
            </a:r>
            <a:endParaRPr dirty="0">
              <a:cs typeface="Arial" panose="020B0604020202020204" pitchFamily="34" charset="0"/>
            </a:endParaRPr>
          </a:p>
        </p:txBody>
      </p:sp>
      <p:sp>
        <p:nvSpPr>
          <p:cNvPr id="267" name="Text Placeholder 7"/>
          <p:cNvSpPr>
            <a:spLocks noGrp="1"/>
          </p:cNvSpPr>
          <p:nvPr>
            <p:ph type="body" idx="14"/>
          </p:nvPr>
        </p:nvSpPr>
        <p:spPr>
          <a:xfrm>
            <a:off x="883919" y="2601508"/>
            <a:ext cx="4089842" cy="4011613"/>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it-IT" sz="1400" dirty="0"/>
              <a:t>1° </a:t>
            </a:r>
            <a:r>
              <a:rPr lang="it-IT" sz="1400" dirty="0" err="1"/>
              <a:t>step</a:t>
            </a:r>
            <a:r>
              <a:rPr lang="it-IT" sz="1400" dirty="0"/>
              <a:t>: </a:t>
            </a:r>
            <a:r>
              <a:rPr lang="it-IT" sz="1400" dirty="0" err="1"/>
              <a:t>define</a:t>
            </a:r>
            <a:r>
              <a:rPr lang="it-IT" sz="1400" dirty="0"/>
              <a:t> the </a:t>
            </a:r>
            <a:r>
              <a:rPr lang="it-IT" sz="1400" dirty="0" err="1"/>
              <a:t>problem</a:t>
            </a:r>
            <a:endParaRPr lang="it-IT" sz="1400" dirty="0"/>
          </a:p>
          <a:p>
            <a:pPr marL="0" indent="0" algn="just" defTabSz="896111">
              <a:lnSpc>
                <a:spcPct val="150000"/>
              </a:lnSpc>
              <a:spcBef>
                <a:spcPts val="900"/>
              </a:spcBef>
              <a:buNone/>
              <a:defRPr sz="1568">
                <a:solidFill>
                  <a:srgbClr val="767171"/>
                </a:solidFill>
                <a:latin typeface="Qualion Book"/>
                <a:ea typeface="Qualion Book"/>
                <a:cs typeface="Qualion Book"/>
                <a:sym typeface="Qualion Book"/>
              </a:defRPr>
            </a:pPr>
            <a:r>
              <a:rPr lang="it-IT" sz="1400" dirty="0"/>
              <a:t>Events </a:t>
            </a:r>
            <a:r>
              <a:rPr lang="it-IT" sz="1400" dirty="0" err="1"/>
              <a:t>that</a:t>
            </a:r>
            <a:r>
              <a:rPr lang="it-IT" sz="1400" dirty="0"/>
              <a:t> </a:t>
            </a:r>
            <a:r>
              <a:rPr lang="it-IT" sz="1400" dirty="0" err="1"/>
              <a:t>needs</a:t>
            </a:r>
            <a:r>
              <a:rPr lang="it-IT" sz="1400" dirty="0"/>
              <a:t> control and </a:t>
            </a:r>
            <a:r>
              <a:rPr lang="it-IT" sz="1400" dirty="0" err="1"/>
              <a:t>mitigation</a:t>
            </a:r>
            <a:r>
              <a:rPr lang="it-IT" sz="1400" dirty="0"/>
              <a:t> </a:t>
            </a:r>
            <a:r>
              <a:rPr lang="it-IT" sz="1400" dirty="0" err="1"/>
              <a:t>have</a:t>
            </a:r>
            <a:r>
              <a:rPr lang="it-IT" sz="1400" dirty="0"/>
              <a:t> </a:t>
            </a:r>
            <a:r>
              <a:rPr lang="it-IT" sz="1400" dirty="0" err="1"/>
              <a:t>been</a:t>
            </a:r>
            <a:r>
              <a:rPr lang="it-IT" sz="1400" dirty="0"/>
              <a:t> </a:t>
            </a:r>
            <a:r>
              <a:rPr lang="it-IT" sz="1400" dirty="0" err="1"/>
              <a:t>ranked</a:t>
            </a:r>
            <a:r>
              <a:rPr lang="it-IT" sz="1400" dirty="0"/>
              <a:t> and </a:t>
            </a:r>
            <a:r>
              <a:rPr lang="it-IT" sz="1400" dirty="0" err="1"/>
              <a:t>analysed</a:t>
            </a:r>
            <a:r>
              <a:rPr lang="it-IT" sz="1400" dirty="0"/>
              <a:t>. </a:t>
            </a:r>
            <a:r>
              <a:rPr lang="en-GB" sz="1400" dirty="0"/>
              <a:t>categorization of effects based on safeguard subjects, i.e., endpoint indicators</a:t>
            </a:r>
            <a:endParaRPr lang="it-IT" sz="1400" dirty="0"/>
          </a:p>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it-IT" sz="1400" dirty="0"/>
              <a:t>The </a:t>
            </a:r>
            <a:r>
              <a:rPr lang="it-IT" sz="1400" dirty="0" err="1"/>
              <a:t>described</a:t>
            </a:r>
            <a:r>
              <a:rPr lang="it-IT" sz="1400" dirty="0"/>
              <a:t> scenario </a:t>
            </a:r>
            <a:r>
              <a:rPr lang="it-IT" sz="1400" dirty="0" err="1"/>
              <a:t>is</a:t>
            </a:r>
            <a:r>
              <a:rPr lang="it-IT" sz="1400" dirty="0"/>
              <a:t> a </a:t>
            </a:r>
            <a:r>
              <a:rPr lang="it-IT" sz="1400" dirty="0" err="1"/>
              <a:t>worst</a:t>
            </a:r>
            <a:r>
              <a:rPr lang="it-IT" sz="1400" dirty="0"/>
              <a:t>-case </a:t>
            </a:r>
            <a:r>
              <a:rPr lang="it-IT" sz="1400" dirty="0" err="1"/>
              <a:t>one</a:t>
            </a:r>
            <a:r>
              <a:rPr lang="it-IT" sz="1400" dirty="0"/>
              <a:t>, </a:t>
            </a:r>
            <a:r>
              <a:rPr lang="it-IT" sz="1400" dirty="0" err="1"/>
              <a:t>where</a:t>
            </a:r>
            <a:r>
              <a:rPr lang="it-IT" sz="1400" dirty="0"/>
              <a:t> </a:t>
            </a:r>
            <a:r>
              <a:rPr lang="it-IT" sz="1400" dirty="0" err="1"/>
              <a:t>all</a:t>
            </a:r>
            <a:r>
              <a:rPr lang="it-IT" sz="1400" dirty="0"/>
              <a:t> </a:t>
            </a:r>
            <a:r>
              <a:rPr lang="it-IT" sz="1400" dirty="0" err="1"/>
              <a:t>potential</a:t>
            </a:r>
            <a:r>
              <a:rPr lang="it-IT" sz="1400" dirty="0"/>
              <a:t> </a:t>
            </a:r>
            <a:r>
              <a:rPr lang="it-IT" sz="1400" dirty="0" err="1"/>
              <a:t>problems</a:t>
            </a:r>
            <a:r>
              <a:rPr lang="it-IT" sz="1400" dirty="0"/>
              <a:t> </a:t>
            </a:r>
            <a:r>
              <a:rPr lang="it-IT" sz="1400" dirty="0" err="1"/>
              <a:t>occur</a:t>
            </a:r>
            <a:r>
              <a:rPr lang="it-IT" sz="1400" dirty="0"/>
              <a:t> </a:t>
            </a:r>
            <a:r>
              <a:rPr lang="it-IT" sz="1400" dirty="0" err="1"/>
              <a:t>at</a:t>
            </a:r>
            <a:r>
              <a:rPr lang="it-IT" sz="1400" dirty="0"/>
              <a:t> the </a:t>
            </a:r>
            <a:r>
              <a:rPr lang="it-IT" sz="1400" dirty="0" err="1"/>
              <a:t>highest</a:t>
            </a:r>
            <a:r>
              <a:rPr lang="it-IT" sz="1400" dirty="0"/>
              <a:t> grade. </a:t>
            </a:r>
          </a:p>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it-IT" sz="1400" dirty="0"/>
              <a:t>In reality </a:t>
            </a:r>
            <a:r>
              <a:rPr lang="it-IT" sz="1400" b="1" i="1" dirty="0" err="1"/>
              <a:t>this</a:t>
            </a:r>
            <a:r>
              <a:rPr lang="it-IT" sz="1400" b="1" i="1" dirty="0"/>
              <a:t> </a:t>
            </a:r>
            <a:r>
              <a:rPr lang="it-IT" sz="1400" b="1" i="1" dirty="0" err="1"/>
              <a:t>is</a:t>
            </a:r>
            <a:r>
              <a:rPr lang="it-IT" sz="1400" b="1" i="1" dirty="0"/>
              <a:t> </a:t>
            </a:r>
            <a:r>
              <a:rPr lang="en-GB" sz="1400" b="1" i="1" dirty="0">
                <a:sym typeface="Qualion Book"/>
              </a:rPr>
              <a:t>far from representing a real case</a:t>
            </a:r>
            <a:r>
              <a:rPr lang="en-GB" sz="1400" dirty="0">
                <a:sym typeface="Qualion Book"/>
              </a:rPr>
              <a:t>, as some impacts and risks are accidental or restricted to very defined geological condition or technologies.</a:t>
            </a:r>
            <a:r>
              <a:rPr lang="it-IT" sz="1400" dirty="0">
                <a:sym typeface="Qualion Book"/>
              </a:rPr>
              <a:t> </a:t>
            </a:r>
            <a:endParaRPr sz="1400" dirty="0"/>
          </a:p>
        </p:txBody>
      </p:sp>
      <p:sp>
        <p:nvSpPr>
          <p:cNvPr id="268" name="Numero diapositiva"/>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dirty="0"/>
          </a:p>
        </p:txBody>
      </p:sp>
      <p:sp>
        <p:nvSpPr>
          <p:cNvPr id="3" name="Segnaposto testo 2">
            <a:extLst>
              <a:ext uri="{FF2B5EF4-FFF2-40B4-BE49-F238E27FC236}">
                <a16:creationId xmlns:a16="http://schemas.microsoft.com/office/drawing/2014/main" id="{A36CF9DF-41F3-6D4C-B53E-F0658C43EE63}"/>
              </a:ext>
            </a:extLst>
          </p:cNvPr>
          <p:cNvSpPr>
            <a:spLocks noGrp="1"/>
          </p:cNvSpPr>
          <p:nvPr>
            <p:ph type="body" sz="quarter" idx="1"/>
          </p:nvPr>
        </p:nvSpPr>
        <p:spPr>
          <a:xfrm>
            <a:off x="883919" y="2099810"/>
            <a:ext cx="4960313" cy="501698"/>
          </a:xfrm>
        </p:spPr>
        <p:txBody>
          <a:bodyPr>
            <a:normAutofit fontScale="92500" lnSpcReduction="20000"/>
          </a:bodyPr>
          <a:lstStyle/>
          <a:p>
            <a:r>
              <a:rPr lang="en-GB" b="1" dirty="0">
                <a:solidFill>
                  <a:schemeClr val="tx1"/>
                </a:solidFill>
              </a:rPr>
              <a:t>Adopted solutions to overcome environmental concerns related to geothermal deployment</a:t>
            </a:r>
            <a:endParaRPr lang="it-IT" dirty="0">
              <a:solidFill>
                <a:schemeClr val="tx1"/>
              </a:solidFill>
            </a:endParaRPr>
          </a:p>
          <a:p>
            <a:endParaRPr lang="it-IT" dirty="0"/>
          </a:p>
        </p:txBody>
      </p:sp>
      <p:graphicFrame>
        <p:nvGraphicFramePr>
          <p:cNvPr id="6" name="Diagramma 5">
            <a:extLst>
              <a:ext uri="{FF2B5EF4-FFF2-40B4-BE49-F238E27FC236}">
                <a16:creationId xmlns:a16="http://schemas.microsoft.com/office/drawing/2014/main" id="{A0261584-3AF3-DC43-A7CA-033C9DEB8449}"/>
              </a:ext>
            </a:extLst>
          </p:cNvPr>
          <p:cNvGraphicFramePr/>
          <p:nvPr>
            <p:extLst>
              <p:ext uri="{D42A27DB-BD31-4B8C-83A1-F6EECF244321}">
                <p14:modId xmlns:p14="http://schemas.microsoft.com/office/powerpoint/2010/main" val="2184757816"/>
              </p:ext>
            </p:extLst>
          </p:nvPr>
        </p:nvGraphicFramePr>
        <p:xfrm>
          <a:off x="5367301" y="1053297"/>
          <a:ext cx="6662716" cy="540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28233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latin typeface="+mj-lt"/>
              </a:rPr>
              <a:t>Full report </a:t>
            </a:r>
          </a:p>
        </p:txBody>
      </p:sp>
      <p:sp>
        <p:nvSpPr>
          <p:cNvPr id="5" name="Espace réservé du numéro de diapositive 4"/>
          <p:cNvSpPr>
            <a:spLocks noGrp="1"/>
          </p:cNvSpPr>
          <p:nvPr>
            <p:ph type="sldNum" sz="quarter" idx="14"/>
          </p:nvPr>
        </p:nvSpPr>
        <p:spPr/>
        <p:txBody>
          <a:bodyPr/>
          <a:lstStyle/>
          <a:p>
            <a:fld id="{17CE31EA-825F-7848-8941-1BE262FCD642}" type="slidenum">
              <a:rPr lang="ro-RO" smtClean="0"/>
              <a:pPr/>
              <a:t>21</a:t>
            </a:fld>
            <a:endParaRPr lang="ro-RO" dirty="0"/>
          </a:p>
        </p:txBody>
      </p:sp>
      <p:sp>
        <p:nvSpPr>
          <p:cNvPr id="6" name="Espace réservé du texte 5"/>
          <p:cNvSpPr>
            <a:spLocks noGrp="1"/>
          </p:cNvSpPr>
          <p:nvPr>
            <p:ph type="body" sz="quarter" idx="15"/>
          </p:nvPr>
        </p:nvSpPr>
        <p:spPr>
          <a:xfrm>
            <a:off x="883919" y="2075653"/>
            <a:ext cx="6616476" cy="671875"/>
          </a:xfrm>
        </p:spPr>
        <p:txBody>
          <a:bodyPr>
            <a:normAutofit fontScale="92500" lnSpcReduction="10000"/>
          </a:bodyPr>
          <a:lstStyle/>
          <a:p>
            <a:r>
              <a:rPr lang="en-US" dirty="0">
                <a:solidFill>
                  <a:schemeClr val="tx1"/>
                </a:solidFill>
                <a:latin typeface="Qualion" pitchFamily="2" charset="77"/>
              </a:rPr>
              <a:t>In the introduction, the perimeter of the study, as well as the public targeted for this report, is clearly explained. Then, for each topic, a synopsis is provided along with the summary.</a:t>
            </a:r>
          </a:p>
          <a:p>
            <a:endParaRPr lang="en-US" dirty="0"/>
          </a:p>
        </p:txBody>
      </p:sp>
      <p:sp>
        <p:nvSpPr>
          <p:cNvPr id="8" name="Text Placeholder 5">
            <a:extLst>
              <a:ext uri="{FF2B5EF4-FFF2-40B4-BE49-F238E27FC236}">
                <a16:creationId xmlns:a16="http://schemas.microsoft.com/office/drawing/2014/main" id="{13CF39B2-8593-4CCD-8B8D-ACE44266D6AF}"/>
              </a:ext>
            </a:extLst>
          </p:cNvPr>
          <p:cNvSpPr txBox="1">
            <a:spLocks/>
          </p:cNvSpPr>
          <p:nvPr/>
        </p:nvSpPr>
        <p:spPr>
          <a:xfrm>
            <a:off x="1016475" y="2846846"/>
            <a:ext cx="2793020" cy="32061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rgbClr val="7671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solidFill>
                  <a:schemeClr val="tx1"/>
                </a:solidFill>
                <a:latin typeface="Qualion" pitchFamily="2" charset="77"/>
              </a:rPr>
              <a:t>Subchapters</a:t>
            </a:r>
          </a:p>
          <a:p>
            <a:pPr marL="285750" indent="-285750">
              <a:buFont typeface="Arial" panose="020B0604020202020204" pitchFamily="34" charset="0"/>
              <a:buChar char="•"/>
            </a:pPr>
            <a:r>
              <a:rPr lang="en-US" dirty="0">
                <a:solidFill>
                  <a:schemeClr val="tx1"/>
                </a:solidFill>
                <a:latin typeface="Qualion" pitchFamily="2" charset="77"/>
              </a:rPr>
              <a:t>Origin</a:t>
            </a:r>
          </a:p>
          <a:p>
            <a:pPr marL="285750" indent="-285750">
              <a:buFont typeface="Arial" panose="020B0604020202020204" pitchFamily="34" charset="0"/>
              <a:buChar char="•"/>
            </a:pPr>
            <a:r>
              <a:rPr lang="en-US" dirty="0">
                <a:solidFill>
                  <a:schemeClr val="tx1"/>
                </a:solidFill>
                <a:latin typeface="Qualion" pitchFamily="2" charset="77"/>
              </a:rPr>
              <a:t>Project phases</a:t>
            </a:r>
          </a:p>
          <a:p>
            <a:pPr marL="285750" indent="-285750">
              <a:buFont typeface="Arial" panose="020B0604020202020204" pitchFamily="34" charset="0"/>
              <a:buChar char="•"/>
            </a:pPr>
            <a:r>
              <a:rPr lang="en-US" dirty="0">
                <a:solidFill>
                  <a:schemeClr val="tx1"/>
                </a:solidFill>
                <a:latin typeface="Qualion" pitchFamily="2" charset="77"/>
              </a:rPr>
              <a:t>Influencing contexts</a:t>
            </a:r>
          </a:p>
          <a:p>
            <a:pPr marL="285750" indent="-285750">
              <a:buFont typeface="Arial" panose="020B0604020202020204" pitchFamily="34" charset="0"/>
              <a:buChar char="•"/>
            </a:pPr>
            <a:r>
              <a:rPr lang="en-US" dirty="0">
                <a:solidFill>
                  <a:schemeClr val="tx1"/>
                </a:solidFill>
                <a:latin typeface="Qualion" pitchFamily="2" charset="77"/>
              </a:rPr>
              <a:t>Risk or impact</a:t>
            </a:r>
          </a:p>
          <a:p>
            <a:pPr marL="285750" indent="-285750">
              <a:buFont typeface="Arial" panose="020B0604020202020204" pitchFamily="34" charset="0"/>
              <a:buChar char="•"/>
            </a:pPr>
            <a:r>
              <a:rPr lang="en-US" dirty="0">
                <a:solidFill>
                  <a:schemeClr val="tx1"/>
                </a:solidFill>
                <a:latin typeface="Qualion" pitchFamily="2" charset="77"/>
              </a:rPr>
              <a:t>Consequences</a:t>
            </a:r>
          </a:p>
          <a:p>
            <a:pPr marL="285750" indent="-285750">
              <a:buFont typeface="Arial" panose="020B0604020202020204" pitchFamily="34" charset="0"/>
              <a:buChar char="•"/>
            </a:pPr>
            <a:r>
              <a:rPr lang="en-US" dirty="0">
                <a:solidFill>
                  <a:schemeClr val="bg1">
                    <a:lumMod val="50000"/>
                  </a:schemeClr>
                </a:solidFill>
                <a:latin typeface="Qualion" pitchFamily="2" charset="77"/>
              </a:rPr>
              <a:t>Monitoring</a:t>
            </a:r>
          </a:p>
          <a:p>
            <a:pPr marL="285750" indent="-285750">
              <a:buFont typeface="Arial" panose="020B0604020202020204" pitchFamily="34" charset="0"/>
              <a:buChar char="•"/>
            </a:pPr>
            <a:r>
              <a:rPr lang="en-US" dirty="0">
                <a:solidFill>
                  <a:schemeClr val="bg1">
                    <a:lumMod val="50000"/>
                  </a:schemeClr>
                </a:solidFill>
                <a:latin typeface="Qualion" pitchFamily="2" charset="77"/>
              </a:rPr>
              <a:t>Prevention and mitigation</a:t>
            </a:r>
          </a:p>
          <a:p>
            <a:pPr marL="285750" indent="-285750">
              <a:buFont typeface="Arial" panose="020B0604020202020204" pitchFamily="34" charset="0"/>
              <a:buChar char="•"/>
            </a:pPr>
            <a:r>
              <a:rPr lang="en-US" dirty="0">
                <a:solidFill>
                  <a:schemeClr val="bg1">
                    <a:lumMod val="50000"/>
                  </a:schemeClr>
                </a:solidFill>
                <a:latin typeface="Qualion" pitchFamily="2" charset="77"/>
              </a:rPr>
              <a:t>Illustrative examples </a:t>
            </a:r>
          </a:p>
        </p:txBody>
      </p:sp>
      <p:sp>
        <p:nvSpPr>
          <p:cNvPr id="3" name="CasellaDiTesto 2">
            <a:extLst>
              <a:ext uri="{FF2B5EF4-FFF2-40B4-BE49-F238E27FC236}">
                <a16:creationId xmlns:a16="http://schemas.microsoft.com/office/drawing/2014/main" id="{1DED9A46-6F89-F955-4E12-A3EE4EDA76C0}"/>
              </a:ext>
            </a:extLst>
          </p:cNvPr>
          <p:cNvSpPr txBox="1"/>
          <p:nvPr/>
        </p:nvSpPr>
        <p:spPr>
          <a:xfrm>
            <a:off x="4413067" y="5692302"/>
            <a:ext cx="5926055" cy="738664"/>
          </a:xfrm>
          <a:prstGeom prst="rect">
            <a:avLst/>
          </a:prstGeom>
          <a:noFill/>
        </p:spPr>
        <p:txBody>
          <a:bodyPr wrap="square" rtlCol="0">
            <a:spAutoFit/>
          </a:bodyPr>
          <a:lstStyle>
            <a:defPPr>
              <a:defRPr lang="it-IT"/>
            </a:defPPr>
            <a:lvl1pPr>
              <a:defRPr sz="1400">
                <a:solidFill>
                  <a:srgbClr val="9BCD50"/>
                </a:solidFill>
              </a:defRPr>
            </a:lvl1pPr>
          </a:lstStyle>
          <a:p>
            <a:r>
              <a:rPr lang="it-IT" dirty="0"/>
              <a:t>FULL REPORT:</a:t>
            </a:r>
          </a:p>
          <a:p>
            <a:r>
              <a:rPr lang="it-IT" dirty="0">
                <a:hlinkClick r:id="rId2"/>
              </a:rPr>
              <a:t>https://www.geoenvi.eu/publications/report-on-environmental-concerns-overall-state-of-the-art-on-deep-geothermal-environmental-data/</a:t>
            </a:r>
            <a:r>
              <a:rPr lang="it-IT" dirty="0"/>
              <a:t> </a:t>
            </a:r>
          </a:p>
        </p:txBody>
      </p:sp>
      <p:pic>
        <p:nvPicPr>
          <p:cNvPr id="4" name="Picture 6" descr="A screenshot of a cell phone&#10;&#10;Description generated with high confidence">
            <a:extLst>
              <a:ext uri="{FF2B5EF4-FFF2-40B4-BE49-F238E27FC236}">
                <a16:creationId xmlns:a16="http://schemas.microsoft.com/office/drawing/2014/main" id="{C8EDA97D-492C-5F13-1A56-5A92BADC36EA}"/>
              </a:ext>
            </a:extLst>
          </p:cNvPr>
          <p:cNvPicPr>
            <a:picLocks noChangeAspect="1"/>
          </p:cNvPicPr>
          <p:nvPr/>
        </p:nvPicPr>
        <p:blipFill>
          <a:blip r:embed="rId3"/>
          <a:stretch>
            <a:fillRect/>
          </a:stretch>
        </p:blipFill>
        <p:spPr>
          <a:xfrm>
            <a:off x="7942216" y="480030"/>
            <a:ext cx="3719798" cy="5161979"/>
          </a:xfrm>
          <a:prstGeom prst="rect">
            <a:avLst/>
          </a:prstGeom>
          <a:ln>
            <a:solidFill>
              <a:schemeClr val="bg1">
                <a:lumMod val="50000"/>
              </a:schemeClr>
            </a:solidFill>
          </a:ln>
        </p:spPr>
      </p:pic>
    </p:spTree>
    <p:extLst>
      <p:ext uri="{BB962C8B-B14F-4D97-AF65-F5344CB8AC3E}">
        <p14:creationId xmlns:p14="http://schemas.microsoft.com/office/powerpoint/2010/main" val="45585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Mitigation measures are essentially mapped"/>
          <p:cNvSpPr>
            <a:spLocks noGrp="1"/>
          </p:cNvSpPr>
          <p:nvPr>
            <p:ph type="title"/>
          </p:nvPr>
        </p:nvSpPr>
        <p:spPr>
          <a:prstGeom prst="rect">
            <a:avLst/>
          </a:prstGeom>
        </p:spPr>
        <p:txBody>
          <a:bodyPr>
            <a:normAutofit/>
          </a:bodyPr>
          <a:lstStyle/>
          <a:p>
            <a:r>
              <a:rPr lang="it-IT" dirty="0"/>
              <a:t>A focus on </a:t>
            </a:r>
            <a:r>
              <a:rPr dirty="0"/>
              <a:t>Mitigation measures</a:t>
            </a:r>
          </a:p>
        </p:txBody>
      </p:sp>
      <p:sp>
        <p:nvSpPr>
          <p:cNvPr id="267" name="Text Placeholder 7"/>
          <p:cNvSpPr>
            <a:spLocks noGrp="1"/>
          </p:cNvSpPr>
          <p:nvPr>
            <p:ph type="body" idx="14"/>
          </p:nvPr>
        </p:nvSpPr>
        <p:spPr>
          <a:xfrm>
            <a:off x="884237" y="2846388"/>
            <a:ext cx="4089842" cy="3076576"/>
          </a:xfrm>
          <a:prstGeom prst="rect">
            <a:avLst/>
          </a:prstGeom>
          <a:extLst>
            <a:ext uri="{C572A759-6A51-4108-AA02-DFA0A04FC94B}">
              <ma14:wrappingTextBoxFlag xmlns:ma14="http://schemas.microsoft.com/office/mac/drawingml/2011/main" xmlns="" val="1"/>
            </a:ext>
          </a:extLst>
        </p:spPr>
        <p:txBody>
          <a:bodyPr>
            <a:normAutofit/>
          </a:bodyPr>
          <a:lstStyle/>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endParaRPr lang="it-IT" dirty="0"/>
          </a:p>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it-IT" sz="1600" dirty="0">
                <a:latin typeface="Qualion" pitchFamily="2" charset="77"/>
                <a:cs typeface="Arial" panose="020B0604020202020204" pitchFamily="34" charset="0"/>
              </a:rPr>
              <a:t>2° </a:t>
            </a:r>
            <a:r>
              <a:rPr lang="it-IT" sz="1600" dirty="0" err="1">
                <a:latin typeface="Qualion" pitchFamily="2" charset="77"/>
                <a:cs typeface="Arial" panose="020B0604020202020204" pitchFamily="34" charset="0"/>
              </a:rPr>
              <a:t>step</a:t>
            </a:r>
            <a:r>
              <a:rPr lang="it-IT" sz="1600" dirty="0">
                <a:latin typeface="Qualion" pitchFamily="2" charset="77"/>
                <a:cs typeface="Arial" panose="020B0604020202020204" pitchFamily="34" charset="0"/>
              </a:rPr>
              <a:t>: control </a:t>
            </a:r>
            <a:r>
              <a:rPr lang="it-IT" sz="1600" dirty="0" err="1">
                <a:latin typeface="Qualion" pitchFamily="2" charset="77"/>
                <a:cs typeface="Arial" panose="020B0604020202020204" pitchFamily="34" charset="0"/>
              </a:rPr>
              <a:t>intensity</a:t>
            </a:r>
            <a:r>
              <a:rPr lang="it-IT" sz="1600" dirty="0">
                <a:latin typeface="Qualion" pitchFamily="2" charset="77"/>
                <a:cs typeface="Arial" panose="020B0604020202020204" pitchFamily="34" charset="0"/>
              </a:rPr>
              <a:t> of </a:t>
            </a:r>
            <a:r>
              <a:rPr lang="it-IT" sz="1600" dirty="0" err="1">
                <a:latin typeface="Qualion" pitchFamily="2" charset="77"/>
                <a:cs typeface="Arial" panose="020B0604020202020204" pitchFamily="34" charset="0"/>
              </a:rPr>
              <a:t>produced</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effect</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if</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any</a:t>
            </a:r>
            <a:endParaRPr lang="it-IT" sz="1600" dirty="0">
              <a:latin typeface="Qualion" pitchFamily="2" charset="77"/>
              <a:cs typeface="Arial" panose="020B0604020202020204" pitchFamily="34" charset="0"/>
            </a:endParaRPr>
          </a:p>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it-IT" sz="1600" dirty="0" err="1">
                <a:latin typeface="Qualion" pitchFamily="2" charset="77"/>
                <a:cs typeface="Arial" panose="020B0604020202020204" pitchFamily="34" charset="0"/>
              </a:rPr>
              <a:t>Monitoring</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environmental</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quality</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before</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during</a:t>
            </a:r>
            <a:r>
              <a:rPr lang="it-IT" sz="1600" dirty="0">
                <a:latin typeface="Qualion" pitchFamily="2" charset="77"/>
                <a:cs typeface="Arial" panose="020B0604020202020204" pitchFamily="34" charset="0"/>
              </a:rPr>
              <a:t> and </a:t>
            </a:r>
            <a:r>
              <a:rPr lang="it-IT" sz="1600" dirty="0" err="1">
                <a:latin typeface="Qualion" pitchFamily="2" charset="77"/>
                <a:cs typeface="Arial" panose="020B0604020202020204" pitchFamily="34" charset="0"/>
              </a:rPr>
              <a:t>after</a:t>
            </a:r>
            <a:r>
              <a:rPr lang="it-IT" sz="1600" dirty="0">
                <a:latin typeface="Qualion" pitchFamily="2" charset="77"/>
                <a:cs typeface="Arial" panose="020B0604020202020204" pitchFamily="34" charset="0"/>
              </a:rPr>
              <a:t> </a:t>
            </a:r>
            <a:r>
              <a:rPr lang="it-IT" sz="1600" dirty="0" err="1">
                <a:latin typeface="Qualion" pitchFamily="2" charset="77"/>
                <a:cs typeface="Arial" panose="020B0604020202020204" pitchFamily="34" charset="0"/>
              </a:rPr>
              <a:t>deployment</a:t>
            </a:r>
            <a:endParaRPr sz="1600" dirty="0">
              <a:latin typeface="Qualion" pitchFamily="2" charset="77"/>
              <a:cs typeface="Arial" panose="020B0604020202020204" pitchFamily="34" charset="0"/>
            </a:endParaRPr>
          </a:p>
        </p:txBody>
      </p:sp>
      <p:sp>
        <p:nvSpPr>
          <p:cNvPr id="268" name="Numero diapositiva"/>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dirty="0"/>
          </a:p>
        </p:txBody>
      </p:sp>
      <p:sp>
        <p:nvSpPr>
          <p:cNvPr id="3" name="Segnaposto testo 2">
            <a:extLst>
              <a:ext uri="{FF2B5EF4-FFF2-40B4-BE49-F238E27FC236}">
                <a16:creationId xmlns:a16="http://schemas.microsoft.com/office/drawing/2014/main" id="{A36CF9DF-41F3-6D4C-B53E-F0658C43EE63}"/>
              </a:ext>
            </a:extLst>
          </p:cNvPr>
          <p:cNvSpPr>
            <a:spLocks noGrp="1"/>
          </p:cNvSpPr>
          <p:nvPr>
            <p:ph type="body" sz="quarter" idx="1"/>
          </p:nvPr>
        </p:nvSpPr>
        <p:spPr>
          <a:xfrm>
            <a:off x="883919" y="2099810"/>
            <a:ext cx="4960313" cy="501698"/>
          </a:xfrm>
        </p:spPr>
        <p:txBody>
          <a:bodyPr>
            <a:normAutofit fontScale="92500" lnSpcReduction="20000"/>
          </a:bodyPr>
          <a:lstStyle/>
          <a:p>
            <a:r>
              <a:rPr lang="en-GB" b="1" dirty="0"/>
              <a:t>Adopted solutions to overcome environmental concerns related to geothermal deployment</a:t>
            </a:r>
            <a:endParaRPr lang="it-IT" dirty="0"/>
          </a:p>
          <a:p>
            <a:endParaRPr lang="it-IT" dirty="0"/>
          </a:p>
        </p:txBody>
      </p:sp>
      <p:graphicFrame>
        <p:nvGraphicFramePr>
          <p:cNvPr id="2" name="Diagramma 1">
            <a:extLst>
              <a:ext uri="{FF2B5EF4-FFF2-40B4-BE49-F238E27FC236}">
                <a16:creationId xmlns:a16="http://schemas.microsoft.com/office/drawing/2014/main" id="{333B0E37-A18D-D60B-8BFD-DBB65B3D9EE4}"/>
              </a:ext>
            </a:extLst>
          </p:cNvPr>
          <p:cNvGraphicFramePr/>
          <p:nvPr>
            <p:extLst>
              <p:ext uri="{D42A27DB-BD31-4B8C-83A1-F6EECF244321}">
                <p14:modId xmlns:p14="http://schemas.microsoft.com/office/powerpoint/2010/main" val="2399188822"/>
              </p:ext>
            </p:extLst>
          </p:nvPr>
        </p:nvGraphicFramePr>
        <p:xfrm>
          <a:off x="5367301" y="1053297"/>
          <a:ext cx="6662716" cy="540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0165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Mitigation measures are essentially mapped"/>
          <p:cNvSpPr>
            <a:spLocks noGrp="1"/>
          </p:cNvSpPr>
          <p:nvPr>
            <p:ph type="title"/>
          </p:nvPr>
        </p:nvSpPr>
        <p:spPr>
          <a:prstGeom prst="rect">
            <a:avLst/>
          </a:prstGeom>
        </p:spPr>
        <p:txBody>
          <a:bodyPr>
            <a:normAutofit/>
          </a:bodyPr>
          <a:lstStyle/>
          <a:p>
            <a:r>
              <a:rPr lang="it-IT" dirty="0"/>
              <a:t>A focus on </a:t>
            </a:r>
            <a:r>
              <a:rPr dirty="0"/>
              <a:t>Mitigation measures</a:t>
            </a:r>
          </a:p>
        </p:txBody>
      </p:sp>
      <p:sp>
        <p:nvSpPr>
          <p:cNvPr id="267" name="Text Placeholder 7"/>
          <p:cNvSpPr>
            <a:spLocks noGrp="1"/>
          </p:cNvSpPr>
          <p:nvPr>
            <p:ph type="body" idx="14"/>
          </p:nvPr>
        </p:nvSpPr>
        <p:spPr>
          <a:xfrm>
            <a:off x="884236" y="2846388"/>
            <a:ext cx="4590589" cy="4011612"/>
          </a:xfrm>
          <a:prstGeom prst="rect">
            <a:avLst/>
          </a:prstGeom>
          <a:extLst>
            <a:ext uri="{C572A759-6A51-4108-AA02-DFA0A04FC94B}">
              <ma14:wrappingTextBoxFlag xmlns:ma14="http://schemas.microsoft.com/office/mac/drawingml/2011/main" xmlns="" val="1"/>
            </a:ext>
          </a:extLst>
        </p:spPr>
        <p:txBody>
          <a:bodyPr>
            <a:normAutofit fontScale="92500"/>
          </a:bodyPr>
          <a:lstStyle/>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it-IT" sz="1400" dirty="0"/>
              <a:t>3</a:t>
            </a:r>
            <a:r>
              <a:rPr lang="it-IT" sz="1400" dirty="0">
                <a:latin typeface="Qualion" pitchFamily="2" charset="77"/>
              </a:rPr>
              <a:t>° </a:t>
            </a:r>
            <a:r>
              <a:rPr lang="it-IT" sz="1400" dirty="0" err="1">
                <a:latin typeface="Qualion" pitchFamily="2" charset="77"/>
              </a:rPr>
              <a:t>step</a:t>
            </a:r>
            <a:r>
              <a:rPr lang="it-IT" sz="1400" dirty="0">
                <a:latin typeface="Qualion" pitchFamily="2" charset="77"/>
              </a:rPr>
              <a:t>: </a:t>
            </a:r>
            <a:r>
              <a:rPr lang="en-GB" sz="1400" dirty="0">
                <a:latin typeface="Qualion" pitchFamily="2" charset="77"/>
                <a:sym typeface="Qualion Book"/>
              </a:rPr>
              <a:t>reduce, avoid, or offset the potential adverse environmental consequences of development activities</a:t>
            </a:r>
            <a:r>
              <a:rPr lang="it-IT" sz="1400" dirty="0">
                <a:latin typeface="Qualion" pitchFamily="2" charset="77"/>
                <a:sym typeface="Qualion Book"/>
              </a:rPr>
              <a:t>, by </a:t>
            </a:r>
            <a:r>
              <a:rPr lang="it-IT" sz="1400" dirty="0" err="1">
                <a:latin typeface="Qualion" pitchFamily="2" charset="77"/>
                <a:sym typeface="Qualion Book"/>
              </a:rPr>
              <a:t>means</a:t>
            </a:r>
            <a:r>
              <a:rPr lang="it-IT" sz="1400" dirty="0">
                <a:latin typeface="Qualion" pitchFamily="2" charset="77"/>
                <a:sym typeface="Qualion Book"/>
              </a:rPr>
              <a:t> of </a:t>
            </a:r>
            <a:r>
              <a:rPr lang="it-IT" sz="1400" dirty="0" err="1">
                <a:latin typeface="Qualion" pitchFamily="2" charset="77"/>
                <a:sym typeface="Qualion Book"/>
              </a:rPr>
              <a:t>mitigation</a:t>
            </a:r>
            <a:r>
              <a:rPr lang="it-IT" sz="1400" dirty="0">
                <a:latin typeface="Qualion" pitchFamily="2" charset="77"/>
                <a:sym typeface="Qualion Book"/>
              </a:rPr>
              <a:t> </a:t>
            </a:r>
            <a:r>
              <a:rPr lang="it-IT" sz="1400" dirty="0" err="1">
                <a:latin typeface="Qualion" pitchFamily="2" charset="77"/>
                <a:sym typeface="Qualion Book"/>
              </a:rPr>
              <a:t>measures</a:t>
            </a:r>
            <a:r>
              <a:rPr lang="it-IT" sz="1400" dirty="0">
                <a:latin typeface="Qualion" pitchFamily="2" charset="77"/>
                <a:sym typeface="Qualion Book"/>
              </a:rPr>
              <a:t>.</a:t>
            </a:r>
            <a:endParaRPr lang="it-IT" sz="1400" dirty="0">
              <a:latin typeface="Qualion" pitchFamily="2" charset="77"/>
            </a:endParaRPr>
          </a:p>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en-GB" sz="1400" dirty="0">
                <a:latin typeface="Qualion" pitchFamily="2" charset="77"/>
                <a:sym typeface="Qualion Book"/>
              </a:rPr>
              <a:t>Mitigation measures can be in the form of preventive, corrective, or compensatory measures. Prevention means that the potential impact is prevented or reduced before it occurs. Corrective measures reduce the impact to a level that is acceptable. If preventive or corrective measures fail, then compensatory measures are applied. </a:t>
            </a:r>
          </a:p>
          <a:p>
            <a:pPr marL="0" indent="0" algn="just" defTabSz="896111">
              <a:lnSpc>
                <a:spcPct val="150000"/>
              </a:lnSpc>
              <a:spcBef>
                <a:spcPts val="900"/>
              </a:spcBef>
              <a:buSzTx/>
              <a:buFontTx/>
              <a:buNone/>
              <a:defRPr sz="1568">
                <a:solidFill>
                  <a:srgbClr val="767171"/>
                </a:solidFill>
                <a:latin typeface="Qualion Book"/>
                <a:ea typeface="Qualion Book"/>
                <a:cs typeface="Qualion Book"/>
                <a:sym typeface="Qualion Book"/>
              </a:defRPr>
            </a:pPr>
            <a:r>
              <a:rPr lang="en-GB" sz="1400" dirty="0">
                <a:latin typeface="Qualion" pitchFamily="2" charset="77"/>
                <a:sym typeface="Qualion Book"/>
              </a:rPr>
              <a:t>We described preventive and corrective measures.</a:t>
            </a:r>
            <a:endParaRPr sz="1400" dirty="0">
              <a:latin typeface="Qualion" pitchFamily="2" charset="77"/>
            </a:endParaRPr>
          </a:p>
        </p:txBody>
      </p:sp>
      <p:sp>
        <p:nvSpPr>
          <p:cNvPr id="268" name="Numero diapositiva"/>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dirty="0"/>
          </a:p>
        </p:txBody>
      </p:sp>
      <p:sp>
        <p:nvSpPr>
          <p:cNvPr id="3" name="Segnaposto testo 2">
            <a:extLst>
              <a:ext uri="{FF2B5EF4-FFF2-40B4-BE49-F238E27FC236}">
                <a16:creationId xmlns:a16="http://schemas.microsoft.com/office/drawing/2014/main" id="{A36CF9DF-41F3-6D4C-B53E-F0658C43EE63}"/>
              </a:ext>
            </a:extLst>
          </p:cNvPr>
          <p:cNvSpPr>
            <a:spLocks noGrp="1"/>
          </p:cNvSpPr>
          <p:nvPr>
            <p:ph type="body" sz="quarter" idx="1"/>
          </p:nvPr>
        </p:nvSpPr>
        <p:spPr>
          <a:xfrm>
            <a:off x="883919" y="2099810"/>
            <a:ext cx="4960313" cy="501698"/>
          </a:xfrm>
        </p:spPr>
        <p:txBody>
          <a:bodyPr>
            <a:normAutofit fontScale="92500" lnSpcReduction="20000"/>
          </a:bodyPr>
          <a:lstStyle/>
          <a:p>
            <a:r>
              <a:rPr lang="en-GB" b="1" dirty="0"/>
              <a:t>Adopted solutions to overcome environmental concerns related to geothermal deployment</a:t>
            </a:r>
            <a:endParaRPr lang="it-IT" dirty="0"/>
          </a:p>
          <a:p>
            <a:endParaRPr lang="it-IT" dirty="0"/>
          </a:p>
        </p:txBody>
      </p:sp>
      <p:graphicFrame>
        <p:nvGraphicFramePr>
          <p:cNvPr id="2" name="Diagramma 1">
            <a:extLst>
              <a:ext uri="{FF2B5EF4-FFF2-40B4-BE49-F238E27FC236}">
                <a16:creationId xmlns:a16="http://schemas.microsoft.com/office/drawing/2014/main" id="{5A3187AE-FB98-C87E-C8AA-98D6BD25F1B6}"/>
              </a:ext>
            </a:extLst>
          </p:cNvPr>
          <p:cNvGraphicFramePr/>
          <p:nvPr>
            <p:extLst>
              <p:ext uri="{D42A27DB-BD31-4B8C-83A1-F6EECF244321}">
                <p14:modId xmlns:p14="http://schemas.microsoft.com/office/powerpoint/2010/main" val="2774085269"/>
              </p:ext>
            </p:extLst>
          </p:nvPr>
        </p:nvGraphicFramePr>
        <p:xfrm>
          <a:off x="5367301" y="1053297"/>
          <a:ext cx="6662716" cy="540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617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hallenges"/>
          <p:cNvSpPr>
            <a:spLocks noGrp="1"/>
          </p:cNvSpPr>
          <p:nvPr>
            <p:ph type="ctrTitle"/>
          </p:nvPr>
        </p:nvSpPr>
        <p:spPr>
          <a:prstGeom prst="rect">
            <a:avLst/>
          </a:prstGeom>
        </p:spPr>
        <p:txBody>
          <a:bodyPr/>
          <a:lstStyle/>
          <a:p>
            <a:r>
              <a:rPr lang="it-IT" dirty="0" err="1">
                <a:latin typeface="+mj-lt"/>
              </a:rPr>
              <a:t>Examples</a:t>
            </a:r>
            <a:endParaRPr dirty="0">
              <a:latin typeface="+mj-lt"/>
            </a:endParaRPr>
          </a:p>
        </p:txBody>
      </p:sp>
      <p:sp>
        <p:nvSpPr>
          <p:cNvPr id="6" name="Sottotitolo 5">
            <a:extLst>
              <a:ext uri="{FF2B5EF4-FFF2-40B4-BE49-F238E27FC236}">
                <a16:creationId xmlns:a16="http://schemas.microsoft.com/office/drawing/2014/main" id="{C1BF492F-CB68-2A45-95F1-BCB39C86A0ED}"/>
              </a:ext>
            </a:extLst>
          </p:cNvPr>
          <p:cNvSpPr>
            <a:spLocks noGrp="1"/>
          </p:cNvSpPr>
          <p:nvPr>
            <p:ph type="subTitle" idx="15"/>
          </p:nvPr>
        </p:nvSpPr>
        <p:spPr>
          <a:xfrm>
            <a:off x="883301" y="2112872"/>
            <a:ext cx="10286269" cy="501697"/>
          </a:xfrm>
        </p:spPr>
        <p:txBody>
          <a:bodyPr>
            <a:normAutofit/>
          </a:bodyPr>
          <a:lstStyle/>
          <a:p>
            <a:r>
              <a:rPr lang="it-IT" dirty="0"/>
              <a:t>SURFACE DISTURBANCE: LAND OCCUPATION, VISUAL, NOISE, VIBRATION, DUST, SMELL</a:t>
            </a:r>
          </a:p>
          <a:p>
            <a:endParaRPr lang="it-IT" dirty="0"/>
          </a:p>
        </p:txBody>
      </p:sp>
      <p:sp>
        <p:nvSpPr>
          <p:cNvPr id="276" name="Numero diapositiva"/>
          <p:cNvSpPr>
            <a:spLocks noGrp="1"/>
          </p:cNvSpPr>
          <p:nvPr>
            <p:ph type="sldNum" sz="quarter" idx="16"/>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
        <p:nvSpPr>
          <p:cNvPr id="7" name="Segnaposto testo 6">
            <a:extLst>
              <a:ext uri="{FF2B5EF4-FFF2-40B4-BE49-F238E27FC236}">
                <a16:creationId xmlns:a16="http://schemas.microsoft.com/office/drawing/2014/main" id="{B0F394C1-7A08-6B49-B0A0-81876724E6AC}"/>
              </a:ext>
            </a:extLst>
          </p:cNvPr>
          <p:cNvSpPr>
            <a:spLocks noGrp="1"/>
          </p:cNvSpPr>
          <p:nvPr>
            <p:ph type="body" sz="quarter" idx="17"/>
          </p:nvPr>
        </p:nvSpPr>
        <p:spPr/>
        <p:txBody>
          <a:bodyPr/>
          <a:lstStyle/>
          <a:p>
            <a:pPr lvl="0" defTabSz="711200">
              <a:spcBef>
                <a:spcPct val="0"/>
              </a:spcBef>
              <a:spcAft>
                <a:spcPct val="35000"/>
              </a:spcAft>
            </a:pPr>
            <a:r>
              <a:rPr lang="en-GB" b="1" dirty="0">
                <a:solidFill>
                  <a:prstClr val="white">
                    <a:lumMod val="50000"/>
                  </a:prstClr>
                </a:solidFill>
                <a:latin typeface="Qualion Demi Bold" pitchFamily="2" charset="77"/>
              </a:rPr>
              <a:t>MONITORING:</a:t>
            </a:r>
          </a:p>
          <a:p>
            <a:pPr lvl="0" defTabSz="711200">
              <a:spcBef>
                <a:spcPct val="0"/>
              </a:spcBef>
              <a:spcAft>
                <a:spcPct val="35000"/>
              </a:spcAft>
            </a:pPr>
            <a:r>
              <a:rPr lang="en-GB" b="1" dirty="0">
                <a:solidFill>
                  <a:prstClr val="white">
                    <a:lumMod val="50000"/>
                  </a:prstClr>
                </a:solidFill>
                <a:latin typeface="Qualion Demi Bold" pitchFamily="2" charset="77"/>
              </a:rPr>
              <a:t>seismic sensors for vibration, acoustic characterization before and during operations, biodiversity </a:t>
            </a:r>
            <a:r>
              <a:rPr lang="en-GB" b="1" dirty="0" err="1">
                <a:solidFill>
                  <a:prstClr val="white">
                    <a:lumMod val="50000"/>
                  </a:prstClr>
                </a:solidFill>
                <a:latin typeface="Qualion Demi Bold" pitchFamily="2" charset="77"/>
              </a:rPr>
              <a:t>monit</a:t>
            </a:r>
            <a:r>
              <a:rPr lang="en-GB" b="1" dirty="0">
                <a:solidFill>
                  <a:prstClr val="white">
                    <a:lumMod val="50000"/>
                  </a:prstClr>
                </a:solidFill>
                <a:latin typeface="Qualion Demi Bold" pitchFamily="2" charset="77"/>
              </a:rPr>
              <a:t>., smell assessment and limitations</a:t>
            </a:r>
            <a:endParaRPr lang="it-IT" b="1" dirty="0">
              <a:solidFill>
                <a:prstClr val="white">
                  <a:lumMod val="50000"/>
                </a:prstClr>
              </a:solidFill>
              <a:latin typeface="Qualion Demi Bold" pitchFamily="2" charset="77"/>
            </a:endParaRPr>
          </a:p>
          <a:p>
            <a:endParaRPr lang="it-IT" dirty="0"/>
          </a:p>
        </p:txBody>
      </p:sp>
      <p:sp>
        <p:nvSpPr>
          <p:cNvPr id="8" name="Segnaposto testo 7">
            <a:extLst>
              <a:ext uri="{FF2B5EF4-FFF2-40B4-BE49-F238E27FC236}">
                <a16:creationId xmlns:a16="http://schemas.microsoft.com/office/drawing/2014/main" id="{C8EF9EF2-DB98-3B4F-BE42-E6098417CC7B}"/>
              </a:ext>
            </a:extLst>
          </p:cNvPr>
          <p:cNvSpPr>
            <a:spLocks noGrp="1"/>
          </p:cNvSpPr>
          <p:nvPr>
            <p:ph type="body" idx="18"/>
          </p:nvPr>
        </p:nvSpPr>
        <p:spPr/>
        <p:txBody>
          <a:bodyPr/>
          <a:lstStyle/>
          <a:p>
            <a:pPr defTabSz="711200">
              <a:spcBef>
                <a:spcPct val="0"/>
              </a:spcBef>
              <a:spcAft>
                <a:spcPct val="35000"/>
              </a:spcAft>
            </a:pPr>
            <a:r>
              <a:rPr lang="en-GB" b="1" dirty="0">
                <a:solidFill>
                  <a:prstClr val="white">
                    <a:lumMod val="50000"/>
                  </a:prstClr>
                </a:solidFill>
                <a:latin typeface="Qualion Demi Bold" pitchFamily="2" charset="77"/>
              </a:rPr>
              <a:t>MITIGATION:</a:t>
            </a:r>
          </a:p>
          <a:p>
            <a:pPr defTabSz="711200">
              <a:spcBef>
                <a:spcPct val="0"/>
              </a:spcBef>
              <a:spcAft>
                <a:spcPct val="35000"/>
              </a:spcAft>
            </a:pPr>
            <a:r>
              <a:rPr lang="en-GB" b="1" dirty="0">
                <a:solidFill>
                  <a:prstClr val="white">
                    <a:lumMod val="50000"/>
                  </a:prstClr>
                </a:solidFill>
                <a:latin typeface="Qualion Demi Bold" pitchFamily="2" charset="77"/>
              </a:rPr>
              <a:t>Landscape planning, pipes’ layout, choice of drilling rig to reduce the height of the rig and the pad’s occupied land, cover for well-head.</a:t>
            </a:r>
          </a:p>
          <a:p>
            <a:pPr defTabSz="711200">
              <a:spcBef>
                <a:spcPct val="0"/>
              </a:spcBef>
              <a:spcAft>
                <a:spcPct val="35000"/>
              </a:spcAft>
            </a:pPr>
            <a:r>
              <a:rPr lang="en-GB" b="1" dirty="0">
                <a:solidFill>
                  <a:prstClr val="white">
                    <a:lumMod val="50000"/>
                  </a:prstClr>
                </a:solidFill>
                <a:latin typeface="Qualion Demi Bold" pitchFamily="2" charset="77"/>
              </a:rPr>
              <a:t>Planning for optimal noise reduction: muffled materials and insulation, activities’ timing; information to population for unavoidable temporary emissions.</a:t>
            </a:r>
          </a:p>
          <a:p>
            <a:pPr defTabSz="711200">
              <a:spcBef>
                <a:spcPct val="0"/>
              </a:spcBef>
              <a:spcAft>
                <a:spcPct val="35000"/>
              </a:spcAft>
            </a:pPr>
            <a:r>
              <a:rPr lang="en-GB" b="1" dirty="0">
                <a:solidFill>
                  <a:prstClr val="white">
                    <a:lumMod val="50000"/>
                  </a:prstClr>
                </a:solidFill>
                <a:latin typeface="Qualion Demi Bold" pitchFamily="2" charset="77"/>
              </a:rPr>
              <a:t>Prevention of dust dispersion by cleaning, water spray, use of water channels for transport.</a:t>
            </a:r>
          </a:p>
          <a:p>
            <a:pPr defTabSz="711200">
              <a:spcBef>
                <a:spcPct val="0"/>
              </a:spcBef>
              <a:spcAft>
                <a:spcPct val="35000"/>
              </a:spcAft>
            </a:pPr>
            <a:r>
              <a:rPr lang="en-GB" b="1" dirty="0">
                <a:solidFill>
                  <a:prstClr val="white">
                    <a:lumMod val="50000"/>
                  </a:prstClr>
                </a:solidFill>
                <a:latin typeface="Qualion Demi Bold" pitchFamily="2" charset="77"/>
              </a:rPr>
              <a:t>…</a:t>
            </a:r>
            <a:endParaRPr lang="it-IT" b="1" dirty="0">
              <a:solidFill>
                <a:prstClr val="white">
                  <a:lumMod val="50000"/>
                </a:prstClr>
              </a:solidFill>
              <a:latin typeface="Qualion Demi Bold" pitchFamily="2" charset="77"/>
            </a:endParaRPr>
          </a:p>
          <a:p>
            <a:endParaRPr lang="it-IT" dirty="0"/>
          </a:p>
        </p:txBody>
      </p:sp>
      <p:pic>
        <p:nvPicPr>
          <p:cNvPr id="13" name="Immagine 12">
            <a:extLst>
              <a:ext uri="{FF2B5EF4-FFF2-40B4-BE49-F238E27FC236}">
                <a16:creationId xmlns:a16="http://schemas.microsoft.com/office/drawing/2014/main" id="{78C78250-10BF-7A4F-89D8-1BED7F69F04C}"/>
              </a:ext>
            </a:extLst>
          </p:cNvPr>
          <p:cNvPicPr>
            <a:picLocks noChangeAspect="1"/>
          </p:cNvPicPr>
          <p:nvPr/>
        </p:nvPicPr>
        <p:blipFill>
          <a:blip r:embed="rId2"/>
          <a:stretch>
            <a:fillRect/>
          </a:stretch>
        </p:blipFill>
        <p:spPr>
          <a:xfrm>
            <a:off x="1375522" y="3953081"/>
            <a:ext cx="4218082" cy="2842526"/>
          </a:xfrm>
          <a:prstGeom prst="rect">
            <a:avLst/>
          </a:prstGeom>
        </p:spPr>
      </p:pic>
    </p:spTree>
    <p:extLst>
      <p:ext uri="{BB962C8B-B14F-4D97-AF65-F5344CB8AC3E}">
        <p14:creationId xmlns:p14="http://schemas.microsoft.com/office/powerpoint/2010/main" val="201554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mj-lt"/>
              </a:rPr>
              <a:t>Description</a:t>
            </a:r>
          </a:p>
        </p:txBody>
      </p:sp>
      <p:sp>
        <p:nvSpPr>
          <p:cNvPr id="5" name="Espace réservé du numéro de diapositive 4"/>
          <p:cNvSpPr>
            <a:spLocks noGrp="1"/>
          </p:cNvSpPr>
          <p:nvPr>
            <p:ph type="sldNum" sz="quarter" idx="14"/>
          </p:nvPr>
        </p:nvSpPr>
        <p:spPr/>
        <p:txBody>
          <a:bodyPr/>
          <a:lstStyle/>
          <a:p>
            <a:fld id="{17CE31EA-825F-7848-8941-1BE262FCD642}" type="slidenum">
              <a:rPr lang="ro-RO" smtClean="0"/>
              <a:pPr/>
              <a:t>25</a:t>
            </a:fld>
            <a:endParaRPr lang="ro-RO" dirty="0"/>
          </a:p>
        </p:txBody>
      </p:sp>
      <p:sp>
        <p:nvSpPr>
          <p:cNvPr id="9" name="ZoneTexte 8"/>
          <p:cNvSpPr txBox="1"/>
          <p:nvPr/>
        </p:nvSpPr>
        <p:spPr>
          <a:xfrm>
            <a:off x="204045" y="2325446"/>
            <a:ext cx="2722849" cy="3156762"/>
          </a:xfrm>
          <a:prstGeom prst="rect">
            <a:avLst/>
          </a:prstGeom>
          <a:noFill/>
        </p:spPr>
        <p:txBody>
          <a:bodyPr wrap="square" rtlCol="0">
            <a:spAutoFit/>
          </a:bodyPr>
          <a:lstStyle/>
          <a:p>
            <a:pPr marL="285750" lvl="0" indent="-285750">
              <a:lnSpc>
                <a:spcPct val="90000"/>
              </a:lnSpc>
              <a:spcBef>
                <a:spcPts val="1000"/>
              </a:spcBef>
              <a:buSzPct val="100000"/>
              <a:buFont typeface="Wingdings" panose="05000000000000000000" pitchFamily="2" charset="2"/>
              <a:buChar char="§"/>
            </a:pPr>
            <a:r>
              <a:rPr lang="en-US" sz="1600" kern="0" dirty="0">
                <a:solidFill>
                  <a:srgbClr val="767171"/>
                </a:solidFill>
                <a:latin typeface="Qualion" pitchFamily="2" charset="77"/>
                <a:cs typeface="Arial"/>
                <a:sym typeface="Arial"/>
              </a:rPr>
              <a:t>Information sheets (wiki sheets) were prepared for each of the 12 topics selected, most of them 7-12 pages.</a:t>
            </a:r>
          </a:p>
          <a:p>
            <a:pPr marL="285750" lvl="0" indent="-285750">
              <a:lnSpc>
                <a:spcPct val="90000"/>
              </a:lnSpc>
              <a:spcBef>
                <a:spcPts val="1000"/>
              </a:spcBef>
              <a:buSzPct val="100000"/>
              <a:buFont typeface="Arial" panose="020B0604020202020204" pitchFamily="34" charset="0"/>
              <a:buChar char="•"/>
            </a:pPr>
            <a:r>
              <a:rPr lang="en-US" sz="1600" kern="0" dirty="0">
                <a:solidFill>
                  <a:srgbClr val="767171"/>
                </a:solidFill>
                <a:latin typeface="Qualion" pitchFamily="2" charset="77"/>
                <a:cs typeface="Arial"/>
                <a:sym typeface="Arial"/>
              </a:rPr>
              <a:t>The sheets are all structured in the same way with standardized subchapters to harmonize the presentation of the different topics.</a:t>
            </a:r>
          </a:p>
          <a:p>
            <a:endParaRPr lang="fr-FR" dirty="0"/>
          </a:p>
        </p:txBody>
      </p:sp>
      <p:pic>
        <p:nvPicPr>
          <p:cNvPr id="3" name="Image 2"/>
          <p:cNvPicPr>
            <a:picLocks noChangeAspect="1"/>
          </p:cNvPicPr>
          <p:nvPr/>
        </p:nvPicPr>
        <p:blipFill rotWithShape="1">
          <a:blip r:embed="rId2">
            <a:extLst>
              <a:ext uri="{28A0092B-C50C-407E-A947-70E740481C1C}">
                <a14:useLocalDpi xmlns:a14="http://schemas.microsoft.com/office/drawing/2010/main"/>
              </a:ext>
            </a:extLst>
          </a:blip>
          <a:srcRect b="3879"/>
          <a:stretch/>
        </p:blipFill>
        <p:spPr>
          <a:xfrm>
            <a:off x="4320163" y="461365"/>
            <a:ext cx="5484266" cy="5894987"/>
          </a:xfrm>
          <a:prstGeom prst="rect">
            <a:avLst/>
          </a:prstGeom>
        </p:spPr>
      </p:pic>
    </p:spTree>
    <p:extLst>
      <p:ext uri="{BB962C8B-B14F-4D97-AF65-F5344CB8AC3E}">
        <p14:creationId xmlns:p14="http://schemas.microsoft.com/office/powerpoint/2010/main" val="4236393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2800" dirty="0">
                <a:latin typeface="+mj-lt"/>
              </a:rPr>
              <a:t>An online </a:t>
            </a:r>
            <a:r>
              <a:rPr lang="fr-FR" sz="2800" dirty="0" err="1">
                <a:latin typeface="+mj-lt"/>
              </a:rPr>
              <a:t>tool</a:t>
            </a:r>
            <a:r>
              <a:rPr lang="fr-FR" sz="2800" dirty="0">
                <a:latin typeface="+mj-lt"/>
              </a:rPr>
              <a:t> for </a:t>
            </a:r>
            <a:r>
              <a:rPr lang="fr-FR" sz="2800" dirty="0" err="1">
                <a:latin typeface="+mj-lt"/>
              </a:rPr>
              <a:t>exploring</a:t>
            </a:r>
            <a:r>
              <a:rPr lang="fr-FR" sz="2800" dirty="0">
                <a:latin typeface="+mj-lt"/>
              </a:rPr>
              <a:t> </a:t>
            </a:r>
            <a:r>
              <a:rPr lang="fr-FR" sz="2800" dirty="0" err="1">
                <a:latin typeface="+mj-lt"/>
              </a:rPr>
              <a:t>environmental</a:t>
            </a:r>
            <a:r>
              <a:rPr lang="fr-FR" sz="2800" dirty="0">
                <a:latin typeface="+mj-lt"/>
              </a:rPr>
              <a:t> aspects </a:t>
            </a:r>
          </a:p>
        </p:txBody>
      </p:sp>
      <p:sp>
        <p:nvSpPr>
          <p:cNvPr id="5" name="Espace réservé du numéro de diapositive 4"/>
          <p:cNvSpPr>
            <a:spLocks noGrp="1"/>
          </p:cNvSpPr>
          <p:nvPr>
            <p:ph type="sldNum" sz="quarter" idx="14"/>
          </p:nvPr>
        </p:nvSpPr>
        <p:spPr/>
        <p:txBody>
          <a:bodyPr/>
          <a:lstStyle/>
          <a:p>
            <a:fld id="{17CE31EA-825F-7848-8941-1BE262FCD642}" type="slidenum">
              <a:rPr lang="ro-RO" smtClean="0"/>
              <a:pPr/>
              <a:t>26</a:t>
            </a:fld>
            <a:endParaRPr lang="ro-RO" dirty="0"/>
          </a:p>
        </p:txBody>
      </p:sp>
      <p:sp>
        <p:nvSpPr>
          <p:cNvPr id="6" name="Espace réservé du texte 5"/>
          <p:cNvSpPr>
            <a:spLocks noGrp="1"/>
          </p:cNvSpPr>
          <p:nvPr>
            <p:ph type="body" sz="quarter" idx="15"/>
          </p:nvPr>
        </p:nvSpPr>
        <p:spPr>
          <a:xfrm>
            <a:off x="883919" y="2075653"/>
            <a:ext cx="10518868" cy="671875"/>
          </a:xfrm>
        </p:spPr>
        <p:txBody>
          <a:bodyPr>
            <a:normAutofit/>
          </a:bodyPr>
          <a:lstStyle/>
          <a:p>
            <a:endParaRPr lang="en-US" dirty="0">
              <a:latin typeface="Qualion" pitchFamily="2" charset="77"/>
            </a:endParaRPr>
          </a:p>
          <a:p>
            <a:endParaRPr lang="en-US" dirty="0"/>
          </a:p>
        </p:txBody>
      </p:sp>
      <p:sp>
        <p:nvSpPr>
          <p:cNvPr id="8" name="Text Placeholder 5">
            <a:extLst>
              <a:ext uri="{FF2B5EF4-FFF2-40B4-BE49-F238E27FC236}">
                <a16:creationId xmlns:a16="http://schemas.microsoft.com/office/drawing/2014/main" id="{13CF39B2-8593-4CCD-8B8D-ACE44266D6AF}"/>
              </a:ext>
            </a:extLst>
          </p:cNvPr>
          <p:cNvSpPr txBox="1">
            <a:spLocks/>
          </p:cNvSpPr>
          <p:nvPr/>
        </p:nvSpPr>
        <p:spPr>
          <a:xfrm>
            <a:off x="414593" y="2403800"/>
            <a:ext cx="2793020" cy="32061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rgbClr val="7671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latin typeface="Qualion" pitchFamily="2" charset="77"/>
              </a:rPr>
              <a:t>Subchapters</a:t>
            </a:r>
          </a:p>
          <a:p>
            <a:pPr marL="285750" indent="-285750">
              <a:buFont typeface="Arial" panose="020B0604020202020204" pitchFamily="34" charset="0"/>
              <a:buChar char="•"/>
            </a:pPr>
            <a:r>
              <a:rPr lang="en-US" dirty="0">
                <a:latin typeface="Qualion" pitchFamily="2" charset="77"/>
              </a:rPr>
              <a:t>Origin</a:t>
            </a:r>
          </a:p>
          <a:p>
            <a:pPr marL="285750" indent="-285750">
              <a:buFont typeface="Arial" panose="020B0604020202020204" pitchFamily="34" charset="0"/>
              <a:buChar char="•"/>
            </a:pPr>
            <a:r>
              <a:rPr lang="en-US" dirty="0">
                <a:latin typeface="Qualion" pitchFamily="2" charset="77"/>
              </a:rPr>
              <a:t>Project phases</a:t>
            </a:r>
          </a:p>
          <a:p>
            <a:pPr marL="285750" indent="-285750">
              <a:buFont typeface="Arial" panose="020B0604020202020204" pitchFamily="34" charset="0"/>
              <a:buChar char="•"/>
            </a:pPr>
            <a:r>
              <a:rPr lang="en-US" dirty="0">
                <a:latin typeface="Qualion" pitchFamily="2" charset="77"/>
              </a:rPr>
              <a:t>Influencing contexts</a:t>
            </a:r>
          </a:p>
          <a:p>
            <a:pPr marL="285750" indent="-285750">
              <a:buFont typeface="Arial" panose="020B0604020202020204" pitchFamily="34" charset="0"/>
              <a:buChar char="•"/>
            </a:pPr>
            <a:r>
              <a:rPr lang="en-US" dirty="0">
                <a:latin typeface="Qualion" pitchFamily="2" charset="77"/>
              </a:rPr>
              <a:t>Risk or impact</a:t>
            </a:r>
          </a:p>
          <a:p>
            <a:pPr marL="285750" indent="-285750">
              <a:buFont typeface="Arial" panose="020B0604020202020204" pitchFamily="34" charset="0"/>
              <a:buChar char="•"/>
            </a:pPr>
            <a:r>
              <a:rPr lang="en-US" dirty="0">
                <a:latin typeface="Qualion" pitchFamily="2" charset="77"/>
              </a:rPr>
              <a:t>Consequences</a:t>
            </a:r>
          </a:p>
          <a:p>
            <a:pPr marL="285750" indent="-285750">
              <a:buFont typeface="Arial" panose="020B0604020202020204" pitchFamily="34" charset="0"/>
              <a:buChar char="•"/>
            </a:pPr>
            <a:r>
              <a:rPr lang="en-US" dirty="0">
                <a:latin typeface="Qualion" pitchFamily="2" charset="77"/>
              </a:rPr>
              <a:t>Monitoring</a:t>
            </a:r>
          </a:p>
          <a:p>
            <a:pPr marL="285750" indent="-285750">
              <a:buFont typeface="Arial" panose="020B0604020202020204" pitchFamily="34" charset="0"/>
              <a:buChar char="•"/>
            </a:pPr>
            <a:r>
              <a:rPr lang="en-US" dirty="0">
                <a:latin typeface="Qualion" pitchFamily="2" charset="77"/>
              </a:rPr>
              <a:t>Prevention and mitigation</a:t>
            </a:r>
          </a:p>
          <a:p>
            <a:pPr marL="285750" indent="-285750">
              <a:buFont typeface="Arial" panose="020B0604020202020204" pitchFamily="34" charset="0"/>
              <a:buChar char="•"/>
            </a:pPr>
            <a:r>
              <a:rPr lang="en-US" dirty="0">
                <a:latin typeface="Qualion" pitchFamily="2" charset="77"/>
              </a:rPr>
              <a:t>Illustrative examples </a:t>
            </a:r>
          </a:p>
        </p:txBody>
      </p:sp>
      <p:pic>
        <p:nvPicPr>
          <p:cNvPr id="4" name="Image 2">
            <a:extLst>
              <a:ext uri="{FF2B5EF4-FFF2-40B4-BE49-F238E27FC236}">
                <a16:creationId xmlns:a16="http://schemas.microsoft.com/office/drawing/2014/main" id="{3A9AB5F0-38D1-39E3-60F5-8E1B46DF6A1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490279" y="1944363"/>
            <a:ext cx="8701721" cy="4913637"/>
          </a:xfrm>
          <a:prstGeom prst="rect">
            <a:avLst/>
          </a:prstGeom>
        </p:spPr>
      </p:pic>
      <p:pic>
        <p:nvPicPr>
          <p:cNvPr id="7" name="Image 5">
            <a:extLst>
              <a:ext uri="{FF2B5EF4-FFF2-40B4-BE49-F238E27FC236}">
                <a16:creationId xmlns:a16="http://schemas.microsoft.com/office/drawing/2014/main" id="{66FC2BCC-6012-8069-953B-FE16079ED97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05573" y="1942476"/>
            <a:ext cx="8563277" cy="4894751"/>
          </a:xfrm>
          <a:prstGeom prst="rect">
            <a:avLst/>
          </a:prstGeom>
        </p:spPr>
      </p:pic>
      <p:sp>
        <p:nvSpPr>
          <p:cNvPr id="12" name="Parentesi graffa chiusa 11">
            <a:extLst>
              <a:ext uri="{FF2B5EF4-FFF2-40B4-BE49-F238E27FC236}">
                <a16:creationId xmlns:a16="http://schemas.microsoft.com/office/drawing/2014/main" id="{CEA8C601-37B0-1F8D-7B23-4FCA3BCEF135}"/>
              </a:ext>
            </a:extLst>
          </p:cNvPr>
          <p:cNvSpPr/>
          <p:nvPr/>
        </p:nvSpPr>
        <p:spPr>
          <a:xfrm>
            <a:off x="2778494" y="2560302"/>
            <a:ext cx="803929" cy="32368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 name="CasellaDiTesto 2">
            <a:extLst>
              <a:ext uri="{FF2B5EF4-FFF2-40B4-BE49-F238E27FC236}">
                <a16:creationId xmlns:a16="http://schemas.microsoft.com/office/drawing/2014/main" id="{1DED9A46-6F89-F955-4E12-A3EE4EDA76C0}"/>
              </a:ext>
            </a:extLst>
          </p:cNvPr>
          <p:cNvSpPr txBox="1"/>
          <p:nvPr/>
        </p:nvSpPr>
        <p:spPr>
          <a:xfrm>
            <a:off x="385919" y="1930325"/>
            <a:ext cx="5926055" cy="338554"/>
          </a:xfrm>
          <a:prstGeom prst="rect">
            <a:avLst/>
          </a:prstGeom>
          <a:noFill/>
        </p:spPr>
        <p:txBody>
          <a:bodyPr wrap="square" rtlCol="0">
            <a:spAutoFit/>
          </a:bodyPr>
          <a:lstStyle>
            <a:defPPr>
              <a:defRPr lang="it-IT"/>
            </a:defPPr>
            <a:lvl1pPr>
              <a:defRPr sz="1400">
                <a:solidFill>
                  <a:srgbClr val="9BCD50"/>
                </a:solidFill>
              </a:defRPr>
            </a:lvl1pPr>
          </a:lstStyle>
          <a:p>
            <a:r>
              <a:rPr lang="it-IT" sz="1600" dirty="0">
                <a:hlinkClick r:id="rId4"/>
              </a:rPr>
              <a:t>https://geoenvi.brgm.fr/en</a:t>
            </a:r>
            <a:r>
              <a:rPr lang="it-IT" sz="1600" dirty="0"/>
              <a:t> </a:t>
            </a:r>
          </a:p>
        </p:txBody>
      </p:sp>
      <p:sp>
        <p:nvSpPr>
          <p:cNvPr id="9" name="CasellaDiTesto 8">
            <a:extLst>
              <a:ext uri="{FF2B5EF4-FFF2-40B4-BE49-F238E27FC236}">
                <a16:creationId xmlns:a16="http://schemas.microsoft.com/office/drawing/2014/main" id="{43B8CEE2-85A7-1F99-5986-5CCDBF8993BA}"/>
              </a:ext>
            </a:extLst>
          </p:cNvPr>
          <p:cNvSpPr txBox="1"/>
          <p:nvPr/>
        </p:nvSpPr>
        <p:spPr>
          <a:xfrm>
            <a:off x="6809974" y="1984442"/>
            <a:ext cx="5421086" cy="307777"/>
          </a:xfrm>
          <a:prstGeom prst="rect">
            <a:avLst/>
          </a:prstGeom>
          <a:noFill/>
        </p:spPr>
        <p:txBody>
          <a:bodyPr wrap="square" rtlCol="0">
            <a:spAutoFit/>
          </a:bodyPr>
          <a:lstStyle/>
          <a:p>
            <a:r>
              <a:rPr lang="it-IT" sz="1400" dirty="0">
                <a:hlinkClick r:id="rId5"/>
              </a:rPr>
              <a:t>https://geoenvi.brgm.fr/en/environmental_aspects</a:t>
            </a:r>
            <a:r>
              <a:rPr lang="it-IT" sz="1400" dirty="0"/>
              <a:t> </a:t>
            </a:r>
          </a:p>
        </p:txBody>
      </p:sp>
    </p:spTree>
    <p:extLst>
      <p:ext uri="{BB962C8B-B14F-4D97-AF65-F5344CB8AC3E}">
        <p14:creationId xmlns:p14="http://schemas.microsoft.com/office/powerpoint/2010/main" val="1998802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mj-lt"/>
              </a:rPr>
              <a:t>Site </a:t>
            </a:r>
            <a:r>
              <a:rPr lang="fr-FR" dirty="0" err="1">
                <a:latin typeface="+mj-lt"/>
              </a:rPr>
              <a:t>database</a:t>
            </a:r>
            <a:endParaRPr lang="fr-FR" dirty="0">
              <a:latin typeface="+mj-lt"/>
            </a:endParaRPr>
          </a:p>
        </p:txBody>
      </p:sp>
      <p:sp>
        <p:nvSpPr>
          <p:cNvPr id="3" name="Espace réservé du texte 2"/>
          <p:cNvSpPr>
            <a:spLocks noGrp="1"/>
          </p:cNvSpPr>
          <p:nvPr>
            <p:ph type="subTitle" idx="1"/>
          </p:nvPr>
        </p:nvSpPr>
        <p:spPr/>
        <p:txBody>
          <a:bodyPr/>
          <a:lstStyle/>
          <a:p>
            <a:r>
              <a:rPr lang="fr-FR"/>
              <a:t>Environmental information on sites</a:t>
            </a:r>
            <a:endParaRPr lang="fr-FR" dirty="0"/>
          </a:p>
        </p:txBody>
      </p:sp>
      <p:sp>
        <p:nvSpPr>
          <p:cNvPr id="10" name="Slide Number Placeholder 4">
            <a:extLst>
              <a:ext uri="{FF2B5EF4-FFF2-40B4-BE49-F238E27FC236}">
                <a16:creationId xmlns:a16="http://schemas.microsoft.com/office/drawing/2014/main" id="{37B48D06-C27C-481F-8C5D-B7F48ACBA441}"/>
              </a:ext>
            </a:extLst>
          </p:cNvPr>
          <p:cNvSpPr>
            <a:spLocks noGrp="1"/>
          </p:cNvSpPr>
          <p:nvPr>
            <p:ph type="sldNum" sz="quarter" idx="14"/>
          </p:nvPr>
        </p:nvSpPr>
        <p:spPr/>
        <p:txBody>
          <a:bodyPr>
            <a:normAutofit fontScale="85000" lnSpcReduction="20000"/>
          </a:bodyPr>
          <a:lstStyle/>
          <a:p>
            <a:pPr marL="0" indent="0">
              <a:buNone/>
            </a:pPr>
            <a:fld id="{17CE31EA-825F-7848-8941-1BE262FCD642}" type="slidenum">
              <a:rPr lang="ro-RO" sz="2400" smtClean="0">
                <a:solidFill>
                  <a:srgbClr val="90C959"/>
                </a:solidFill>
              </a:rPr>
              <a:pPr marL="0" indent="0">
                <a:buNone/>
              </a:pPr>
              <a:t>27</a:t>
            </a:fld>
            <a:endParaRPr lang="ro-RO" sz="2400" dirty="0">
              <a:solidFill>
                <a:srgbClr val="90C959"/>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3919" y="2489227"/>
            <a:ext cx="8945893" cy="4251566"/>
          </a:xfrm>
          <a:prstGeom prst="rect">
            <a:avLst/>
          </a:prstGeom>
        </p:spPr>
      </p:pic>
      <p:sp>
        <p:nvSpPr>
          <p:cNvPr id="4" name="CasellaDiTesto 3">
            <a:extLst>
              <a:ext uri="{FF2B5EF4-FFF2-40B4-BE49-F238E27FC236}">
                <a16:creationId xmlns:a16="http://schemas.microsoft.com/office/drawing/2014/main" id="{CB0804AA-EF9B-5419-AE19-4D8E01E8C633}"/>
              </a:ext>
            </a:extLst>
          </p:cNvPr>
          <p:cNvSpPr txBox="1"/>
          <p:nvPr/>
        </p:nvSpPr>
        <p:spPr>
          <a:xfrm>
            <a:off x="5763991" y="2050576"/>
            <a:ext cx="3122023" cy="307777"/>
          </a:xfrm>
          <a:prstGeom prst="rect">
            <a:avLst/>
          </a:prstGeom>
          <a:noFill/>
        </p:spPr>
        <p:txBody>
          <a:bodyPr wrap="square" rtlCol="0">
            <a:spAutoFit/>
          </a:bodyPr>
          <a:lstStyle/>
          <a:p>
            <a:r>
              <a:rPr lang="it-IT" sz="1400" dirty="0">
                <a:hlinkClick r:id="rId3"/>
              </a:rPr>
              <a:t>https://geoenvi.brgm.fr/en/operations</a:t>
            </a:r>
            <a:r>
              <a:rPr lang="it-IT" sz="1400" dirty="0"/>
              <a:t> </a:t>
            </a:r>
          </a:p>
        </p:txBody>
      </p:sp>
    </p:spTree>
    <p:extLst>
      <p:ext uri="{BB962C8B-B14F-4D97-AF65-F5344CB8AC3E}">
        <p14:creationId xmlns:p14="http://schemas.microsoft.com/office/powerpoint/2010/main" val="96419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mj-lt"/>
              </a:rPr>
              <a:t>Perception (D2.3)</a:t>
            </a:r>
          </a:p>
        </p:txBody>
      </p:sp>
      <p:sp>
        <p:nvSpPr>
          <p:cNvPr id="10" name="Slide Number Placeholder 4">
            <a:extLst>
              <a:ext uri="{FF2B5EF4-FFF2-40B4-BE49-F238E27FC236}">
                <a16:creationId xmlns:a16="http://schemas.microsoft.com/office/drawing/2014/main" id="{37B48D06-C27C-481F-8C5D-B7F48ACBA441}"/>
              </a:ext>
            </a:extLst>
          </p:cNvPr>
          <p:cNvSpPr>
            <a:spLocks noGrp="1"/>
          </p:cNvSpPr>
          <p:nvPr>
            <p:ph type="sldNum" sz="quarter" idx="14"/>
          </p:nvPr>
        </p:nvSpPr>
        <p:spPr/>
        <p:txBody>
          <a:bodyPr>
            <a:normAutofit fontScale="85000" lnSpcReduction="20000"/>
          </a:bodyPr>
          <a:lstStyle/>
          <a:p>
            <a:pPr marL="0" indent="0">
              <a:buNone/>
            </a:pPr>
            <a:fld id="{17CE31EA-825F-7848-8941-1BE262FCD642}" type="slidenum">
              <a:rPr lang="ro-RO" sz="2400" smtClean="0">
                <a:solidFill>
                  <a:srgbClr val="90C959"/>
                </a:solidFill>
              </a:rPr>
              <a:pPr marL="0" indent="0">
                <a:buNone/>
              </a:pPr>
              <a:t>28</a:t>
            </a:fld>
            <a:endParaRPr lang="ro-RO" sz="2400" dirty="0">
              <a:solidFill>
                <a:srgbClr val="90C959"/>
              </a:solidFill>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46030" y="1972291"/>
            <a:ext cx="6930596" cy="4848551"/>
          </a:xfrm>
          <a:prstGeom prst="rect">
            <a:avLst/>
          </a:prstGeom>
        </p:spPr>
      </p:pic>
      <p:sp>
        <p:nvSpPr>
          <p:cNvPr id="3" name="CasellaDiTesto 2">
            <a:extLst>
              <a:ext uri="{FF2B5EF4-FFF2-40B4-BE49-F238E27FC236}">
                <a16:creationId xmlns:a16="http://schemas.microsoft.com/office/drawing/2014/main" id="{FE82F16A-52E2-147E-247A-3159F3443855}"/>
              </a:ext>
            </a:extLst>
          </p:cNvPr>
          <p:cNvSpPr txBox="1"/>
          <p:nvPr/>
        </p:nvSpPr>
        <p:spPr>
          <a:xfrm>
            <a:off x="5355771" y="1470594"/>
            <a:ext cx="4167052" cy="307777"/>
          </a:xfrm>
          <a:prstGeom prst="rect">
            <a:avLst/>
          </a:prstGeom>
          <a:noFill/>
        </p:spPr>
        <p:txBody>
          <a:bodyPr wrap="square" rtlCol="0">
            <a:spAutoFit/>
          </a:bodyPr>
          <a:lstStyle/>
          <a:p>
            <a:r>
              <a:rPr lang="it-IT" sz="1400" dirty="0">
                <a:hlinkClick r:id="rId3"/>
              </a:rPr>
              <a:t>https://geoenvi.brgm.fr/en/page/perception</a:t>
            </a:r>
            <a:r>
              <a:rPr lang="it-IT" sz="1400" dirty="0"/>
              <a:t> </a:t>
            </a:r>
          </a:p>
        </p:txBody>
      </p:sp>
    </p:spTree>
    <p:extLst>
      <p:ext uri="{BB962C8B-B14F-4D97-AF65-F5344CB8AC3E}">
        <p14:creationId xmlns:p14="http://schemas.microsoft.com/office/powerpoint/2010/main" val="268301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90456811-BF3A-1D42-B64B-5323D40166DD}"/>
              </a:ext>
            </a:extLst>
          </p:cNvPr>
          <p:cNvSpPr>
            <a:spLocks noGrp="1"/>
          </p:cNvSpPr>
          <p:nvPr>
            <p:ph type="ctrTitle"/>
          </p:nvPr>
        </p:nvSpPr>
        <p:spPr>
          <a:xfrm>
            <a:off x="883301" y="1483656"/>
            <a:ext cx="9775990" cy="501697"/>
          </a:xfrm>
        </p:spPr>
        <p:txBody>
          <a:bodyPr>
            <a:noAutofit/>
          </a:bodyPr>
          <a:lstStyle/>
          <a:p>
            <a:r>
              <a:rPr lang="en-GB" dirty="0">
                <a:latin typeface="+mj-lt"/>
              </a:rPr>
              <a:t>GEOENVI to analyse environmental effects from geothermal development</a:t>
            </a:r>
          </a:p>
        </p:txBody>
      </p:sp>
      <p:sp>
        <p:nvSpPr>
          <p:cNvPr id="25" name="Sottotitolo 24">
            <a:extLst>
              <a:ext uri="{FF2B5EF4-FFF2-40B4-BE49-F238E27FC236}">
                <a16:creationId xmlns:a16="http://schemas.microsoft.com/office/drawing/2014/main" id="{A1551CD3-44DE-7F45-83A9-EDE7BF83457A}"/>
              </a:ext>
            </a:extLst>
          </p:cNvPr>
          <p:cNvSpPr>
            <a:spLocks noGrp="1"/>
          </p:cNvSpPr>
          <p:nvPr>
            <p:ph type="subTitle" idx="15"/>
          </p:nvPr>
        </p:nvSpPr>
        <p:spPr/>
        <p:txBody>
          <a:bodyPr/>
          <a:lstStyle/>
          <a:p>
            <a:r>
              <a:rPr lang="en-GB" dirty="0"/>
              <a:t>Impacts, risks and mitigation measures</a:t>
            </a:r>
          </a:p>
        </p:txBody>
      </p:sp>
      <p:sp>
        <p:nvSpPr>
          <p:cNvPr id="5" name="Segnaposto numero diapositiva 4">
            <a:extLst>
              <a:ext uri="{FF2B5EF4-FFF2-40B4-BE49-F238E27FC236}">
                <a16:creationId xmlns:a16="http://schemas.microsoft.com/office/drawing/2014/main" id="{E501A5F8-5D40-E446-9171-2EB2BBBDA073}"/>
              </a:ext>
            </a:extLst>
          </p:cNvPr>
          <p:cNvSpPr>
            <a:spLocks noGrp="1"/>
          </p:cNvSpPr>
          <p:nvPr>
            <p:ph type="sldNum" sz="quarter" idx="16"/>
          </p:nvPr>
        </p:nvSpPr>
        <p:spPr/>
        <p:txBody>
          <a:bodyPr/>
          <a:lstStyle/>
          <a:p>
            <a:fld id="{17CE31EA-825F-7848-8941-1BE262FCD642}" type="slidenum">
              <a:rPr lang="ro-RO" smtClean="0"/>
              <a:pPr/>
              <a:t>29</a:t>
            </a:fld>
            <a:endParaRPr lang="ro-RO" dirty="0"/>
          </a:p>
        </p:txBody>
      </p:sp>
      <p:sp>
        <p:nvSpPr>
          <p:cNvPr id="26" name="Segnaposto testo 25">
            <a:extLst>
              <a:ext uri="{FF2B5EF4-FFF2-40B4-BE49-F238E27FC236}">
                <a16:creationId xmlns:a16="http://schemas.microsoft.com/office/drawing/2014/main" id="{68416024-8FC6-4E4A-BC97-DF15FEB81562}"/>
              </a:ext>
            </a:extLst>
          </p:cNvPr>
          <p:cNvSpPr>
            <a:spLocks noGrp="1"/>
          </p:cNvSpPr>
          <p:nvPr>
            <p:ph type="body" sz="quarter" idx="17"/>
          </p:nvPr>
        </p:nvSpPr>
        <p:spPr>
          <a:xfrm>
            <a:off x="882652" y="2834069"/>
            <a:ext cx="3174342" cy="3182937"/>
          </a:xfrm>
        </p:spPr>
        <p:txBody>
          <a:bodyPr/>
          <a:lstStyle/>
          <a:p>
            <a:r>
              <a:rPr lang="en-GB" dirty="0">
                <a:latin typeface="Qualion Book"/>
                <a:sym typeface="Qualion Book"/>
              </a:rPr>
              <a:t>All phases of a geothermal project can </a:t>
            </a:r>
            <a:r>
              <a:rPr lang="en-GB" b="1" i="1" dirty="0">
                <a:latin typeface="Qualion Book"/>
                <a:sym typeface="Qualion Book"/>
              </a:rPr>
              <a:t>potentially</a:t>
            </a:r>
            <a:r>
              <a:rPr lang="en-GB" dirty="0">
                <a:latin typeface="Qualion Book"/>
                <a:sym typeface="Qualion Book"/>
              </a:rPr>
              <a:t> have an environmental implication. Mitigation (preventive, corrective and compensatory) is an integral regulatory procedure in all international interpretations of environmental impact assessment (EIA), as required by law. </a:t>
            </a:r>
          </a:p>
          <a:p>
            <a:endParaRPr lang="en-GB" dirty="0">
              <a:latin typeface="Qualion Book"/>
              <a:sym typeface="Qualion Book"/>
            </a:endParaRPr>
          </a:p>
          <a:p>
            <a:endParaRPr lang="en-GB" dirty="0">
              <a:latin typeface="Qualion Book"/>
              <a:sym typeface="Qualion Book"/>
            </a:endParaRPr>
          </a:p>
          <a:p>
            <a:r>
              <a:rPr lang="en-GB" i="1" dirty="0">
                <a:latin typeface="Qualion Book"/>
                <a:sym typeface="Qualion Book"/>
              </a:rPr>
              <a:t>Worst case scenario (all negative potential impacts and risks) and preventive, corrective tools</a:t>
            </a:r>
            <a:endParaRPr lang="en-GB" i="1" dirty="0">
              <a:latin typeface="Qualion Book"/>
            </a:endParaRPr>
          </a:p>
          <a:p>
            <a:endParaRPr lang="en-GB" dirty="0"/>
          </a:p>
        </p:txBody>
      </p:sp>
      <p:sp>
        <p:nvSpPr>
          <p:cNvPr id="27" name="Segnaposto testo 26">
            <a:extLst>
              <a:ext uri="{FF2B5EF4-FFF2-40B4-BE49-F238E27FC236}">
                <a16:creationId xmlns:a16="http://schemas.microsoft.com/office/drawing/2014/main" id="{249FC46D-830D-8848-981B-0992CB825196}"/>
              </a:ext>
            </a:extLst>
          </p:cNvPr>
          <p:cNvSpPr>
            <a:spLocks noGrp="1"/>
          </p:cNvSpPr>
          <p:nvPr>
            <p:ph type="body" idx="18"/>
          </p:nvPr>
        </p:nvSpPr>
        <p:spPr>
          <a:xfrm>
            <a:off x="6947338" y="2614569"/>
            <a:ext cx="4362013" cy="3402437"/>
          </a:xfrm>
        </p:spPr>
        <p:txBody>
          <a:bodyPr>
            <a:normAutofit lnSpcReduction="10000"/>
          </a:bodyPr>
          <a:lstStyle/>
          <a:p>
            <a:pPr>
              <a:lnSpc>
                <a:spcPct val="100000"/>
              </a:lnSpc>
            </a:pPr>
            <a:r>
              <a:rPr lang="en-GB" sz="2000" b="1" dirty="0">
                <a:solidFill>
                  <a:srgbClr val="92D050"/>
                </a:solidFill>
                <a:latin typeface="Arial" panose="020B0604020202020204" pitchFamily="34" charset="0"/>
                <a:cs typeface="Arial" panose="020B0604020202020204" pitchFamily="34" charset="0"/>
              </a:rPr>
              <a:t>Conclusions</a:t>
            </a:r>
          </a:p>
          <a:p>
            <a:pPr marL="285750" indent="-285750">
              <a:lnSpc>
                <a:spcPct val="100000"/>
              </a:lnSpc>
              <a:buFont typeface="Arial" panose="020B0604020202020204" pitchFamily="34" charset="0"/>
              <a:buChar char="•"/>
            </a:pPr>
            <a:r>
              <a:rPr lang="en-GB" dirty="0">
                <a:solidFill>
                  <a:schemeClr val="bg1">
                    <a:lumMod val="50000"/>
                  </a:schemeClr>
                </a:solidFill>
                <a:latin typeface="Qualion Book" pitchFamily="2" charset="77"/>
              </a:rPr>
              <a:t>Monitoring is common practice, and data are checked against established limit values</a:t>
            </a:r>
          </a:p>
          <a:p>
            <a:pPr marL="285750" indent="-285750">
              <a:lnSpc>
                <a:spcPct val="100000"/>
              </a:lnSpc>
              <a:buFont typeface="Arial" panose="020B0604020202020204" pitchFamily="34" charset="0"/>
              <a:buChar char="•"/>
            </a:pPr>
            <a:r>
              <a:rPr lang="en-GB" dirty="0">
                <a:solidFill>
                  <a:schemeClr val="bg1">
                    <a:lumMod val="50000"/>
                  </a:schemeClr>
                </a:solidFill>
                <a:latin typeface="Qualion Book" pitchFamily="2" charset="77"/>
              </a:rPr>
              <a:t>All the environmental effects analysed are well documented and mitigation measures have proven to be effective, and with current technology, it is possible to keep geothermal industrial development safe and sound (see LCA analyses as the main result of the project).</a:t>
            </a:r>
          </a:p>
          <a:p>
            <a:pPr marL="285750" indent="-285750">
              <a:lnSpc>
                <a:spcPct val="100000"/>
              </a:lnSpc>
              <a:buFont typeface="Arial" panose="020B0604020202020204" pitchFamily="34" charset="0"/>
              <a:buChar char="•"/>
            </a:pPr>
            <a:r>
              <a:rPr lang="en-GB" dirty="0">
                <a:solidFill>
                  <a:schemeClr val="bg1">
                    <a:lumMod val="50000"/>
                  </a:schemeClr>
                </a:solidFill>
                <a:latin typeface="Qualion Book" pitchFamily="2" charset="77"/>
              </a:rPr>
              <a:t>Research and Innovation are proceeding and innovative solutions are continuously improving the environmental friendliness of geothermal technologies. </a:t>
            </a:r>
          </a:p>
        </p:txBody>
      </p:sp>
      <p:graphicFrame>
        <p:nvGraphicFramePr>
          <p:cNvPr id="28" name="Diagramma 27">
            <a:extLst>
              <a:ext uri="{FF2B5EF4-FFF2-40B4-BE49-F238E27FC236}">
                <a16:creationId xmlns:a16="http://schemas.microsoft.com/office/drawing/2014/main" id="{DF7EAFA3-956C-5347-81E7-C123D2EA7274}"/>
              </a:ext>
            </a:extLst>
          </p:cNvPr>
          <p:cNvGraphicFramePr/>
          <p:nvPr/>
        </p:nvGraphicFramePr>
        <p:xfrm>
          <a:off x="3145679" y="2363720"/>
          <a:ext cx="4879019" cy="4448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CasellaDiTesto 30">
            <a:extLst>
              <a:ext uri="{FF2B5EF4-FFF2-40B4-BE49-F238E27FC236}">
                <a16:creationId xmlns:a16="http://schemas.microsoft.com/office/drawing/2014/main" id="{3E0C6DC3-52EA-5F47-B910-81921D163F47}"/>
              </a:ext>
            </a:extLst>
          </p:cNvPr>
          <p:cNvSpPr txBox="1"/>
          <p:nvPr/>
        </p:nvSpPr>
        <p:spPr>
          <a:xfrm>
            <a:off x="546011" y="4872648"/>
            <a:ext cx="3711800" cy="307777"/>
          </a:xfrm>
          <a:prstGeom prst="rect">
            <a:avLst/>
          </a:prstGeom>
          <a:noFill/>
        </p:spPr>
        <p:txBody>
          <a:bodyPr wrap="square" rtlCol="0">
            <a:spAutoFit/>
          </a:bodyPr>
          <a:lstStyle/>
          <a:p>
            <a:r>
              <a:rPr lang="en-GB" sz="1400" dirty="0">
                <a:latin typeface="Qualion Book"/>
                <a:sym typeface="Qualion Book"/>
              </a:rPr>
              <a:t>Impacts/risks    Mitigation    Regulation</a:t>
            </a:r>
          </a:p>
        </p:txBody>
      </p:sp>
    </p:spTree>
    <p:extLst>
      <p:ext uri="{BB962C8B-B14F-4D97-AF65-F5344CB8AC3E}">
        <p14:creationId xmlns:p14="http://schemas.microsoft.com/office/powerpoint/2010/main" val="296122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25C65-6CC6-10B3-9388-AE6FE4EDF1F8}"/>
              </a:ext>
            </a:extLst>
          </p:cNvPr>
          <p:cNvSpPr>
            <a:spLocks noGrp="1"/>
          </p:cNvSpPr>
          <p:nvPr>
            <p:ph type="title"/>
          </p:nvPr>
        </p:nvSpPr>
        <p:spPr/>
        <p:txBody>
          <a:bodyPr/>
          <a:lstStyle/>
          <a:p>
            <a:r>
              <a:rPr lang="it-IT" dirty="0"/>
              <a:t>Research topics in geothermal energy </a:t>
            </a:r>
            <a:r>
              <a:rPr lang="it-IT" dirty="0" err="1"/>
              <a:t>at</a:t>
            </a:r>
            <a:r>
              <a:rPr lang="it-IT" dirty="0"/>
              <a:t> CNR</a:t>
            </a:r>
          </a:p>
        </p:txBody>
      </p:sp>
      <p:sp>
        <p:nvSpPr>
          <p:cNvPr id="4" name="CasellaDiTesto 3">
            <a:extLst>
              <a:ext uri="{FF2B5EF4-FFF2-40B4-BE49-F238E27FC236}">
                <a16:creationId xmlns:a16="http://schemas.microsoft.com/office/drawing/2014/main" id="{C0338EB5-8CD0-080C-E9DA-750D39332253}"/>
              </a:ext>
            </a:extLst>
          </p:cNvPr>
          <p:cNvSpPr txBox="1"/>
          <p:nvPr/>
        </p:nvSpPr>
        <p:spPr>
          <a:xfrm>
            <a:off x="616156" y="1900904"/>
            <a:ext cx="11418529" cy="3702873"/>
          </a:xfrm>
          <a:prstGeom prst="rect">
            <a:avLst/>
          </a:prstGeom>
          <a:noFill/>
        </p:spPr>
        <p:txBody>
          <a:bodyPr wrap="square" rtlCol="0">
            <a:spAutoFit/>
          </a:bodyPr>
          <a:lstStyle/>
          <a:p>
            <a:pPr marL="380990" indent="-380990">
              <a:buFont typeface="Arial" panose="020B0604020202020204" pitchFamily="34" charset="0"/>
              <a:buChar char="•"/>
            </a:pPr>
            <a:r>
              <a:rPr lang="it-IT" sz="2133" dirty="0"/>
              <a:t>Assessment</a:t>
            </a:r>
            <a:r>
              <a:rPr lang="it-IT" sz="2000" dirty="0"/>
              <a:t>: </a:t>
            </a:r>
            <a:r>
              <a:rPr lang="it-IT" sz="1867" dirty="0"/>
              <a:t>location, </a:t>
            </a:r>
            <a:r>
              <a:rPr lang="it-IT" sz="1867" dirty="0" err="1"/>
              <a:t>geometries</a:t>
            </a:r>
            <a:r>
              <a:rPr lang="it-IT" sz="1867" dirty="0"/>
              <a:t>, and vulnerability of deep geothermal resources, energy content </a:t>
            </a:r>
            <a:endParaRPr lang="it-IT" sz="2000" dirty="0"/>
          </a:p>
          <a:p>
            <a:pPr marL="380990" indent="-380990">
              <a:buFont typeface="Arial" panose="020B0604020202020204" pitchFamily="34" charset="0"/>
              <a:buChar char="•"/>
            </a:pPr>
            <a:r>
              <a:rPr lang="it-IT" sz="2133" dirty="0"/>
              <a:t>Exploration: new or improved technologies, data </a:t>
            </a:r>
            <a:r>
              <a:rPr lang="it-IT" sz="2133" dirty="0" err="1"/>
              <a:t>integration</a:t>
            </a:r>
            <a:r>
              <a:rPr lang="it-IT" sz="2133" dirty="0"/>
              <a:t>, and better </a:t>
            </a:r>
            <a:r>
              <a:rPr lang="it-IT" sz="2133" i="1" dirty="0"/>
              <a:t>imaging </a:t>
            </a:r>
            <a:r>
              <a:rPr lang="it-IT" sz="2133" dirty="0"/>
              <a:t>of the subsurface</a:t>
            </a:r>
          </a:p>
          <a:p>
            <a:pPr marL="380990" indent="-380990">
              <a:buFont typeface="Arial" panose="020B0604020202020204" pitchFamily="34" charset="0"/>
              <a:buChar char="•"/>
            </a:pPr>
            <a:r>
              <a:rPr lang="it-IT" sz="2133" dirty="0"/>
              <a:t>Understanding geological processes, including by modelling properties (</a:t>
            </a:r>
            <a:r>
              <a:rPr lang="it-IT" sz="1867" dirty="0"/>
              <a:t>e.g. hydraulic, physical, geotechnical and geomechanical</a:t>
            </a:r>
            <a:r>
              <a:rPr lang="it-IT" sz="2133" dirty="0"/>
              <a:t>). Prediction of natural or induced trends in the extraction of fluids and heat from the subsurface, re-injection of fluids</a:t>
            </a:r>
          </a:p>
          <a:p>
            <a:pPr marL="380990" indent="-380990">
              <a:buFont typeface="Arial" panose="020B0604020202020204" pitchFamily="34" charset="0"/>
              <a:buChar char="•"/>
            </a:pPr>
            <a:r>
              <a:rPr lang="it-IT" sz="2133" dirty="0"/>
              <a:t>Environmental aspects: monitoring and mitigation, analysis of the quality of environmental matrices, study and control of emissions </a:t>
            </a:r>
          </a:p>
          <a:p>
            <a:pPr marL="380990" indent="-380990">
              <a:buFont typeface="Arial" panose="020B0604020202020204" pitchFamily="34" charset="0"/>
              <a:buChar char="•"/>
            </a:pPr>
            <a:r>
              <a:rPr lang="it-IT" sz="2133" dirty="0"/>
              <a:t>Optimisation of </a:t>
            </a:r>
            <a:r>
              <a:rPr lang="it-IT" sz="2133" dirty="0" err="1"/>
              <a:t>climatization</a:t>
            </a:r>
            <a:r>
              <a:rPr lang="it-IT" sz="2133" dirty="0"/>
              <a:t> technologies with geothermal </a:t>
            </a:r>
            <a:r>
              <a:rPr lang="it-IT" sz="2133" dirty="0" err="1"/>
              <a:t>heat</a:t>
            </a:r>
            <a:r>
              <a:rPr lang="it-IT" sz="2133" dirty="0"/>
              <a:t> pumps, and integration in various geological and cultural contexts (e.g. historic buildings)  </a:t>
            </a:r>
          </a:p>
          <a:p>
            <a:pPr marL="380990" indent="-380990">
              <a:buFont typeface="Arial" panose="020B0604020202020204" pitchFamily="34" charset="0"/>
              <a:buChar char="•"/>
            </a:pPr>
            <a:r>
              <a:rPr lang="it-IT" sz="2133" dirty="0"/>
              <a:t>Geothermal thesaurus (terms, glossary). </a:t>
            </a:r>
          </a:p>
          <a:p>
            <a:pPr marL="380990" indent="-380990">
              <a:buFont typeface="Arial" panose="020B0604020202020204" pitchFamily="34" charset="0"/>
              <a:buChar char="•"/>
            </a:pPr>
            <a:r>
              <a:rPr lang="it-IT" sz="2133" dirty="0"/>
              <a:t>Studies on the social acceptability of geothermal energy in areas of varying criticality</a:t>
            </a:r>
          </a:p>
        </p:txBody>
      </p:sp>
    </p:spTree>
    <p:extLst>
      <p:ext uri="{BB962C8B-B14F-4D97-AF65-F5344CB8AC3E}">
        <p14:creationId xmlns:p14="http://schemas.microsoft.com/office/powerpoint/2010/main" val="334449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970870EB-548A-7949-BB10-E76910E220E2}"/>
              </a:ext>
            </a:extLst>
          </p:cNvPr>
          <p:cNvSpPr>
            <a:spLocks noGrp="1"/>
          </p:cNvSpPr>
          <p:nvPr>
            <p:ph type="ctrTitle"/>
          </p:nvPr>
        </p:nvSpPr>
        <p:spPr>
          <a:xfrm>
            <a:off x="883919" y="1470594"/>
            <a:ext cx="10049692" cy="501697"/>
          </a:xfrm>
        </p:spPr>
        <p:txBody>
          <a:bodyPr>
            <a:noAutofit/>
          </a:bodyPr>
          <a:lstStyle/>
          <a:p>
            <a:r>
              <a:rPr lang="en-GB" dirty="0">
                <a:latin typeface="+mj-lt"/>
              </a:rPr>
              <a:t>GEOENVI to analyse environmental effects from geothermal development</a:t>
            </a:r>
          </a:p>
        </p:txBody>
      </p:sp>
      <p:sp>
        <p:nvSpPr>
          <p:cNvPr id="8" name="Sottotitolo 7">
            <a:extLst>
              <a:ext uri="{FF2B5EF4-FFF2-40B4-BE49-F238E27FC236}">
                <a16:creationId xmlns:a16="http://schemas.microsoft.com/office/drawing/2014/main" id="{C51285B8-31A8-964A-80BD-254CC72C7409}"/>
              </a:ext>
            </a:extLst>
          </p:cNvPr>
          <p:cNvSpPr>
            <a:spLocks noGrp="1"/>
          </p:cNvSpPr>
          <p:nvPr>
            <p:ph type="subTitle" idx="1"/>
          </p:nvPr>
        </p:nvSpPr>
        <p:spPr/>
        <p:txBody>
          <a:bodyPr/>
          <a:lstStyle/>
          <a:p>
            <a:r>
              <a:rPr lang="en-GB" dirty="0"/>
              <a:t>Policy and regulations</a:t>
            </a:r>
          </a:p>
          <a:p>
            <a:endParaRPr lang="en-GB" dirty="0"/>
          </a:p>
        </p:txBody>
      </p:sp>
      <p:graphicFrame>
        <p:nvGraphicFramePr>
          <p:cNvPr id="16" name="Diagramma 15">
            <a:extLst>
              <a:ext uri="{FF2B5EF4-FFF2-40B4-BE49-F238E27FC236}">
                <a16:creationId xmlns:a16="http://schemas.microsoft.com/office/drawing/2014/main" id="{4F56D6E0-E8E8-F54B-B8BC-3166C400320F}"/>
              </a:ext>
            </a:extLst>
          </p:cNvPr>
          <p:cNvGraphicFramePr/>
          <p:nvPr/>
        </p:nvGraphicFramePr>
        <p:xfrm>
          <a:off x="2032000" y="206742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asellaDiTesto 20">
            <a:extLst>
              <a:ext uri="{FF2B5EF4-FFF2-40B4-BE49-F238E27FC236}">
                <a16:creationId xmlns:a16="http://schemas.microsoft.com/office/drawing/2014/main" id="{35C111E3-2358-5B40-B296-D25AA93E642A}"/>
              </a:ext>
            </a:extLst>
          </p:cNvPr>
          <p:cNvSpPr txBox="1"/>
          <p:nvPr/>
        </p:nvSpPr>
        <p:spPr>
          <a:xfrm>
            <a:off x="7165748" y="2952647"/>
            <a:ext cx="4862966" cy="292387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184150" indent="-184150">
              <a:buFont typeface="Arial" panose="020B0604020202020204" pitchFamily="34" charset="0"/>
              <a:buChar char="•"/>
            </a:pPr>
            <a:r>
              <a:rPr lang="en-US" sz="1400" dirty="0"/>
              <a:t>Overview</a:t>
            </a:r>
          </a:p>
          <a:p>
            <a:pPr marL="233363" lvl="1" indent="-233363">
              <a:tabLst>
                <a:tab pos="393700" algn="l"/>
              </a:tabLst>
            </a:pPr>
            <a:r>
              <a:rPr lang="en-US" sz="1200" dirty="0"/>
              <a:t>		General data on deep geothermal</a:t>
            </a:r>
          </a:p>
          <a:p>
            <a:pPr marL="184150" lvl="1" indent="-173038">
              <a:tabLst>
                <a:tab pos="442913" algn="l"/>
              </a:tabLst>
            </a:pPr>
            <a:r>
              <a:rPr lang="en-US" sz="1200" dirty="0"/>
              <a:t>		Institutional context</a:t>
            </a:r>
          </a:p>
          <a:p>
            <a:pPr marL="184150" lvl="1" indent="-173038">
              <a:tabLst>
                <a:tab pos="442913" algn="l"/>
              </a:tabLst>
            </a:pPr>
            <a:r>
              <a:rPr lang="en-US" sz="1200" dirty="0"/>
              <a:t>		Policies and policy visions</a:t>
            </a:r>
          </a:p>
          <a:p>
            <a:pPr marL="184150" indent="-184150">
              <a:buFont typeface="Arial" panose="020B0604020202020204" pitchFamily="34" charset="0"/>
              <a:buChar char="•"/>
            </a:pPr>
            <a:r>
              <a:rPr lang="en-US" sz="1400" dirty="0"/>
              <a:t>Regulation mapping</a:t>
            </a:r>
          </a:p>
          <a:p>
            <a:pPr marL="184150" lvl="1" indent="-184150">
              <a:tabLst>
                <a:tab pos="393700" algn="l"/>
              </a:tabLst>
            </a:pPr>
            <a:r>
              <a:rPr lang="en-US" sz="1200" dirty="0"/>
              <a:t>		Definition, classification, and resource ownership</a:t>
            </a:r>
          </a:p>
          <a:p>
            <a:pPr marL="184150" lvl="1" indent="-184150">
              <a:tabLst>
                <a:tab pos="393700" algn="l"/>
              </a:tabLst>
            </a:pPr>
            <a:r>
              <a:rPr lang="en-US" sz="1200" dirty="0"/>
              <a:t>		Licensing and authorizations</a:t>
            </a:r>
          </a:p>
          <a:p>
            <a:pPr marL="184150" lvl="1" indent="-184150">
              <a:tabLst>
                <a:tab pos="393700" algn="l"/>
              </a:tabLst>
            </a:pPr>
            <a:r>
              <a:rPr lang="en-US" sz="1200" dirty="0"/>
              <a:t>		11 specific environmental impacts and risks: International, 		EU and national level</a:t>
            </a:r>
          </a:p>
          <a:p>
            <a:pPr marL="184150" lvl="1" indent="-184150">
              <a:tabLst>
                <a:tab pos="393700" algn="l"/>
              </a:tabLst>
            </a:pPr>
            <a:endParaRPr lang="en-US" sz="1200" dirty="0"/>
          </a:p>
          <a:p>
            <a:r>
              <a:rPr lang="en-US" sz="1200" dirty="0"/>
              <a:t>Environmental impacts and risks </a:t>
            </a:r>
            <a:r>
              <a:rPr lang="en-US" sz="1200" b="1" dirty="0"/>
              <a:t>appear generally well covered </a:t>
            </a:r>
            <a:r>
              <a:rPr lang="en-US" sz="1200" dirty="0"/>
              <a:t>by:</a:t>
            </a:r>
          </a:p>
          <a:p>
            <a:pPr>
              <a:tabLst>
                <a:tab pos="258763" algn="l"/>
              </a:tabLst>
            </a:pPr>
            <a:r>
              <a:rPr lang="en-US" sz="1200" dirty="0"/>
              <a:t>	Specific legislations and guidelines</a:t>
            </a:r>
          </a:p>
          <a:p>
            <a:pPr>
              <a:tabLst>
                <a:tab pos="258763" algn="l"/>
                <a:tab pos="479425" algn="l"/>
              </a:tabLst>
            </a:pPr>
            <a:r>
              <a:rPr lang="en-US" sz="1200" dirty="0"/>
              <a:t>	Covered in Environmental Impacts Assessments and 		permitting processes </a:t>
            </a:r>
          </a:p>
          <a:p>
            <a:pPr>
              <a:tabLst>
                <a:tab pos="258763" algn="l"/>
              </a:tabLst>
            </a:pPr>
            <a:r>
              <a:rPr lang="en-US" sz="1200" dirty="0"/>
              <a:t>	Good practice among project developers and operators </a:t>
            </a:r>
          </a:p>
        </p:txBody>
      </p:sp>
      <p:sp>
        <p:nvSpPr>
          <p:cNvPr id="23" name="CasellaDiTesto 22">
            <a:extLst>
              <a:ext uri="{FF2B5EF4-FFF2-40B4-BE49-F238E27FC236}">
                <a16:creationId xmlns:a16="http://schemas.microsoft.com/office/drawing/2014/main" id="{15872CC7-CF78-034F-8783-35CEC6A011D7}"/>
              </a:ext>
            </a:extLst>
          </p:cNvPr>
          <p:cNvSpPr txBox="1"/>
          <p:nvPr/>
        </p:nvSpPr>
        <p:spPr>
          <a:xfrm>
            <a:off x="626912" y="2670137"/>
            <a:ext cx="4302897" cy="178510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lvl="1" indent="-285750">
              <a:spcBef>
                <a:spcPts val="1000"/>
              </a:spcBef>
            </a:pPr>
            <a:r>
              <a:rPr lang="en-US" sz="1200" b="1" dirty="0">
                <a:solidFill>
                  <a:schemeClr val="bg1"/>
                </a:solidFill>
              </a:rPr>
              <a:t>Further questions</a:t>
            </a:r>
            <a:r>
              <a:rPr lang="en-US" sz="1200" dirty="0">
                <a:solidFill>
                  <a:srgbClr val="767171"/>
                </a:solidFill>
              </a:rPr>
              <a:t>:</a:t>
            </a:r>
          </a:p>
          <a:p>
            <a:pPr marL="455613" lvl="1" indent="-284163"/>
            <a:r>
              <a:rPr lang="en-US" sz="1200" dirty="0"/>
              <a:t>What are remaining regulatory gaps or challenges?</a:t>
            </a:r>
          </a:p>
          <a:p>
            <a:pPr marL="455613" lvl="1" indent="-284163"/>
            <a:r>
              <a:rPr lang="en-US" sz="1200" dirty="0"/>
              <a:t>Further details on thresholds, technical prescriptions, and mitigation measures</a:t>
            </a:r>
          </a:p>
          <a:p>
            <a:pPr marL="455613" lvl="1" indent="-284163"/>
            <a:r>
              <a:rPr lang="en-US" sz="1200" dirty="0"/>
              <a:t>How are legislations applied in practice? Which informal aspects come into play?</a:t>
            </a:r>
          </a:p>
          <a:p>
            <a:pPr marL="455613" lvl="1" indent="-284163"/>
            <a:r>
              <a:rPr lang="en-US" sz="1200" dirty="0"/>
              <a:t>What elements of national regulations and guidelines can be shared among countries?</a:t>
            </a:r>
          </a:p>
          <a:p>
            <a:endParaRPr lang="en-GB" sz="1400" dirty="0"/>
          </a:p>
        </p:txBody>
      </p:sp>
      <p:graphicFrame>
        <p:nvGraphicFramePr>
          <p:cNvPr id="25" name="Tabella 25">
            <a:extLst>
              <a:ext uri="{FF2B5EF4-FFF2-40B4-BE49-F238E27FC236}">
                <a16:creationId xmlns:a16="http://schemas.microsoft.com/office/drawing/2014/main" id="{A3D17CA2-603B-D340-A3DF-F17CDA84F76C}"/>
              </a:ext>
            </a:extLst>
          </p:cNvPr>
          <p:cNvGraphicFramePr>
            <a:graphicFrameLocks noGrp="1"/>
          </p:cNvGraphicFramePr>
          <p:nvPr/>
        </p:nvGraphicFramePr>
        <p:xfrm>
          <a:off x="163286" y="4776762"/>
          <a:ext cx="3484564" cy="1830775"/>
        </p:xfrm>
        <a:graphic>
          <a:graphicData uri="http://schemas.openxmlformats.org/drawingml/2006/table">
            <a:tbl>
              <a:tblPr>
                <a:tableStyleId>{16D9F66E-5EB9-4882-86FB-DCBF35E3C3E4}</a:tableStyleId>
              </a:tblPr>
              <a:tblGrid>
                <a:gridCol w="1742282">
                  <a:extLst>
                    <a:ext uri="{9D8B030D-6E8A-4147-A177-3AD203B41FA5}">
                      <a16:colId xmlns:a16="http://schemas.microsoft.com/office/drawing/2014/main" val="800369706"/>
                    </a:ext>
                  </a:extLst>
                </a:gridCol>
                <a:gridCol w="1742282">
                  <a:extLst>
                    <a:ext uri="{9D8B030D-6E8A-4147-A177-3AD203B41FA5}">
                      <a16:colId xmlns:a16="http://schemas.microsoft.com/office/drawing/2014/main" val="779244971"/>
                    </a:ext>
                  </a:extLst>
                </a:gridCol>
              </a:tblGrid>
              <a:tr h="1830775">
                <a:tc>
                  <a:txBody>
                    <a:bodyPr/>
                    <a:lstStyle/>
                    <a:p>
                      <a:pPr marL="0" indent="0">
                        <a:buFont typeface="Arial" panose="020B0604020202020204" pitchFamily="34" charset="0"/>
                        <a:buNone/>
                      </a:pPr>
                      <a:r>
                        <a:rPr lang="en-US" sz="1200" dirty="0"/>
                        <a:t>Technical topics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Aeriform emissions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Aquifers’ interference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Discharge of geothermal fluids</a:t>
                      </a:r>
                      <a:endParaRPr lang="en-US" sz="1200" dirty="0"/>
                    </a:p>
                    <a:p>
                      <a:pPr marL="285750" indent="-285750">
                        <a:buFont typeface="Arial" panose="020B0604020202020204" pitchFamily="34" charset="0"/>
                        <a:buChar char="•"/>
                      </a:pPr>
                      <a:r>
                        <a:rPr lang="en-US" sz="1200" dirty="0"/>
                        <a:t>Seismicity</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Process topics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Complex licensing and delays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Dealing with uncertainty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EIA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Local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Public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Sharing information</a:t>
                      </a:r>
                    </a:p>
                  </a:txBody>
                  <a:tcPr/>
                </a:tc>
                <a:extLst>
                  <a:ext uri="{0D108BD9-81ED-4DB2-BD59-A6C34878D82A}">
                    <a16:rowId xmlns:a16="http://schemas.microsoft.com/office/drawing/2014/main" val="1983043939"/>
                  </a:ext>
                </a:extLst>
              </a:tr>
            </a:tbl>
          </a:graphicData>
        </a:graphic>
      </p:graphicFrame>
    </p:spTree>
    <p:extLst>
      <p:ext uri="{BB962C8B-B14F-4D97-AF65-F5344CB8AC3E}">
        <p14:creationId xmlns:p14="http://schemas.microsoft.com/office/powerpoint/2010/main" val="162192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68114-B185-4524-BD87-FB145D660F14}"/>
              </a:ext>
            </a:extLst>
          </p:cNvPr>
          <p:cNvSpPr>
            <a:spLocks noGrp="1"/>
          </p:cNvSpPr>
          <p:nvPr>
            <p:ph type="ctrTitle"/>
          </p:nvPr>
        </p:nvSpPr>
        <p:spPr/>
        <p:txBody>
          <a:bodyPr/>
          <a:lstStyle/>
          <a:p>
            <a:r>
              <a:rPr lang="en-US" dirty="0">
                <a:latin typeface="+mj-lt"/>
              </a:rPr>
              <a:t>Policy briefs and factsheets</a:t>
            </a:r>
            <a:endParaRPr lang="x-none" dirty="0">
              <a:latin typeface="+mj-lt"/>
            </a:endParaRPr>
          </a:p>
        </p:txBody>
      </p:sp>
      <p:sp>
        <p:nvSpPr>
          <p:cNvPr id="5" name="Slide Number Placeholder 4">
            <a:extLst>
              <a:ext uri="{FF2B5EF4-FFF2-40B4-BE49-F238E27FC236}">
                <a16:creationId xmlns:a16="http://schemas.microsoft.com/office/drawing/2014/main" id="{67409A1A-797E-4C82-9827-786D7B796B4C}"/>
              </a:ext>
            </a:extLst>
          </p:cNvPr>
          <p:cNvSpPr>
            <a:spLocks noGrp="1"/>
          </p:cNvSpPr>
          <p:nvPr>
            <p:ph type="sldNum" sz="quarter" idx="16"/>
          </p:nvPr>
        </p:nvSpPr>
        <p:spPr/>
        <p:txBody>
          <a:bodyPr/>
          <a:lstStyle/>
          <a:p>
            <a:fld id="{17CE31EA-825F-7848-8941-1BE262FCD642}" type="slidenum">
              <a:rPr lang="ro-RO" smtClean="0"/>
              <a:pPr/>
              <a:t>31</a:t>
            </a:fld>
            <a:endParaRPr lang="ro-RO" dirty="0"/>
          </a:p>
        </p:txBody>
      </p:sp>
      <p:sp>
        <p:nvSpPr>
          <p:cNvPr id="6" name="Text Placeholder 5">
            <a:extLst>
              <a:ext uri="{FF2B5EF4-FFF2-40B4-BE49-F238E27FC236}">
                <a16:creationId xmlns:a16="http://schemas.microsoft.com/office/drawing/2014/main" id="{40E2D5D6-272A-4130-8538-040477A03338}"/>
              </a:ext>
            </a:extLst>
          </p:cNvPr>
          <p:cNvSpPr>
            <a:spLocks noGrp="1"/>
          </p:cNvSpPr>
          <p:nvPr>
            <p:ph type="body" sz="quarter" idx="17"/>
          </p:nvPr>
        </p:nvSpPr>
        <p:spPr>
          <a:xfrm>
            <a:off x="882649" y="1985353"/>
            <a:ext cx="10735609" cy="3952460"/>
          </a:xfrm>
        </p:spPr>
        <p:txBody>
          <a:bodyPr>
            <a:normAutofit/>
          </a:bodyPr>
          <a:lstStyle/>
          <a:p>
            <a:pPr marL="285750" indent="-285750">
              <a:buFont typeface="Arial" panose="020B0604020202020204" pitchFamily="34" charset="0"/>
              <a:buChar char="•"/>
            </a:pPr>
            <a:r>
              <a:rPr lang="en-US" sz="2000" dirty="0"/>
              <a:t>Streamlining administrative and assessment procedures for geothermal projects</a:t>
            </a:r>
          </a:p>
          <a:p>
            <a:pPr marL="971550" lvl="1" indent="-285750"/>
            <a:r>
              <a:rPr lang="en-US" sz="1800" dirty="0"/>
              <a:t>Complex licensing and delays &amp; Environmental Impact Assessment (EIA)</a:t>
            </a:r>
          </a:p>
          <a:p>
            <a:pPr marL="285750" indent="-285750">
              <a:buFont typeface="Arial" panose="020B0604020202020204" pitchFamily="34" charset="0"/>
              <a:buChar char="•"/>
            </a:pPr>
            <a:r>
              <a:rPr lang="en-US" sz="2000" dirty="0"/>
              <a:t>Air quality and geothermal projects</a:t>
            </a:r>
          </a:p>
          <a:p>
            <a:pPr marL="971550" lvl="1" indent="-285750"/>
            <a:r>
              <a:rPr lang="en-US" sz="1800" dirty="0"/>
              <a:t>Aeriform emissions</a:t>
            </a:r>
            <a:endParaRPr lang="en-US" sz="2000" dirty="0"/>
          </a:p>
          <a:p>
            <a:pPr marL="285750" indent="-285750">
              <a:buFont typeface="Arial" panose="020B0604020202020204" pitchFamily="34" charset="0"/>
              <a:buChar char="•"/>
            </a:pPr>
            <a:r>
              <a:rPr lang="en-US" sz="2000" dirty="0" err="1"/>
              <a:t>Harmonising</a:t>
            </a:r>
            <a:r>
              <a:rPr lang="en-US" sz="2000" dirty="0"/>
              <a:t> the management of potential risks from seismicity in deep geothermal projects</a:t>
            </a:r>
          </a:p>
          <a:p>
            <a:pPr marL="971550" lvl="1" indent="-285750"/>
            <a:r>
              <a:rPr lang="en-US" sz="1800" dirty="0"/>
              <a:t>Seismicity</a:t>
            </a:r>
            <a:endParaRPr lang="en-US" sz="3000" dirty="0"/>
          </a:p>
          <a:p>
            <a:pPr marL="285750" indent="-285750">
              <a:buFont typeface="Arial" panose="020B0604020202020204" pitchFamily="34" charset="0"/>
              <a:buChar char="•"/>
            </a:pPr>
            <a:r>
              <a:rPr lang="en-US" sz="2000" dirty="0"/>
              <a:t>Protecting water reservoirs during the design and construction of geothermal projects</a:t>
            </a:r>
          </a:p>
          <a:p>
            <a:pPr marL="971550" lvl="1" indent="-285750"/>
            <a:r>
              <a:rPr lang="en-US" sz="1800" dirty="0"/>
              <a:t>Aquifers’ interferences and physical disturbances &amp; Discharge of geothermal fluids</a:t>
            </a:r>
          </a:p>
          <a:p>
            <a:pPr marL="285750" indent="-285750">
              <a:buFont typeface="Arial" panose="020B0604020202020204" pitchFamily="34" charset="0"/>
              <a:buChar char="•"/>
            </a:pPr>
            <a:r>
              <a:rPr lang="en-US" sz="2000" dirty="0"/>
              <a:t>Fostering constructive interactions with the public during geothermal projects</a:t>
            </a:r>
          </a:p>
          <a:p>
            <a:pPr marL="971550" lvl="1" indent="-285750"/>
            <a:r>
              <a:rPr lang="en-US" sz="1800" dirty="0"/>
              <a:t>Information sharing, Local Benefits &amp; Public participation</a:t>
            </a:r>
            <a:endParaRPr lang="en-US" sz="3000" dirty="0"/>
          </a:p>
          <a:p>
            <a:pPr marL="285750" indent="-285750">
              <a:buFont typeface="Arial" panose="020B0604020202020204" pitchFamily="34" charset="0"/>
              <a:buChar char="•"/>
            </a:pPr>
            <a:r>
              <a:rPr lang="en-US" sz="2000" dirty="0"/>
              <a:t>Using Life Cycle Analysis for sustainable finance </a:t>
            </a:r>
          </a:p>
        </p:txBody>
      </p:sp>
      <p:sp>
        <p:nvSpPr>
          <p:cNvPr id="7" name="CasellaDiTesto 6">
            <a:extLst>
              <a:ext uri="{FF2B5EF4-FFF2-40B4-BE49-F238E27FC236}">
                <a16:creationId xmlns:a16="http://schemas.microsoft.com/office/drawing/2014/main" id="{4D03A570-33D8-0F36-0E13-72EC2F03A66F}"/>
              </a:ext>
            </a:extLst>
          </p:cNvPr>
          <p:cNvSpPr txBox="1"/>
          <p:nvPr/>
        </p:nvSpPr>
        <p:spPr>
          <a:xfrm>
            <a:off x="2567759" y="911228"/>
            <a:ext cx="9528448" cy="307777"/>
          </a:xfrm>
          <a:prstGeom prst="rect">
            <a:avLst/>
          </a:prstGeom>
          <a:noFill/>
        </p:spPr>
        <p:txBody>
          <a:bodyPr wrap="square" rtlCol="0">
            <a:spAutoFit/>
          </a:bodyPr>
          <a:lstStyle/>
          <a:p>
            <a:r>
              <a:rPr lang="it-IT" sz="1400" dirty="0">
                <a:hlinkClick r:id="rId3"/>
              </a:rPr>
              <a:t>https://www.geoenvi.eu/publications/geoenvi-recommendations-on-environmental-regulations-for-geothermal-energy/</a:t>
            </a:r>
            <a:r>
              <a:rPr lang="it-IT" sz="1400" dirty="0"/>
              <a:t> </a:t>
            </a:r>
          </a:p>
        </p:txBody>
      </p:sp>
    </p:spTree>
    <p:extLst>
      <p:ext uri="{BB962C8B-B14F-4D97-AF65-F5344CB8AC3E}">
        <p14:creationId xmlns:p14="http://schemas.microsoft.com/office/powerpoint/2010/main" val="337942981"/>
      </p:ext>
    </p:extLst>
  </p:cSld>
  <p:clrMapOvr>
    <a:masterClrMapping/>
  </p:clrMapOvr>
  <mc:AlternateContent xmlns:mc="http://schemas.openxmlformats.org/markup-compatibility/2006" xmlns:p14="http://schemas.microsoft.com/office/powerpoint/2010/main">
    <mc:Choice Requires="p14">
      <p:transition spd="slow" p14:dur="2000" advTm="235"/>
    </mc:Choice>
    <mc:Fallback xmlns="">
      <p:transition spd="slow" advTm="23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9DF2D57-39C2-4E90-9727-04704B02B035}"/>
              </a:ext>
            </a:extLst>
          </p:cNvPr>
          <p:cNvSpPr>
            <a:spLocks noGrp="1"/>
          </p:cNvSpPr>
          <p:nvPr>
            <p:ph type="sldNum" sz="quarter" idx="12"/>
          </p:nvPr>
        </p:nvSpPr>
        <p:spPr/>
        <p:txBody>
          <a:bodyPr/>
          <a:lstStyle/>
          <a:p>
            <a:fld id="{17CE31EA-825F-7848-8941-1BE262FCD642}" type="slidenum">
              <a:rPr lang="ro-RO" smtClean="0"/>
              <a:pPr/>
              <a:t>32</a:t>
            </a:fld>
            <a:endParaRPr lang="ro-RO" dirty="0"/>
          </a:p>
        </p:txBody>
      </p:sp>
      <p:pic>
        <p:nvPicPr>
          <p:cNvPr id="7" name="Picture 6">
            <a:extLst>
              <a:ext uri="{FF2B5EF4-FFF2-40B4-BE49-F238E27FC236}">
                <a16:creationId xmlns:a16="http://schemas.microsoft.com/office/drawing/2014/main" id="{17AECFE8-50C5-41D8-B3A2-725CC1781F11}"/>
              </a:ext>
            </a:extLst>
          </p:cNvPr>
          <p:cNvPicPr>
            <a:picLocks noChangeAspect="1"/>
          </p:cNvPicPr>
          <p:nvPr/>
        </p:nvPicPr>
        <p:blipFill>
          <a:blip r:embed="rId2"/>
          <a:stretch>
            <a:fillRect/>
          </a:stretch>
        </p:blipFill>
        <p:spPr>
          <a:xfrm>
            <a:off x="2103120" y="136523"/>
            <a:ext cx="8799195" cy="5502049"/>
          </a:xfrm>
          <a:prstGeom prst="rect">
            <a:avLst/>
          </a:prstGeom>
        </p:spPr>
      </p:pic>
      <p:sp>
        <p:nvSpPr>
          <p:cNvPr id="8" name="Rectangle 7">
            <a:extLst>
              <a:ext uri="{FF2B5EF4-FFF2-40B4-BE49-F238E27FC236}">
                <a16:creationId xmlns:a16="http://schemas.microsoft.com/office/drawing/2014/main" id="{3DB6479B-F282-443A-BA70-B7CA55A11427}"/>
              </a:ext>
            </a:extLst>
          </p:cNvPr>
          <p:cNvSpPr/>
          <p:nvPr/>
        </p:nvSpPr>
        <p:spPr>
          <a:xfrm>
            <a:off x="2340080" y="5769403"/>
            <a:ext cx="8325273" cy="307777"/>
          </a:xfrm>
          <a:prstGeom prst="rect">
            <a:avLst/>
          </a:prstGeom>
        </p:spPr>
        <p:txBody>
          <a:bodyPr wrap="square">
            <a:spAutoFit/>
          </a:bodyPr>
          <a:lstStyle/>
          <a:p>
            <a:r>
              <a:rPr lang="en-US" sz="1400" dirty="0">
                <a:hlinkClick r:id="rId3"/>
              </a:rPr>
              <a:t>https://www.geoenvi.eu/wp-content/uploads/2021/05/EGEC_Factsheet-Administrative-procedures-Final.pdf</a:t>
            </a:r>
            <a:r>
              <a:rPr lang="en-US" sz="1400" dirty="0"/>
              <a:t> </a:t>
            </a:r>
            <a:endParaRPr lang="en-BE" sz="1400" dirty="0"/>
          </a:p>
        </p:txBody>
      </p:sp>
      <p:sp>
        <p:nvSpPr>
          <p:cNvPr id="2" name="Ovale 1">
            <a:extLst>
              <a:ext uri="{FF2B5EF4-FFF2-40B4-BE49-F238E27FC236}">
                <a16:creationId xmlns:a16="http://schemas.microsoft.com/office/drawing/2014/main" id="{EF30EF5B-5723-D780-EC4A-38853D21BFD3}"/>
              </a:ext>
            </a:extLst>
          </p:cNvPr>
          <p:cNvSpPr/>
          <p:nvPr/>
        </p:nvSpPr>
        <p:spPr>
          <a:xfrm>
            <a:off x="2207623" y="992778"/>
            <a:ext cx="8799195" cy="7445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a:extLst>
              <a:ext uri="{FF2B5EF4-FFF2-40B4-BE49-F238E27FC236}">
                <a16:creationId xmlns:a16="http://schemas.microsoft.com/office/drawing/2014/main" id="{F61CCF1D-5095-2296-68CB-A68578BEDAEB}"/>
              </a:ext>
            </a:extLst>
          </p:cNvPr>
          <p:cNvSpPr/>
          <p:nvPr/>
        </p:nvSpPr>
        <p:spPr>
          <a:xfrm>
            <a:off x="2372437" y="2221324"/>
            <a:ext cx="8799195" cy="7445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854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FEC173F-5C51-12CA-006C-D9C20E07C450}"/>
              </a:ext>
            </a:extLst>
          </p:cNvPr>
          <p:cNvPicPr>
            <a:picLocks noChangeAspect="1"/>
          </p:cNvPicPr>
          <p:nvPr/>
        </p:nvPicPr>
        <p:blipFill rotWithShape="1">
          <a:blip r:embed="rId2"/>
          <a:srcRect l="198"/>
          <a:stretch/>
        </p:blipFill>
        <p:spPr>
          <a:xfrm>
            <a:off x="5813548" y="0"/>
            <a:ext cx="4859130" cy="6858000"/>
          </a:xfrm>
          <a:prstGeom prst="rect">
            <a:avLst/>
          </a:prstGeom>
        </p:spPr>
      </p:pic>
      <p:pic>
        <p:nvPicPr>
          <p:cNvPr id="7" name="Immagine 6">
            <a:extLst>
              <a:ext uri="{FF2B5EF4-FFF2-40B4-BE49-F238E27FC236}">
                <a16:creationId xmlns:a16="http://schemas.microsoft.com/office/drawing/2014/main" id="{B21E6EBC-2E5E-8840-D764-45A7B0E81088}"/>
              </a:ext>
            </a:extLst>
          </p:cNvPr>
          <p:cNvPicPr>
            <a:picLocks noChangeAspect="1"/>
          </p:cNvPicPr>
          <p:nvPr/>
        </p:nvPicPr>
        <p:blipFill>
          <a:blip r:embed="rId3"/>
          <a:stretch>
            <a:fillRect/>
          </a:stretch>
        </p:blipFill>
        <p:spPr>
          <a:xfrm>
            <a:off x="1071984" y="0"/>
            <a:ext cx="4859130" cy="6858000"/>
          </a:xfrm>
          <a:prstGeom prst="rect">
            <a:avLst/>
          </a:prstGeom>
        </p:spPr>
      </p:pic>
    </p:spTree>
    <p:extLst>
      <p:ext uri="{BB962C8B-B14F-4D97-AF65-F5344CB8AC3E}">
        <p14:creationId xmlns:p14="http://schemas.microsoft.com/office/powerpoint/2010/main" val="2754678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17A2794-8423-5F7D-D65C-9EC71A466CB8}"/>
              </a:ext>
            </a:extLst>
          </p:cNvPr>
          <p:cNvPicPr>
            <a:picLocks noChangeAspect="1"/>
          </p:cNvPicPr>
          <p:nvPr/>
        </p:nvPicPr>
        <p:blipFill>
          <a:blip r:embed="rId2"/>
          <a:stretch>
            <a:fillRect/>
          </a:stretch>
        </p:blipFill>
        <p:spPr>
          <a:xfrm>
            <a:off x="784164" y="0"/>
            <a:ext cx="10623672" cy="6253433"/>
          </a:xfrm>
          <a:prstGeom prst="rect">
            <a:avLst/>
          </a:prstGeom>
        </p:spPr>
      </p:pic>
    </p:spTree>
    <p:extLst>
      <p:ext uri="{BB962C8B-B14F-4D97-AF65-F5344CB8AC3E}">
        <p14:creationId xmlns:p14="http://schemas.microsoft.com/office/powerpoint/2010/main" val="2552660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4954AFE-C39B-D5F2-6402-80C1AB80CC1F}"/>
              </a:ext>
            </a:extLst>
          </p:cNvPr>
          <p:cNvPicPr>
            <a:picLocks noChangeAspect="1"/>
          </p:cNvPicPr>
          <p:nvPr/>
        </p:nvPicPr>
        <p:blipFill>
          <a:blip r:embed="rId2"/>
          <a:stretch>
            <a:fillRect/>
          </a:stretch>
        </p:blipFill>
        <p:spPr>
          <a:xfrm>
            <a:off x="1049449" y="0"/>
            <a:ext cx="4831275" cy="6858000"/>
          </a:xfrm>
          <a:prstGeom prst="rect">
            <a:avLst/>
          </a:prstGeom>
        </p:spPr>
      </p:pic>
      <p:pic>
        <p:nvPicPr>
          <p:cNvPr id="5" name="Immagine 4">
            <a:extLst>
              <a:ext uri="{FF2B5EF4-FFF2-40B4-BE49-F238E27FC236}">
                <a16:creationId xmlns:a16="http://schemas.microsoft.com/office/drawing/2014/main" id="{22F16600-7674-E3F8-C9FB-BF8195F4EEBD}"/>
              </a:ext>
            </a:extLst>
          </p:cNvPr>
          <p:cNvPicPr>
            <a:picLocks noChangeAspect="1"/>
          </p:cNvPicPr>
          <p:nvPr/>
        </p:nvPicPr>
        <p:blipFill>
          <a:blip r:embed="rId3"/>
          <a:stretch>
            <a:fillRect/>
          </a:stretch>
        </p:blipFill>
        <p:spPr>
          <a:xfrm>
            <a:off x="5880724" y="0"/>
            <a:ext cx="4871923" cy="6858000"/>
          </a:xfrm>
          <a:prstGeom prst="rect">
            <a:avLst/>
          </a:prstGeom>
        </p:spPr>
      </p:pic>
    </p:spTree>
    <p:extLst>
      <p:ext uri="{BB962C8B-B14F-4D97-AF65-F5344CB8AC3E}">
        <p14:creationId xmlns:p14="http://schemas.microsoft.com/office/powerpoint/2010/main" val="873550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EACA5AE-3C25-D29C-B4E6-0E21636CC710}"/>
              </a:ext>
            </a:extLst>
          </p:cNvPr>
          <p:cNvPicPr>
            <a:picLocks noChangeAspect="1"/>
          </p:cNvPicPr>
          <p:nvPr/>
        </p:nvPicPr>
        <p:blipFill>
          <a:blip r:embed="rId2"/>
          <a:stretch>
            <a:fillRect/>
          </a:stretch>
        </p:blipFill>
        <p:spPr>
          <a:xfrm>
            <a:off x="1064638" y="0"/>
            <a:ext cx="10062723" cy="6318913"/>
          </a:xfrm>
          <a:prstGeom prst="rect">
            <a:avLst/>
          </a:prstGeom>
        </p:spPr>
      </p:pic>
    </p:spTree>
    <p:extLst>
      <p:ext uri="{BB962C8B-B14F-4D97-AF65-F5344CB8AC3E}">
        <p14:creationId xmlns:p14="http://schemas.microsoft.com/office/powerpoint/2010/main" val="2190133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9E02E1A-3D07-86F5-49EA-5E33E32559EC}"/>
              </a:ext>
            </a:extLst>
          </p:cNvPr>
          <p:cNvPicPr>
            <a:picLocks noChangeAspect="1"/>
          </p:cNvPicPr>
          <p:nvPr/>
        </p:nvPicPr>
        <p:blipFill>
          <a:blip r:embed="rId2"/>
          <a:stretch>
            <a:fillRect/>
          </a:stretch>
        </p:blipFill>
        <p:spPr>
          <a:xfrm>
            <a:off x="1194253" y="0"/>
            <a:ext cx="4901747" cy="6858000"/>
          </a:xfrm>
          <a:prstGeom prst="rect">
            <a:avLst/>
          </a:prstGeom>
        </p:spPr>
      </p:pic>
      <p:pic>
        <p:nvPicPr>
          <p:cNvPr id="5" name="Immagine 4">
            <a:extLst>
              <a:ext uri="{FF2B5EF4-FFF2-40B4-BE49-F238E27FC236}">
                <a16:creationId xmlns:a16="http://schemas.microsoft.com/office/drawing/2014/main" id="{A8DF1AAA-4BE4-D2DF-9BE8-57BAF65EFA49}"/>
              </a:ext>
            </a:extLst>
          </p:cNvPr>
          <p:cNvPicPr>
            <a:picLocks noChangeAspect="1"/>
          </p:cNvPicPr>
          <p:nvPr/>
        </p:nvPicPr>
        <p:blipFill>
          <a:blip r:embed="rId3"/>
          <a:stretch>
            <a:fillRect/>
          </a:stretch>
        </p:blipFill>
        <p:spPr>
          <a:xfrm>
            <a:off x="5976954" y="0"/>
            <a:ext cx="4862344" cy="6858000"/>
          </a:xfrm>
          <a:prstGeom prst="rect">
            <a:avLst/>
          </a:prstGeom>
        </p:spPr>
      </p:pic>
    </p:spTree>
    <p:extLst>
      <p:ext uri="{BB962C8B-B14F-4D97-AF65-F5344CB8AC3E}">
        <p14:creationId xmlns:p14="http://schemas.microsoft.com/office/powerpoint/2010/main" val="3101860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1C42F4-60D8-4CF1-AEBF-8C7C91537603}"/>
              </a:ext>
            </a:extLst>
          </p:cNvPr>
          <p:cNvSpPr>
            <a:spLocks noGrp="1"/>
          </p:cNvSpPr>
          <p:nvPr>
            <p:ph type="sldNum" sz="quarter" idx="12"/>
          </p:nvPr>
        </p:nvSpPr>
        <p:spPr/>
        <p:txBody>
          <a:bodyPr/>
          <a:lstStyle/>
          <a:p>
            <a:fld id="{17CE31EA-825F-7848-8941-1BE262FCD642}" type="slidenum">
              <a:rPr lang="ro-RO" smtClean="0"/>
              <a:pPr/>
              <a:t>38</a:t>
            </a:fld>
            <a:endParaRPr lang="ro-RO" dirty="0"/>
          </a:p>
        </p:txBody>
      </p:sp>
      <p:pic>
        <p:nvPicPr>
          <p:cNvPr id="7" name="Picture 6">
            <a:extLst>
              <a:ext uri="{FF2B5EF4-FFF2-40B4-BE49-F238E27FC236}">
                <a16:creationId xmlns:a16="http://schemas.microsoft.com/office/drawing/2014/main" id="{98A85506-D058-4207-9A24-0402BBA174DF}"/>
              </a:ext>
            </a:extLst>
          </p:cNvPr>
          <p:cNvPicPr>
            <a:picLocks noChangeAspect="1"/>
          </p:cNvPicPr>
          <p:nvPr/>
        </p:nvPicPr>
        <p:blipFill>
          <a:blip r:embed="rId2"/>
          <a:stretch>
            <a:fillRect/>
          </a:stretch>
        </p:blipFill>
        <p:spPr>
          <a:xfrm>
            <a:off x="700687" y="0"/>
            <a:ext cx="10790626" cy="5728602"/>
          </a:xfrm>
          <a:prstGeom prst="rect">
            <a:avLst/>
          </a:prstGeom>
        </p:spPr>
      </p:pic>
    </p:spTree>
    <p:extLst>
      <p:ext uri="{BB962C8B-B14F-4D97-AF65-F5344CB8AC3E}">
        <p14:creationId xmlns:p14="http://schemas.microsoft.com/office/powerpoint/2010/main" val="23675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0BB8777-ED04-D5A6-3B52-35B2DA2C20E5}"/>
              </a:ext>
            </a:extLst>
          </p:cNvPr>
          <p:cNvPicPr>
            <a:picLocks noChangeAspect="1"/>
          </p:cNvPicPr>
          <p:nvPr/>
        </p:nvPicPr>
        <p:blipFill>
          <a:blip r:embed="rId2"/>
          <a:stretch>
            <a:fillRect/>
          </a:stretch>
        </p:blipFill>
        <p:spPr>
          <a:xfrm>
            <a:off x="4814958" y="26126"/>
            <a:ext cx="4871923" cy="6858000"/>
          </a:xfrm>
          <a:prstGeom prst="rect">
            <a:avLst/>
          </a:prstGeom>
        </p:spPr>
      </p:pic>
      <p:pic>
        <p:nvPicPr>
          <p:cNvPr id="7" name="Immagine 6">
            <a:extLst>
              <a:ext uri="{FF2B5EF4-FFF2-40B4-BE49-F238E27FC236}">
                <a16:creationId xmlns:a16="http://schemas.microsoft.com/office/drawing/2014/main" id="{1CB7D706-27B6-B434-2CE6-8B11C606FA21}"/>
              </a:ext>
            </a:extLst>
          </p:cNvPr>
          <p:cNvPicPr>
            <a:picLocks noChangeAspect="1"/>
          </p:cNvPicPr>
          <p:nvPr/>
        </p:nvPicPr>
        <p:blipFill>
          <a:blip r:embed="rId3"/>
          <a:stretch>
            <a:fillRect/>
          </a:stretch>
        </p:blipFill>
        <p:spPr>
          <a:xfrm>
            <a:off x="7377043" y="0"/>
            <a:ext cx="4814957" cy="6858000"/>
          </a:xfrm>
          <a:prstGeom prst="rect">
            <a:avLst/>
          </a:prstGeom>
        </p:spPr>
      </p:pic>
      <p:pic>
        <p:nvPicPr>
          <p:cNvPr id="3" name="Immagine 2">
            <a:extLst>
              <a:ext uri="{FF2B5EF4-FFF2-40B4-BE49-F238E27FC236}">
                <a16:creationId xmlns:a16="http://schemas.microsoft.com/office/drawing/2014/main" id="{00A0AFDA-23ED-2BF7-43D8-F3AB2C5AE584}"/>
              </a:ext>
            </a:extLst>
          </p:cNvPr>
          <p:cNvPicPr>
            <a:picLocks noChangeAspect="1"/>
          </p:cNvPicPr>
          <p:nvPr/>
        </p:nvPicPr>
        <p:blipFill>
          <a:blip r:embed="rId4"/>
          <a:stretch>
            <a:fillRect/>
          </a:stretch>
        </p:blipFill>
        <p:spPr>
          <a:xfrm>
            <a:off x="0" y="0"/>
            <a:ext cx="4866968" cy="6858000"/>
          </a:xfrm>
          <a:prstGeom prst="rect">
            <a:avLst/>
          </a:prstGeom>
        </p:spPr>
      </p:pic>
    </p:spTree>
    <p:extLst>
      <p:ext uri="{BB962C8B-B14F-4D97-AF65-F5344CB8AC3E}">
        <p14:creationId xmlns:p14="http://schemas.microsoft.com/office/powerpoint/2010/main" val="24596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245311C-5073-CF43-A0B0-38AD21E1425D}"/>
              </a:ext>
            </a:extLst>
          </p:cNvPr>
          <p:cNvSpPr>
            <a:spLocks noGrp="1"/>
          </p:cNvSpPr>
          <p:nvPr>
            <p:ph type="title"/>
          </p:nvPr>
        </p:nvSpPr>
        <p:spPr/>
        <p:txBody>
          <a:bodyPr>
            <a:normAutofit/>
          </a:bodyPr>
          <a:lstStyle/>
          <a:p>
            <a:r>
              <a:rPr lang="en-GB" dirty="0">
                <a:latin typeface="+mj-lt"/>
              </a:rPr>
              <a:t>A global and general issue</a:t>
            </a:r>
          </a:p>
        </p:txBody>
      </p:sp>
      <p:sp>
        <p:nvSpPr>
          <p:cNvPr id="5" name="Segnaposto contenuto 4">
            <a:extLst>
              <a:ext uri="{FF2B5EF4-FFF2-40B4-BE49-F238E27FC236}">
                <a16:creationId xmlns:a16="http://schemas.microsoft.com/office/drawing/2014/main" id="{98A16532-180D-FA48-B8CF-CE5AF7A874E5}"/>
              </a:ext>
            </a:extLst>
          </p:cNvPr>
          <p:cNvSpPr>
            <a:spLocks noGrp="1"/>
          </p:cNvSpPr>
          <p:nvPr>
            <p:ph idx="1"/>
          </p:nvPr>
        </p:nvSpPr>
        <p:spPr>
          <a:xfrm>
            <a:off x="838200" y="2222339"/>
            <a:ext cx="10515600" cy="3565003"/>
          </a:xfrm>
        </p:spPr>
        <p:txBody>
          <a:bodyPr>
            <a:normAutofit lnSpcReduction="10000"/>
          </a:bodyPr>
          <a:lstStyle/>
          <a:p>
            <a:pPr marL="0" indent="0">
              <a:buNone/>
            </a:pPr>
            <a:r>
              <a:rPr lang="en-GB" sz="2400" dirty="0">
                <a:latin typeface="Qualion Book" pitchFamily="2" charset="77"/>
              </a:rPr>
              <a:t>“Sustainable energy solutions, including renewable energy, have sometimes suffered from the perception that they come with too many trade-offs, at the expense of overall socio-economic development. </a:t>
            </a:r>
          </a:p>
          <a:p>
            <a:pPr marL="0" indent="0">
              <a:buNone/>
            </a:pPr>
            <a:r>
              <a:rPr lang="en-GB" sz="2400" dirty="0">
                <a:latin typeface="Qualion Book" pitchFamily="2" charset="77"/>
              </a:rPr>
              <a:t>Undoubtedly, as governments around the world strive to put the 2015 Paris climate agreement into practice, they need to balance the urgency of the energy transition against numerous other considerations that affect people’s welfare.”</a:t>
            </a:r>
          </a:p>
          <a:p>
            <a:pPr marL="0" indent="0">
              <a:buNone/>
            </a:pPr>
            <a:r>
              <a:rPr lang="en-GB" sz="1600" dirty="0">
                <a:latin typeface="Qualion Book" pitchFamily="2" charset="77"/>
              </a:rPr>
              <a:t>	</a:t>
            </a:r>
          </a:p>
          <a:p>
            <a:pPr marL="0" indent="0">
              <a:buNone/>
            </a:pPr>
            <a:r>
              <a:rPr lang="en-GB" sz="1600" dirty="0">
                <a:latin typeface="Qualion Book" pitchFamily="2" charset="77"/>
              </a:rPr>
              <a:t>		from Renewable energy benefits: understanding the socio-economics,				International Renewable Energy Agency (IRENA)</a:t>
            </a:r>
            <a:endParaRPr lang="it-IT" sz="1600" dirty="0">
              <a:latin typeface="Qualion Book" pitchFamily="2" charset="77"/>
            </a:endParaRPr>
          </a:p>
          <a:p>
            <a:endParaRPr lang="en-GB" sz="2400" dirty="0">
              <a:latin typeface="Qualion Book" pitchFamily="2" charset="77"/>
            </a:endParaRPr>
          </a:p>
          <a:p>
            <a:endParaRPr lang="en-GB" sz="2400" dirty="0">
              <a:latin typeface="Qualion Book" pitchFamily="2" charset="77"/>
            </a:endParaRPr>
          </a:p>
        </p:txBody>
      </p:sp>
      <p:sp>
        <p:nvSpPr>
          <p:cNvPr id="6" name="Segnaposto contenuto 5">
            <a:extLst>
              <a:ext uri="{FF2B5EF4-FFF2-40B4-BE49-F238E27FC236}">
                <a16:creationId xmlns:a16="http://schemas.microsoft.com/office/drawing/2014/main" id="{5475B3ED-B5EA-FE4A-B522-4F4327A4FC4C}"/>
              </a:ext>
            </a:extLst>
          </p:cNvPr>
          <p:cNvSpPr>
            <a:spLocks noGrp="1"/>
          </p:cNvSpPr>
          <p:nvPr>
            <p:ph sz="quarter" idx="4294967295"/>
          </p:nvPr>
        </p:nvSpPr>
        <p:spPr>
          <a:xfrm>
            <a:off x="987425" y="1371600"/>
            <a:ext cx="11204575" cy="565150"/>
          </a:xfrm>
        </p:spPr>
        <p:txBody>
          <a:bodyPr/>
          <a:lstStyle/>
          <a:p>
            <a:pPr marL="0" indent="0">
              <a:buNone/>
            </a:pPr>
            <a:r>
              <a:rPr lang="en-GB" dirty="0"/>
              <a:t>We are not an exception</a:t>
            </a:r>
          </a:p>
        </p:txBody>
      </p:sp>
    </p:spTree>
    <p:extLst>
      <p:ext uri="{BB962C8B-B14F-4D97-AF65-F5344CB8AC3E}">
        <p14:creationId xmlns:p14="http://schemas.microsoft.com/office/powerpoint/2010/main" val="315195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err="1">
                <a:latin typeface="+mj-lt"/>
              </a:rPr>
              <a:t>Quality</a:t>
            </a:r>
            <a:r>
              <a:rPr lang="fr-FR" dirty="0">
                <a:latin typeface="+mj-lt"/>
              </a:rPr>
              <a:t> of public participation </a:t>
            </a:r>
          </a:p>
        </p:txBody>
      </p:sp>
      <p:sp>
        <p:nvSpPr>
          <p:cNvPr id="4" name="Sous-titre 3"/>
          <p:cNvSpPr>
            <a:spLocks noGrp="1"/>
          </p:cNvSpPr>
          <p:nvPr>
            <p:ph idx="1"/>
          </p:nvPr>
        </p:nvSpPr>
        <p:spPr>
          <a:xfrm>
            <a:off x="838200" y="1463255"/>
            <a:ext cx="10515600" cy="4893095"/>
          </a:xfrm>
        </p:spPr>
        <p:txBody>
          <a:bodyPr>
            <a:normAutofit/>
          </a:bodyPr>
          <a:lstStyle/>
          <a:p>
            <a:pPr marL="0" indent="0">
              <a:buNone/>
            </a:pPr>
            <a:r>
              <a:rPr lang="en-US" sz="2400" dirty="0"/>
              <a:t>Results of the public inquiry may not reflect the public position on a project,</a:t>
            </a:r>
            <a:r>
              <a:rPr lang="en-GB" sz="2400" dirty="0"/>
              <a:t> as the public can remain silent or choose other ways to express opposition, like litigation. </a:t>
            </a:r>
          </a:p>
          <a:p>
            <a:pPr marL="0" indent="0">
              <a:buNone/>
            </a:pPr>
            <a:r>
              <a:rPr lang="en-GB" sz="2400" dirty="0">
                <a:solidFill>
                  <a:srgbClr val="9BCD50"/>
                </a:solidFill>
              </a:rPr>
              <a:t>GEOENVI analysis:</a:t>
            </a:r>
            <a:endParaRPr lang="en-US" sz="2400" dirty="0">
              <a:solidFill>
                <a:srgbClr val="9BCD50"/>
              </a:solidFill>
            </a:endParaRPr>
          </a:p>
          <a:p>
            <a:r>
              <a:rPr lang="en-US" sz="2400" dirty="0"/>
              <a:t>There is often low participation in the population </a:t>
            </a:r>
          </a:p>
          <a:p>
            <a:r>
              <a:rPr lang="en-US" sz="2400" dirty="0"/>
              <a:t>Difficulty to communicate </a:t>
            </a:r>
          </a:p>
          <a:p>
            <a:r>
              <a:rPr lang="en-GB" sz="2400" dirty="0"/>
              <a:t>Difficulty in taking into account the opinions expressed, sometimes “unconstructive”, on a very engineered object (the impression that there are not a lot of practical options to be discussed)</a:t>
            </a:r>
          </a:p>
          <a:p>
            <a:pPr marL="285750" indent="-285750">
              <a:buFont typeface="Symbol" panose="05050102010706020507" pitchFamily="18" charset="2"/>
              <a:buChar char="Þ"/>
            </a:pPr>
            <a:r>
              <a:rPr lang="en-US" sz="2400" dirty="0"/>
              <a:t> The public inquiries can reflect a feeble consent or be a platform for protests; it is a common democratic issue. Each project has its specificities (unique socio-technical object)</a:t>
            </a:r>
          </a:p>
        </p:txBody>
      </p:sp>
      <p:sp>
        <p:nvSpPr>
          <p:cNvPr id="5" name="Espace réservé du numéro de diapositive 4"/>
          <p:cNvSpPr>
            <a:spLocks noGrp="1"/>
          </p:cNvSpPr>
          <p:nvPr>
            <p:ph type="sldNum" sz="quarter" idx="12"/>
          </p:nvPr>
        </p:nvSpPr>
        <p:spPr/>
        <p:txBody>
          <a:bodyPr/>
          <a:lstStyle/>
          <a:p>
            <a:fld id="{17CE31EA-825F-7848-8941-1BE262FCD642}" type="slidenum">
              <a:rPr lang="ro-RO" smtClean="0"/>
              <a:pPr/>
              <a:t>40</a:t>
            </a:fld>
            <a:endParaRPr lang="ro-RO"/>
          </a:p>
        </p:txBody>
      </p:sp>
      <p:grpSp>
        <p:nvGrpSpPr>
          <p:cNvPr id="6" name="Gruppo 5">
            <a:extLst>
              <a:ext uri="{FF2B5EF4-FFF2-40B4-BE49-F238E27FC236}">
                <a16:creationId xmlns:a16="http://schemas.microsoft.com/office/drawing/2014/main" id="{1A1DA371-54B9-A921-BB1F-AD06A2C409A4}"/>
              </a:ext>
            </a:extLst>
          </p:cNvPr>
          <p:cNvGrpSpPr/>
          <p:nvPr/>
        </p:nvGrpSpPr>
        <p:grpSpPr>
          <a:xfrm>
            <a:off x="8379977" y="105965"/>
            <a:ext cx="4041353" cy="868313"/>
            <a:chOff x="7961523" y="504548"/>
            <a:chExt cx="4041353" cy="868313"/>
          </a:xfrm>
        </p:grpSpPr>
        <p:grpSp>
          <p:nvGrpSpPr>
            <p:cNvPr id="7" name="Gruppo 6">
              <a:extLst>
                <a:ext uri="{FF2B5EF4-FFF2-40B4-BE49-F238E27FC236}">
                  <a16:creationId xmlns:a16="http://schemas.microsoft.com/office/drawing/2014/main" id="{31E910A5-17A0-8051-88D5-468FA4B0B9BC}"/>
                </a:ext>
              </a:extLst>
            </p:cNvPr>
            <p:cNvGrpSpPr/>
            <p:nvPr/>
          </p:nvGrpSpPr>
          <p:grpSpPr>
            <a:xfrm>
              <a:off x="7961523" y="504548"/>
              <a:ext cx="4041353" cy="682231"/>
              <a:chOff x="8150647" y="954232"/>
              <a:chExt cx="4041353" cy="682231"/>
            </a:xfrm>
          </p:grpSpPr>
          <p:pic>
            <p:nvPicPr>
              <p:cNvPr id="9" name="Picture 2">
                <a:extLst>
                  <a:ext uri="{FF2B5EF4-FFF2-40B4-BE49-F238E27FC236}">
                    <a16:creationId xmlns:a16="http://schemas.microsoft.com/office/drawing/2014/main" id="{5DE5F188-8045-B608-ECA3-922855F2B7C9}"/>
                  </a:ext>
                </a:extLst>
              </p:cNvPr>
              <p:cNvPicPr/>
              <p:nvPr/>
            </p:nvPicPr>
            <p:blipFill>
              <a:blip r:embed="rId2">
                <a:extLst>
                  <a:ext uri="{28A0092B-C50C-407E-A947-70E740481C1C}">
                    <a14:useLocalDpi xmlns:a14="http://schemas.microsoft.com/office/drawing/2010/main"/>
                  </a:ext>
                </a:extLst>
              </a:blip>
              <a:stretch>
                <a:fillRect/>
              </a:stretch>
            </p:blipFill>
            <p:spPr>
              <a:xfrm>
                <a:off x="8445732" y="1026867"/>
                <a:ext cx="2286000" cy="292100"/>
              </a:xfrm>
              <a:prstGeom prst="rect">
                <a:avLst/>
              </a:prstGeom>
            </p:spPr>
          </p:pic>
          <p:pic>
            <p:nvPicPr>
              <p:cNvPr id="15" name="Picture 14">
                <a:extLst>
                  <a:ext uri="{FF2B5EF4-FFF2-40B4-BE49-F238E27FC236}">
                    <a16:creationId xmlns:a16="http://schemas.microsoft.com/office/drawing/2014/main" id="{7A045D5D-C88C-D010-E844-C00ADB2419BC}"/>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1033467" y="954232"/>
                <a:ext cx="576000" cy="385215"/>
              </a:xfrm>
              <a:prstGeom prst="rect">
                <a:avLst/>
              </a:prstGeom>
              <a:noFill/>
              <a:ln>
                <a:noFill/>
              </a:ln>
            </p:spPr>
          </p:pic>
          <p:sp>
            <p:nvSpPr>
              <p:cNvPr id="16" name="CasellaDiTesto 15">
                <a:extLst>
                  <a:ext uri="{FF2B5EF4-FFF2-40B4-BE49-F238E27FC236}">
                    <a16:creationId xmlns:a16="http://schemas.microsoft.com/office/drawing/2014/main" id="{F3B69E00-FE16-5D7F-33A3-7F24D2F92AD7}"/>
                  </a:ext>
                </a:extLst>
              </p:cNvPr>
              <p:cNvSpPr txBox="1"/>
              <p:nvPr/>
            </p:nvSpPr>
            <p:spPr>
              <a:xfrm>
                <a:off x="8150647" y="1297909"/>
                <a:ext cx="4041353" cy="338554"/>
              </a:xfrm>
              <a:prstGeom prst="rect">
                <a:avLst/>
              </a:prstGeom>
              <a:noFill/>
            </p:spPr>
            <p:txBody>
              <a:bodyPr wrap="square" rtlCol="0">
                <a:spAutoFit/>
              </a:bodyPr>
              <a:lstStyle/>
              <a:p>
                <a:r>
                  <a:rPr lang="en-US" sz="1600" dirty="0">
                    <a:solidFill>
                      <a:srgbClr val="9CCC50"/>
                    </a:solidFill>
                  </a:rPr>
                  <a:t>European Union’s Horizon 2020 G.A. 818242</a:t>
                </a:r>
                <a:r>
                  <a:rPr lang="it-IT" sz="1600" dirty="0">
                    <a:solidFill>
                      <a:srgbClr val="9CCC50"/>
                    </a:solidFill>
                  </a:rPr>
                  <a:t> </a:t>
                </a:r>
              </a:p>
            </p:txBody>
          </p:sp>
        </p:grpSp>
        <p:sp>
          <p:nvSpPr>
            <p:cNvPr id="8" name="CasellaDiTesto 7">
              <a:extLst>
                <a:ext uri="{FF2B5EF4-FFF2-40B4-BE49-F238E27FC236}">
                  <a16:creationId xmlns:a16="http://schemas.microsoft.com/office/drawing/2014/main" id="{5F9FE9EB-6594-5C66-D3F3-8457D40679A8}"/>
                </a:ext>
              </a:extLst>
            </p:cNvPr>
            <p:cNvSpPr txBox="1"/>
            <p:nvPr/>
          </p:nvSpPr>
          <p:spPr>
            <a:xfrm>
              <a:off x="8550309" y="1065084"/>
              <a:ext cx="2863780" cy="307777"/>
            </a:xfrm>
            <a:prstGeom prst="rect">
              <a:avLst/>
            </a:prstGeom>
            <a:noFill/>
          </p:spPr>
          <p:txBody>
            <a:bodyPr wrap="square" rtlCol="0">
              <a:spAutoFit/>
            </a:bodyPr>
            <a:lstStyle/>
            <a:p>
              <a:pPr algn="ctr"/>
              <a:r>
                <a:rPr lang="en-GB" sz="1400" dirty="0">
                  <a:solidFill>
                    <a:srgbClr val="9BCD50"/>
                  </a:solidFill>
                </a:rPr>
                <a:t>https://</a:t>
              </a:r>
              <a:r>
                <a:rPr lang="en-GB" sz="1400" dirty="0" err="1">
                  <a:solidFill>
                    <a:srgbClr val="9BCD50"/>
                  </a:solidFill>
                </a:rPr>
                <a:t>www.geoenvi.eu</a:t>
              </a:r>
              <a:endParaRPr lang="en-GB" sz="1400" dirty="0">
                <a:solidFill>
                  <a:srgbClr val="9BCD50"/>
                </a:solidFill>
              </a:endParaRPr>
            </a:p>
          </p:txBody>
        </p:sp>
      </p:grpSp>
    </p:spTree>
    <p:extLst>
      <p:ext uri="{BB962C8B-B14F-4D97-AF65-F5344CB8AC3E}">
        <p14:creationId xmlns:p14="http://schemas.microsoft.com/office/powerpoint/2010/main" val="2205886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en-US" dirty="0">
                <a:solidFill>
                  <a:srgbClr val="9DD154"/>
                </a:solidFill>
                <a:latin typeface="+mj-lt"/>
              </a:rPr>
              <a:t>Recommendations for </a:t>
            </a:r>
            <a:r>
              <a:rPr lang="fr-FR" dirty="0">
                <a:solidFill>
                  <a:srgbClr val="9DD154"/>
                </a:solidFill>
                <a:latin typeface="+mj-lt"/>
              </a:rPr>
              <a:t>public participation </a:t>
            </a:r>
          </a:p>
        </p:txBody>
      </p:sp>
      <p:sp>
        <p:nvSpPr>
          <p:cNvPr id="4" name="Sous-titre 3"/>
          <p:cNvSpPr>
            <a:spLocks noGrp="1"/>
          </p:cNvSpPr>
          <p:nvPr>
            <p:ph sz="half" idx="1"/>
          </p:nvPr>
        </p:nvSpPr>
        <p:spPr/>
        <p:txBody>
          <a:bodyPr>
            <a:noAutofit/>
          </a:bodyPr>
          <a:lstStyle/>
          <a:p>
            <a:pPr marL="342900" indent="-342900">
              <a:buFont typeface="+mj-lt"/>
              <a:buAutoNum type="arabicPeriod"/>
            </a:pPr>
            <a:r>
              <a:rPr lang="en-GB" sz="1600" b="1" dirty="0"/>
              <a:t>Deepen the process: aiming at a good quality dialogue</a:t>
            </a:r>
          </a:p>
          <a:p>
            <a:r>
              <a:rPr lang="en-GB" sz="1600" dirty="0"/>
              <a:t>Fostering the public participation (e.g. Geothermal project development incorporated in the primary/secondary school education programme (Hungary, Flanders), site visits), and go further than the legal minimum requirements (with stakeholder committees, pre-project consultation ….), with a transparent and harmonized protocol.</a:t>
            </a:r>
          </a:p>
          <a:p>
            <a:r>
              <a:rPr lang="en-GB" sz="1600" dirty="0"/>
              <a:t>Improving communication both ways and mutual knowledge</a:t>
            </a:r>
            <a:r>
              <a:rPr lang="it-IT" sz="1600" dirty="0"/>
              <a:t> </a:t>
            </a:r>
            <a:endParaRPr lang="en-GB" sz="1600" dirty="0"/>
          </a:p>
          <a:p>
            <a:r>
              <a:rPr lang="en-GB" sz="1600" dirty="0">
                <a:solidFill>
                  <a:srgbClr val="FF0000"/>
                </a:solidFill>
              </a:rPr>
              <a:t>Seeking Protocols</a:t>
            </a:r>
            <a:r>
              <a:rPr lang="it-IT" sz="1600" dirty="0">
                <a:solidFill>
                  <a:srgbClr val="FF0000"/>
                </a:solidFill>
              </a:rPr>
              <a:t> (e.g. </a:t>
            </a:r>
            <a:r>
              <a:rPr lang="en-GB" sz="1600" dirty="0">
                <a:solidFill>
                  <a:srgbClr val="FF0000"/>
                </a:solidFill>
              </a:rPr>
              <a:t>Geothermal Sustainability Assessment Protocol GSAP</a:t>
            </a:r>
            <a:r>
              <a:rPr lang="it-IT" sz="1600" dirty="0">
                <a:solidFill>
                  <a:srgbClr val="FF0000"/>
                </a:solidFill>
              </a:rPr>
              <a:t>) </a:t>
            </a:r>
            <a:r>
              <a:rPr lang="en-GB" sz="1600" dirty="0">
                <a:solidFill>
                  <a:srgbClr val="FF0000"/>
                </a:solidFill>
              </a:rPr>
              <a:t>to take into account the environmental, social, technical, and financial issues. </a:t>
            </a:r>
          </a:p>
          <a:p>
            <a:r>
              <a:rPr lang="en-GB" sz="1600" dirty="0"/>
              <a:t>Accepting the project to be questioned and taking the opinions into account</a:t>
            </a:r>
          </a:p>
        </p:txBody>
      </p:sp>
      <p:sp>
        <p:nvSpPr>
          <p:cNvPr id="19" name="Segnaposto contenuto 18">
            <a:extLst>
              <a:ext uri="{FF2B5EF4-FFF2-40B4-BE49-F238E27FC236}">
                <a16:creationId xmlns:a16="http://schemas.microsoft.com/office/drawing/2014/main" id="{3925E4BD-0CB4-2125-50BC-E647D3EBA274}"/>
              </a:ext>
            </a:extLst>
          </p:cNvPr>
          <p:cNvSpPr>
            <a:spLocks noGrp="1"/>
          </p:cNvSpPr>
          <p:nvPr>
            <p:ph sz="half" idx="2"/>
          </p:nvPr>
        </p:nvSpPr>
        <p:spPr/>
        <p:txBody>
          <a:bodyPr>
            <a:normAutofit/>
          </a:bodyPr>
          <a:lstStyle/>
          <a:p>
            <a:pPr marL="342900" indent="-342900">
              <a:buFont typeface="+mj-lt"/>
              <a:buAutoNum type="arabicPeriod" startAt="2"/>
            </a:pPr>
            <a:r>
              <a:rPr lang="en-US" sz="1600" b="1" dirty="0"/>
              <a:t>Expand the perimeter </a:t>
            </a:r>
          </a:p>
          <a:p>
            <a:r>
              <a:rPr lang="en-US" sz="1600" dirty="0"/>
              <a:t>Geographic perimeter: reach the population actually concerned by the project (</a:t>
            </a:r>
            <a:r>
              <a:rPr lang="en-GB" sz="1600" dirty="0"/>
              <a:t>neighbourhood cities and intercommunal level),</a:t>
            </a:r>
            <a:endParaRPr lang="en-US" sz="1600" dirty="0"/>
          </a:p>
          <a:p>
            <a:r>
              <a:rPr lang="en-US" sz="1600" dirty="0"/>
              <a:t>Governance perimeter: importance of the involvement of the local authorities, if general public is difficult to reach, some associations or other stakeholders can be involved</a:t>
            </a:r>
          </a:p>
          <a:p>
            <a:pPr marL="342900" indent="-342900">
              <a:buFont typeface="+mj-lt"/>
              <a:buAutoNum type="arabicPeriod" startAt="3"/>
            </a:pPr>
            <a:r>
              <a:rPr lang="en-US" sz="1600" b="1" dirty="0"/>
              <a:t>Adapt the timing</a:t>
            </a:r>
          </a:p>
          <a:p>
            <a:r>
              <a:rPr lang="en-US" sz="1600" dirty="0"/>
              <a:t>Importance of early communication on the project</a:t>
            </a:r>
          </a:p>
          <a:p>
            <a:r>
              <a:rPr lang="en-US" sz="1600" dirty="0"/>
              <a:t>Ongoing process</a:t>
            </a:r>
          </a:p>
          <a:p>
            <a:pPr marL="311150" indent="-311150">
              <a:buFont typeface="+mj-lt"/>
              <a:buAutoNum type="arabicPeriod" startAt="4"/>
            </a:pPr>
            <a:r>
              <a:rPr lang="en-GB" sz="1600" b="1" dirty="0"/>
              <a:t>Adapt the process to the territory</a:t>
            </a:r>
          </a:p>
          <a:p>
            <a:r>
              <a:rPr lang="en-GB" sz="1600" dirty="0"/>
              <a:t>Seek project-based dynamic communication, information, and participation processes, combining formal and informal means of communication with the local population </a:t>
            </a:r>
            <a:endParaRPr lang="it-IT" sz="1600" dirty="0"/>
          </a:p>
        </p:txBody>
      </p:sp>
      <p:sp>
        <p:nvSpPr>
          <p:cNvPr id="20" name="CasellaDiTesto 19">
            <a:extLst>
              <a:ext uri="{FF2B5EF4-FFF2-40B4-BE49-F238E27FC236}">
                <a16:creationId xmlns:a16="http://schemas.microsoft.com/office/drawing/2014/main" id="{8CAE1E37-71BF-A2C5-576B-DC745749EC27}"/>
              </a:ext>
            </a:extLst>
          </p:cNvPr>
          <p:cNvSpPr txBox="1"/>
          <p:nvPr/>
        </p:nvSpPr>
        <p:spPr>
          <a:xfrm>
            <a:off x="2090895" y="1331766"/>
            <a:ext cx="7857810" cy="307777"/>
          </a:xfrm>
          <a:prstGeom prst="rect">
            <a:avLst/>
          </a:prstGeom>
          <a:noFill/>
        </p:spPr>
        <p:txBody>
          <a:bodyPr wrap="square" rtlCol="0">
            <a:spAutoFit/>
          </a:bodyPr>
          <a:lstStyle/>
          <a:p>
            <a:r>
              <a:rPr lang="en-GB" sz="1400" dirty="0"/>
              <a:t>https://</a:t>
            </a:r>
            <a:r>
              <a:rPr lang="en-GB" sz="1400" dirty="0" err="1"/>
              <a:t>www.geoenvi.eu</a:t>
            </a:r>
            <a:r>
              <a:rPr lang="en-GB" sz="1400" dirty="0"/>
              <a:t>/</a:t>
            </a:r>
            <a:r>
              <a:rPr lang="en-GB" sz="1400" dirty="0" err="1"/>
              <a:t>wp</a:t>
            </a:r>
            <a:r>
              <a:rPr lang="en-GB" sz="1400" dirty="0"/>
              <a:t>-content/uploads/2021/05/Public-engagement-policy-brief-</a:t>
            </a:r>
            <a:r>
              <a:rPr lang="en-GB" sz="1400" dirty="0" err="1"/>
              <a:t>Final.pdf</a:t>
            </a:r>
            <a:endParaRPr lang="en-GB" sz="1400" dirty="0"/>
          </a:p>
        </p:txBody>
      </p:sp>
      <p:grpSp>
        <p:nvGrpSpPr>
          <p:cNvPr id="2" name="Gruppo 1">
            <a:extLst>
              <a:ext uri="{FF2B5EF4-FFF2-40B4-BE49-F238E27FC236}">
                <a16:creationId xmlns:a16="http://schemas.microsoft.com/office/drawing/2014/main" id="{9FC5BC45-C94A-B087-EBD6-406F7B78672E}"/>
              </a:ext>
            </a:extLst>
          </p:cNvPr>
          <p:cNvGrpSpPr/>
          <p:nvPr/>
        </p:nvGrpSpPr>
        <p:grpSpPr>
          <a:xfrm>
            <a:off x="8379977" y="105965"/>
            <a:ext cx="4041353" cy="868313"/>
            <a:chOff x="7961523" y="504548"/>
            <a:chExt cx="4041353" cy="868313"/>
          </a:xfrm>
        </p:grpSpPr>
        <p:grpSp>
          <p:nvGrpSpPr>
            <p:cNvPr id="5" name="Gruppo 4">
              <a:extLst>
                <a:ext uri="{FF2B5EF4-FFF2-40B4-BE49-F238E27FC236}">
                  <a16:creationId xmlns:a16="http://schemas.microsoft.com/office/drawing/2014/main" id="{22FEB630-2D2F-8060-D091-933B0ED8DB8C}"/>
                </a:ext>
              </a:extLst>
            </p:cNvPr>
            <p:cNvGrpSpPr/>
            <p:nvPr/>
          </p:nvGrpSpPr>
          <p:grpSpPr>
            <a:xfrm>
              <a:off x="7961523" y="504548"/>
              <a:ext cx="4041353" cy="682231"/>
              <a:chOff x="8150647" y="954232"/>
              <a:chExt cx="4041353" cy="682231"/>
            </a:xfrm>
          </p:grpSpPr>
          <p:pic>
            <p:nvPicPr>
              <p:cNvPr id="7" name="Picture 2">
                <a:extLst>
                  <a:ext uri="{FF2B5EF4-FFF2-40B4-BE49-F238E27FC236}">
                    <a16:creationId xmlns:a16="http://schemas.microsoft.com/office/drawing/2014/main" id="{8DBD238F-8732-2D3E-BC9C-93EEF7B9F266}"/>
                  </a:ext>
                </a:extLst>
              </p:cNvPr>
              <p:cNvPicPr/>
              <p:nvPr/>
            </p:nvPicPr>
            <p:blipFill>
              <a:blip r:embed="rId2">
                <a:extLst>
                  <a:ext uri="{28A0092B-C50C-407E-A947-70E740481C1C}">
                    <a14:useLocalDpi xmlns:a14="http://schemas.microsoft.com/office/drawing/2010/main"/>
                  </a:ext>
                </a:extLst>
              </a:blip>
              <a:stretch>
                <a:fillRect/>
              </a:stretch>
            </p:blipFill>
            <p:spPr>
              <a:xfrm>
                <a:off x="8445732" y="1026867"/>
                <a:ext cx="2286000" cy="292100"/>
              </a:xfrm>
              <a:prstGeom prst="rect">
                <a:avLst/>
              </a:prstGeom>
            </p:spPr>
          </p:pic>
          <p:pic>
            <p:nvPicPr>
              <p:cNvPr id="8" name="Picture 14">
                <a:extLst>
                  <a:ext uri="{FF2B5EF4-FFF2-40B4-BE49-F238E27FC236}">
                    <a16:creationId xmlns:a16="http://schemas.microsoft.com/office/drawing/2014/main" id="{2912386F-91E5-64DE-73B8-25FFF5A3C563}"/>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1033467" y="954232"/>
                <a:ext cx="576000" cy="385215"/>
              </a:xfrm>
              <a:prstGeom prst="rect">
                <a:avLst/>
              </a:prstGeom>
              <a:noFill/>
              <a:ln>
                <a:noFill/>
              </a:ln>
            </p:spPr>
          </p:pic>
          <p:sp>
            <p:nvSpPr>
              <p:cNvPr id="9" name="CasellaDiTesto 8">
                <a:extLst>
                  <a:ext uri="{FF2B5EF4-FFF2-40B4-BE49-F238E27FC236}">
                    <a16:creationId xmlns:a16="http://schemas.microsoft.com/office/drawing/2014/main" id="{31044C10-E7F8-8A9A-FE2E-53D5A85E1121}"/>
                  </a:ext>
                </a:extLst>
              </p:cNvPr>
              <p:cNvSpPr txBox="1"/>
              <p:nvPr/>
            </p:nvSpPr>
            <p:spPr>
              <a:xfrm>
                <a:off x="8150647" y="1297909"/>
                <a:ext cx="4041353" cy="338554"/>
              </a:xfrm>
              <a:prstGeom prst="rect">
                <a:avLst/>
              </a:prstGeom>
              <a:noFill/>
            </p:spPr>
            <p:txBody>
              <a:bodyPr wrap="square" rtlCol="0">
                <a:spAutoFit/>
              </a:bodyPr>
              <a:lstStyle/>
              <a:p>
                <a:r>
                  <a:rPr lang="en-US" sz="1600" dirty="0">
                    <a:solidFill>
                      <a:srgbClr val="9CCC50"/>
                    </a:solidFill>
                  </a:rPr>
                  <a:t>European Union’s Horizon 2020 G.A. 818242</a:t>
                </a:r>
                <a:r>
                  <a:rPr lang="it-IT" sz="1600" dirty="0">
                    <a:solidFill>
                      <a:srgbClr val="9CCC50"/>
                    </a:solidFill>
                  </a:rPr>
                  <a:t> </a:t>
                </a:r>
              </a:p>
            </p:txBody>
          </p:sp>
        </p:grpSp>
        <p:sp>
          <p:nvSpPr>
            <p:cNvPr id="6" name="CasellaDiTesto 5">
              <a:extLst>
                <a:ext uri="{FF2B5EF4-FFF2-40B4-BE49-F238E27FC236}">
                  <a16:creationId xmlns:a16="http://schemas.microsoft.com/office/drawing/2014/main" id="{E4306673-EF0D-41DC-9A9B-055EB9C41F28}"/>
                </a:ext>
              </a:extLst>
            </p:cNvPr>
            <p:cNvSpPr txBox="1"/>
            <p:nvPr/>
          </p:nvSpPr>
          <p:spPr>
            <a:xfrm>
              <a:off x="8550309" y="1065084"/>
              <a:ext cx="2863780" cy="307777"/>
            </a:xfrm>
            <a:prstGeom prst="rect">
              <a:avLst/>
            </a:prstGeom>
            <a:noFill/>
          </p:spPr>
          <p:txBody>
            <a:bodyPr wrap="square" rtlCol="0">
              <a:spAutoFit/>
            </a:bodyPr>
            <a:lstStyle/>
            <a:p>
              <a:pPr algn="ctr"/>
              <a:r>
                <a:rPr lang="en-GB" sz="1400" dirty="0">
                  <a:solidFill>
                    <a:srgbClr val="9BCD50"/>
                  </a:solidFill>
                </a:rPr>
                <a:t>https://</a:t>
              </a:r>
              <a:r>
                <a:rPr lang="en-GB" sz="1400" dirty="0" err="1">
                  <a:solidFill>
                    <a:srgbClr val="9BCD50"/>
                  </a:solidFill>
                </a:rPr>
                <a:t>www.geoenvi.eu</a:t>
              </a:r>
              <a:endParaRPr lang="en-GB" sz="1400" dirty="0">
                <a:solidFill>
                  <a:srgbClr val="9BCD50"/>
                </a:solidFill>
              </a:endParaRPr>
            </a:p>
          </p:txBody>
        </p:sp>
      </p:grpSp>
    </p:spTree>
    <p:extLst>
      <p:ext uri="{BB962C8B-B14F-4D97-AF65-F5344CB8AC3E}">
        <p14:creationId xmlns:p14="http://schemas.microsoft.com/office/powerpoint/2010/main" val="2060489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0052CA-12D6-4763-BDA8-7DCF891A178A}"/>
              </a:ext>
            </a:extLst>
          </p:cNvPr>
          <p:cNvSpPr>
            <a:spLocks noGrp="1"/>
          </p:cNvSpPr>
          <p:nvPr>
            <p:ph type="title"/>
          </p:nvPr>
        </p:nvSpPr>
        <p:spPr/>
        <p:txBody>
          <a:bodyPr>
            <a:normAutofit/>
          </a:bodyPr>
          <a:lstStyle/>
          <a:p>
            <a:r>
              <a:rPr lang="en-US" sz="4000" dirty="0">
                <a:solidFill>
                  <a:srgbClr val="9DD154"/>
                </a:solidFill>
              </a:rPr>
              <a:t>Recommendations</a:t>
            </a:r>
            <a:endParaRPr lang="en-BE" sz="4000" dirty="0">
              <a:solidFill>
                <a:srgbClr val="9DD154"/>
              </a:solidFill>
            </a:endParaRPr>
          </a:p>
        </p:txBody>
      </p:sp>
      <p:sp>
        <p:nvSpPr>
          <p:cNvPr id="12" name="Segnaposto testo 11">
            <a:extLst>
              <a:ext uri="{FF2B5EF4-FFF2-40B4-BE49-F238E27FC236}">
                <a16:creationId xmlns:a16="http://schemas.microsoft.com/office/drawing/2014/main" id="{DCCD460C-E39C-B56E-7475-DBA87953924F}"/>
              </a:ext>
            </a:extLst>
          </p:cNvPr>
          <p:cNvSpPr>
            <a:spLocks noGrp="1"/>
          </p:cNvSpPr>
          <p:nvPr>
            <p:ph type="body" idx="1"/>
          </p:nvPr>
        </p:nvSpPr>
        <p:spPr>
          <a:xfrm>
            <a:off x="839789" y="1417697"/>
            <a:ext cx="5157787" cy="823912"/>
          </a:xfrm>
        </p:spPr>
        <p:txBody>
          <a:bodyPr/>
          <a:lstStyle/>
          <a:p>
            <a:r>
              <a:rPr lang="en-GB" dirty="0"/>
              <a:t>For improving data sharing</a:t>
            </a:r>
          </a:p>
        </p:txBody>
      </p:sp>
      <p:sp>
        <p:nvSpPr>
          <p:cNvPr id="4" name="Subtitle 3">
            <a:extLst>
              <a:ext uri="{FF2B5EF4-FFF2-40B4-BE49-F238E27FC236}">
                <a16:creationId xmlns:a16="http://schemas.microsoft.com/office/drawing/2014/main" id="{62B1EE4D-CD7A-4452-BC54-6EECDF582E2E}"/>
              </a:ext>
            </a:extLst>
          </p:cNvPr>
          <p:cNvSpPr>
            <a:spLocks noGrp="1"/>
          </p:cNvSpPr>
          <p:nvPr>
            <p:ph sz="half" idx="2"/>
          </p:nvPr>
        </p:nvSpPr>
        <p:spPr>
          <a:xfrm>
            <a:off x="839789" y="2148621"/>
            <a:ext cx="5157787" cy="3684588"/>
          </a:xfrm>
        </p:spPr>
        <p:txBody>
          <a:bodyPr>
            <a:noAutofit/>
          </a:bodyPr>
          <a:lstStyle/>
          <a:p>
            <a:pPr marL="185738" indent="-185738">
              <a:buFont typeface="+mj-lt"/>
              <a:buAutoNum type="arabicPeriod"/>
            </a:pPr>
            <a:r>
              <a:rPr lang="en-GB" sz="1600" b="1" dirty="0"/>
              <a:t>Define a European standard on information sharing</a:t>
            </a:r>
            <a:r>
              <a:rPr lang="it-IT" sz="1600" b="1" dirty="0"/>
              <a:t>,</a:t>
            </a:r>
            <a:r>
              <a:rPr lang="it-IT" sz="1600" b="1" i="1" dirty="0"/>
              <a:t> </a:t>
            </a:r>
            <a:r>
              <a:rPr lang="it-IT" sz="1600" dirty="0" err="1"/>
              <a:t>defining</a:t>
            </a:r>
            <a:r>
              <a:rPr lang="it-IT" sz="1600" dirty="0"/>
              <a:t> the minimum </a:t>
            </a:r>
            <a:r>
              <a:rPr lang="it-IT" sz="1600" dirty="0" err="1"/>
              <a:t>amount</a:t>
            </a:r>
            <a:r>
              <a:rPr lang="it-IT" sz="1600" dirty="0"/>
              <a:t> and </a:t>
            </a:r>
            <a:r>
              <a:rPr lang="it-IT" sz="1600" dirty="0" err="1"/>
              <a:t>type</a:t>
            </a:r>
            <a:r>
              <a:rPr lang="it-IT" sz="1600" dirty="0"/>
              <a:t> of data and </a:t>
            </a:r>
            <a:r>
              <a:rPr lang="it-IT" sz="1600" dirty="0" err="1"/>
              <a:t>encouraging</a:t>
            </a:r>
            <a:r>
              <a:rPr lang="it-IT" sz="1600" dirty="0"/>
              <a:t> to go </a:t>
            </a:r>
            <a:r>
              <a:rPr lang="it-IT" sz="1600" dirty="0" err="1"/>
              <a:t>further</a:t>
            </a:r>
            <a:endParaRPr lang="it-IT" sz="1600" dirty="0"/>
          </a:p>
          <a:p>
            <a:pPr marL="185738" indent="-185738">
              <a:buFont typeface="+mj-lt"/>
              <a:buAutoNum type="arabicPeriod"/>
            </a:pPr>
            <a:r>
              <a:rPr lang="en-GB" sz="1600" b="1" dirty="0"/>
              <a:t>Choose and collect the relevant information</a:t>
            </a:r>
            <a:r>
              <a:rPr lang="it-IT" sz="1600" dirty="0"/>
              <a:t> t</a:t>
            </a:r>
            <a:r>
              <a:rPr lang="en-GB" sz="1600" dirty="0"/>
              <a:t>o be able to compare geothermal utilisation to the utilisation of other energy media, comparable data should be collected</a:t>
            </a:r>
            <a:r>
              <a:rPr lang="it-IT" sz="1600" dirty="0"/>
              <a:t> and </a:t>
            </a:r>
            <a:r>
              <a:rPr lang="en-GB" sz="1600" dirty="0"/>
              <a:t>FAIR (Findable, Accessible, Interoperable and Reusable) principles in data management</a:t>
            </a:r>
            <a:r>
              <a:rPr lang="it-IT" sz="1600" dirty="0"/>
              <a:t> </a:t>
            </a:r>
            <a:r>
              <a:rPr lang="it-IT" sz="1600" dirty="0" err="1"/>
              <a:t>should</a:t>
            </a:r>
            <a:r>
              <a:rPr lang="it-IT" sz="1600" dirty="0"/>
              <a:t> be </a:t>
            </a:r>
            <a:r>
              <a:rPr lang="it-IT" sz="1600" dirty="0" err="1"/>
              <a:t>adopted</a:t>
            </a:r>
            <a:r>
              <a:rPr lang="it-IT" sz="1600" dirty="0"/>
              <a:t>.</a:t>
            </a:r>
          </a:p>
          <a:p>
            <a:pPr marL="185738" indent="-185738">
              <a:buFont typeface="+mj-lt"/>
              <a:buAutoNum type="arabicPeriod"/>
            </a:pPr>
            <a:r>
              <a:rPr lang="en-GB" sz="1600" b="1" dirty="0"/>
              <a:t>Adapt the communication to the target</a:t>
            </a:r>
            <a:r>
              <a:rPr lang="it-IT" sz="1600" dirty="0"/>
              <a:t>: </a:t>
            </a:r>
            <a:r>
              <a:rPr lang="it-IT" sz="1600" dirty="0" err="1"/>
              <a:t>mediation</a:t>
            </a:r>
            <a:r>
              <a:rPr lang="it-IT" sz="1600" dirty="0"/>
              <a:t>, </a:t>
            </a:r>
            <a:r>
              <a:rPr lang="en-GB" sz="1600" dirty="0"/>
              <a:t>clear terminology and best dissemination support according to the target group</a:t>
            </a:r>
            <a:r>
              <a:rPr lang="it-IT" sz="1600" dirty="0"/>
              <a:t> </a:t>
            </a:r>
          </a:p>
          <a:p>
            <a:pPr marL="185738" indent="-185738">
              <a:buFont typeface="+mj-lt"/>
              <a:buAutoNum type="arabicPeriod"/>
            </a:pPr>
            <a:r>
              <a:rPr lang="en-GB" sz="1600" b="1" dirty="0"/>
              <a:t>Improve data accessibility and awareness of accessible information</a:t>
            </a:r>
            <a:endParaRPr lang="it-IT" sz="1600" b="1" u="sng" dirty="0"/>
          </a:p>
          <a:p>
            <a:pPr marL="185738" indent="-185738">
              <a:buFont typeface="+mj-lt"/>
              <a:buAutoNum type="arabicPeriod"/>
            </a:pPr>
            <a:r>
              <a:rPr lang="en-GB" sz="1600" b="1" dirty="0"/>
              <a:t>Share reliable information and data</a:t>
            </a:r>
            <a:r>
              <a:rPr lang="it-IT" sz="1600" u="sng" dirty="0"/>
              <a:t> </a:t>
            </a:r>
          </a:p>
        </p:txBody>
      </p:sp>
      <p:sp>
        <p:nvSpPr>
          <p:cNvPr id="13" name="Segnaposto testo 12">
            <a:extLst>
              <a:ext uri="{FF2B5EF4-FFF2-40B4-BE49-F238E27FC236}">
                <a16:creationId xmlns:a16="http://schemas.microsoft.com/office/drawing/2014/main" id="{35EF0605-ACF4-8089-840D-A36339997024}"/>
              </a:ext>
            </a:extLst>
          </p:cNvPr>
          <p:cNvSpPr>
            <a:spLocks noGrp="1"/>
          </p:cNvSpPr>
          <p:nvPr>
            <p:ph type="body" sz="quarter" idx="3"/>
          </p:nvPr>
        </p:nvSpPr>
        <p:spPr>
          <a:xfrm>
            <a:off x="6172201" y="1417697"/>
            <a:ext cx="5183188" cy="823912"/>
          </a:xfrm>
        </p:spPr>
        <p:txBody>
          <a:bodyPr/>
          <a:lstStyle/>
          <a:p>
            <a:r>
              <a:rPr lang="en-GB" dirty="0"/>
              <a:t>For improving, highlighting and communicating local benefits</a:t>
            </a:r>
          </a:p>
        </p:txBody>
      </p:sp>
      <p:sp>
        <p:nvSpPr>
          <p:cNvPr id="11" name="Segnaposto contenuto 10">
            <a:extLst>
              <a:ext uri="{FF2B5EF4-FFF2-40B4-BE49-F238E27FC236}">
                <a16:creationId xmlns:a16="http://schemas.microsoft.com/office/drawing/2014/main" id="{48021045-5CF0-4CE5-FD1F-3AEB486F1649}"/>
              </a:ext>
            </a:extLst>
          </p:cNvPr>
          <p:cNvSpPr>
            <a:spLocks noGrp="1"/>
          </p:cNvSpPr>
          <p:nvPr>
            <p:ph sz="quarter" idx="4"/>
          </p:nvPr>
        </p:nvSpPr>
        <p:spPr>
          <a:xfrm>
            <a:off x="6172201" y="2148621"/>
            <a:ext cx="5183188" cy="3684588"/>
          </a:xfrm>
        </p:spPr>
        <p:txBody>
          <a:bodyPr>
            <a:normAutofit/>
          </a:bodyPr>
          <a:lstStyle/>
          <a:p>
            <a:pPr marL="231775" indent="-231775">
              <a:buFont typeface="+mj-lt"/>
              <a:buAutoNum type="arabicPeriod"/>
            </a:pPr>
            <a:r>
              <a:rPr lang="en-GB" sz="1600" b="1" dirty="0"/>
              <a:t>Establish a Fund </a:t>
            </a:r>
            <a:r>
              <a:rPr lang="en-GB" sz="1600" dirty="0"/>
              <a:t>derived from taxes/royalties </a:t>
            </a:r>
            <a:r>
              <a:rPr lang="en-GB" sz="1600" b="1" dirty="0"/>
              <a:t>to support the local communities and regions</a:t>
            </a:r>
          </a:p>
          <a:p>
            <a:pPr marL="231775" indent="-231775">
              <a:buFont typeface="+mj-lt"/>
              <a:buAutoNum type="arabicPeriod"/>
            </a:pPr>
            <a:r>
              <a:rPr lang="en-GB" sz="1600" b="1" dirty="0">
                <a:solidFill>
                  <a:srgbClr val="FF0000"/>
                </a:solidFill>
              </a:rPr>
              <a:t>Support the local utilization of geothermal heat</a:t>
            </a:r>
            <a:r>
              <a:rPr lang="it-IT" sz="1600" b="1" dirty="0">
                <a:solidFill>
                  <a:srgbClr val="FF0000"/>
                </a:solidFill>
              </a:rPr>
              <a:t> </a:t>
            </a:r>
            <a:r>
              <a:rPr lang="en-GB" sz="1600" dirty="0"/>
              <a:t>to create a circular and co-designed use of local geothermal resources</a:t>
            </a:r>
            <a:r>
              <a:rPr lang="it-IT" sz="1600" dirty="0"/>
              <a:t> </a:t>
            </a:r>
          </a:p>
          <a:p>
            <a:pPr marL="231775" indent="-231775">
              <a:buFont typeface="+mj-lt"/>
              <a:buAutoNum type="arabicPeriod"/>
            </a:pPr>
            <a:r>
              <a:rPr lang="en-GB" sz="1600" b="1" dirty="0"/>
              <a:t>Establish a plan for valorising local benefits</a:t>
            </a:r>
            <a:r>
              <a:rPr lang="en-GB" sz="1600" dirty="0"/>
              <a:t>:</a:t>
            </a:r>
            <a:r>
              <a:rPr lang="it-IT" sz="1600" dirty="0"/>
              <a:t> information </a:t>
            </a:r>
            <a:r>
              <a:rPr lang="it-IT" sz="1600" dirty="0" err="1"/>
              <a:t>collection</a:t>
            </a:r>
            <a:r>
              <a:rPr lang="it-IT" sz="1600" dirty="0"/>
              <a:t> (jobs, benefits…), information, training</a:t>
            </a:r>
            <a:endParaRPr lang="en-US" sz="1600" dirty="0">
              <a:solidFill>
                <a:srgbClr val="FF0000"/>
              </a:solidFill>
            </a:endParaRPr>
          </a:p>
        </p:txBody>
      </p:sp>
      <p:sp>
        <p:nvSpPr>
          <p:cNvPr id="14" name="CasellaDiTesto 13">
            <a:extLst>
              <a:ext uri="{FF2B5EF4-FFF2-40B4-BE49-F238E27FC236}">
                <a16:creationId xmlns:a16="http://schemas.microsoft.com/office/drawing/2014/main" id="{49BC7AA6-5315-77D1-1EE0-3B282CBBA787}"/>
              </a:ext>
            </a:extLst>
          </p:cNvPr>
          <p:cNvSpPr txBox="1"/>
          <p:nvPr/>
        </p:nvSpPr>
        <p:spPr>
          <a:xfrm>
            <a:off x="1236115" y="1231615"/>
            <a:ext cx="7857810" cy="307777"/>
          </a:xfrm>
          <a:prstGeom prst="rect">
            <a:avLst/>
          </a:prstGeom>
          <a:noFill/>
        </p:spPr>
        <p:txBody>
          <a:bodyPr wrap="square" rtlCol="0">
            <a:spAutoFit/>
          </a:bodyPr>
          <a:lstStyle/>
          <a:p>
            <a:r>
              <a:rPr lang="en-GB" sz="1400" dirty="0"/>
              <a:t>https://</a:t>
            </a:r>
            <a:r>
              <a:rPr lang="en-GB" sz="1400" dirty="0" err="1"/>
              <a:t>www.geoenvi.eu</a:t>
            </a:r>
            <a:r>
              <a:rPr lang="en-GB" sz="1400" dirty="0"/>
              <a:t>/</a:t>
            </a:r>
            <a:r>
              <a:rPr lang="en-GB" sz="1400" dirty="0" err="1"/>
              <a:t>wp</a:t>
            </a:r>
            <a:r>
              <a:rPr lang="en-GB" sz="1400" dirty="0"/>
              <a:t>-content/uploads/2021/05/Public-engagement-policy-brief-</a:t>
            </a:r>
            <a:r>
              <a:rPr lang="en-GB" sz="1400" dirty="0" err="1"/>
              <a:t>Final.pdf</a:t>
            </a:r>
            <a:endParaRPr lang="en-GB" sz="1400" dirty="0"/>
          </a:p>
        </p:txBody>
      </p:sp>
      <p:grpSp>
        <p:nvGrpSpPr>
          <p:cNvPr id="6" name="Gruppo 5">
            <a:extLst>
              <a:ext uri="{FF2B5EF4-FFF2-40B4-BE49-F238E27FC236}">
                <a16:creationId xmlns:a16="http://schemas.microsoft.com/office/drawing/2014/main" id="{EA7B8A58-3C59-35A7-35E7-EA50AAE58160}"/>
              </a:ext>
            </a:extLst>
          </p:cNvPr>
          <p:cNvGrpSpPr/>
          <p:nvPr/>
        </p:nvGrpSpPr>
        <p:grpSpPr>
          <a:xfrm>
            <a:off x="8379977" y="105965"/>
            <a:ext cx="4041353" cy="868313"/>
            <a:chOff x="7961523" y="504548"/>
            <a:chExt cx="4041353" cy="868313"/>
          </a:xfrm>
        </p:grpSpPr>
        <p:grpSp>
          <p:nvGrpSpPr>
            <p:cNvPr id="15" name="Gruppo 14">
              <a:extLst>
                <a:ext uri="{FF2B5EF4-FFF2-40B4-BE49-F238E27FC236}">
                  <a16:creationId xmlns:a16="http://schemas.microsoft.com/office/drawing/2014/main" id="{F0578BC1-98EA-DF8E-1D58-1B76E4A235D1}"/>
                </a:ext>
              </a:extLst>
            </p:cNvPr>
            <p:cNvGrpSpPr/>
            <p:nvPr/>
          </p:nvGrpSpPr>
          <p:grpSpPr>
            <a:xfrm>
              <a:off x="7961523" y="504548"/>
              <a:ext cx="4041353" cy="682231"/>
              <a:chOff x="8150647" y="954232"/>
              <a:chExt cx="4041353" cy="682231"/>
            </a:xfrm>
          </p:grpSpPr>
          <p:pic>
            <p:nvPicPr>
              <p:cNvPr id="17" name="Picture 2">
                <a:extLst>
                  <a:ext uri="{FF2B5EF4-FFF2-40B4-BE49-F238E27FC236}">
                    <a16:creationId xmlns:a16="http://schemas.microsoft.com/office/drawing/2014/main" id="{CAA18D29-9220-A207-C24F-8A7F145F1D2F}"/>
                  </a:ext>
                </a:extLst>
              </p:cNvPr>
              <p:cNvPicPr/>
              <p:nvPr/>
            </p:nvPicPr>
            <p:blipFill>
              <a:blip r:embed="rId2">
                <a:extLst>
                  <a:ext uri="{28A0092B-C50C-407E-A947-70E740481C1C}">
                    <a14:useLocalDpi xmlns:a14="http://schemas.microsoft.com/office/drawing/2010/main"/>
                  </a:ext>
                </a:extLst>
              </a:blip>
              <a:stretch>
                <a:fillRect/>
              </a:stretch>
            </p:blipFill>
            <p:spPr>
              <a:xfrm>
                <a:off x="8445732" y="1026867"/>
                <a:ext cx="2286000" cy="292100"/>
              </a:xfrm>
              <a:prstGeom prst="rect">
                <a:avLst/>
              </a:prstGeom>
            </p:spPr>
          </p:pic>
          <p:pic>
            <p:nvPicPr>
              <p:cNvPr id="18" name="Picture 14">
                <a:extLst>
                  <a:ext uri="{FF2B5EF4-FFF2-40B4-BE49-F238E27FC236}">
                    <a16:creationId xmlns:a16="http://schemas.microsoft.com/office/drawing/2014/main" id="{4FB2652F-7CD2-D42D-2D58-21BFEEB5CB7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1033467" y="954232"/>
                <a:ext cx="576000" cy="385215"/>
              </a:xfrm>
              <a:prstGeom prst="rect">
                <a:avLst/>
              </a:prstGeom>
              <a:noFill/>
              <a:ln>
                <a:noFill/>
              </a:ln>
            </p:spPr>
          </p:pic>
          <p:sp>
            <p:nvSpPr>
              <p:cNvPr id="19" name="CasellaDiTesto 18">
                <a:extLst>
                  <a:ext uri="{FF2B5EF4-FFF2-40B4-BE49-F238E27FC236}">
                    <a16:creationId xmlns:a16="http://schemas.microsoft.com/office/drawing/2014/main" id="{61089DC0-FCE1-7655-810A-8BC1D999AA7F}"/>
                  </a:ext>
                </a:extLst>
              </p:cNvPr>
              <p:cNvSpPr txBox="1"/>
              <p:nvPr/>
            </p:nvSpPr>
            <p:spPr>
              <a:xfrm>
                <a:off x="8150647" y="1297909"/>
                <a:ext cx="4041353" cy="338554"/>
              </a:xfrm>
              <a:prstGeom prst="rect">
                <a:avLst/>
              </a:prstGeom>
              <a:noFill/>
            </p:spPr>
            <p:txBody>
              <a:bodyPr wrap="square" rtlCol="0">
                <a:spAutoFit/>
              </a:bodyPr>
              <a:lstStyle/>
              <a:p>
                <a:r>
                  <a:rPr lang="en-US" sz="1600" dirty="0">
                    <a:solidFill>
                      <a:srgbClr val="9CCC50"/>
                    </a:solidFill>
                  </a:rPr>
                  <a:t>European Union’s Horizon 2020 G.A. 818242</a:t>
                </a:r>
                <a:r>
                  <a:rPr lang="it-IT" sz="1600" dirty="0">
                    <a:solidFill>
                      <a:srgbClr val="9CCC50"/>
                    </a:solidFill>
                  </a:rPr>
                  <a:t> </a:t>
                </a:r>
              </a:p>
            </p:txBody>
          </p:sp>
        </p:grpSp>
        <p:sp>
          <p:nvSpPr>
            <p:cNvPr id="16" name="CasellaDiTesto 15">
              <a:extLst>
                <a:ext uri="{FF2B5EF4-FFF2-40B4-BE49-F238E27FC236}">
                  <a16:creationId xmlns:a16="http://schemas.microsoft.com/office/drawing/2014/main" id="{6542181E-9FE8-A6D1-EF4F-13F00D8DA153}"/>
                </a:ext>
              </a:extLst>
            </p:cNvPr>
            <p:cNvSpPr txBox="1"/>
            <p:nvPr/>
          </p:nvSpPr>
          <p:spPr>
            <a:xfrm>
              <a:off x="8550309" y="1065084"/>
              <a:ext cx="2863780" cy="307777"/>
            </a:xfrm>
            <a:prstGeom prst="rect">
              <a:avLst/>
            </a:prstGeom>
            <a:noFill/>
          </p:spPr>
          <p:txBody>
            <a:bodyPr wrap="square" rtlCol="0">
              <a:spAutoFit/>
            </a:bodyPr>
            <a:lstStyle/>
            <a:p>
              <a:pPr algn="ctr"/>
              <a:r>
                <a:rPr lang="en-GB" sz="1400" dirty="0">
                  <a:solidFill>
                    <a:srgbClr val="9BCD50"/>
                  </a:solidFill>
                </a:rPr>
                <a:t>https://</a:t>
              </a:r>
              <a:r>
                <a:rPr lang="en-GB" sz="1400" dirty="0" err="1">
                  <a:solidFill>
                    <a:srgbClr val="9BCD50"/>
                  </a:solidFill>
                </a:rPr>
                <a:t>www.geoenvi.eu</a:t>
              </a:r>
              <a:endParaRPr lang="en-GB" sz="1400" dirty="0">
                <a:solidFill>
                  <a:srgbClr val="9BCD50"/>
                </a:solidFill>
              </a:endParaRPr>
            </a:p>
          </p:txBody>
        </p:sp>
      </p:grpSp>
    </p:spTree>
    <p:extLst>
      <p:ext uri="{BB962C8B-B14F-4D97-AF65-F5344CB8AC3E}">
        <p14:creationId xmlns:p14="http://schemas.microsoft.com/office/powerpoint/2010/main" val="1053211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003FB8D-F4F3-4A88-0AF9-DEA55B3443C9}"/>
              </a:ext>
            </a:extLst>
          </p:cNvPr>
          <p:cNvSpPr txBox="1"/>
          <p:nvPr/>
        </p:nvSpPr>
        <p:spPr>
          <a:xfrm>
            <a:off x="1515291" y="1841863"/>
            <a:ext cx="7942217" cy="3046988"/>
          </a:xfrm>
          <a:prstGeom prst="rect">
            <a:avLst/>
          </a:prstGeom>
          <a:noFill/>
        </p:spPr>
        <p:txBody>
          <a:bodyPr wrap="square" rtlCol="0">
            <a:spAutoFit/>
          </a:bodyPr>
          <a:lstStyle/>
          <a:p>
            <a:r>
              <a:rPr lang="it-IT" sz="4800"/>
              <a:t>ASANTE</a:t>
            </a:r>
            <a:endParaRPr lang="it-IT" sz="4800" dirty="0"/>
          </a:p>
          <a:p>
            <a:r>
              <a:rPr lang="it-IT" sz="4800" dirty="0"/>
              <a:t>for the </a:t>
            </a:r>
            <a:r>
              <a:rPr lang="it-IT" sz="4800" dirty="0" err="1"/>
              <a:t>attention</a:t>
            </a:r>
            <a:endParaRPr lang="it-IT" sz="4800" dirty="0"/>
          </a:p>
          <a:p>
            <a:endParaRPr lang="it-IT" sz="2400" dirty="0"/>
          </a:p>
          <a:p>
            <a:endParaRPr lang="it-IT" sz="2400" dirty="0"/>
          </a:p>
          <a:p>
            <a:endParaRPr lang="it-IT" sz="2400" dirty="0"/>
          </a:p>
          <a:p>
            <a:r>
              <a:rPr lang="it-IT" sz="2400" dirty="0" err="1"/>
              <a:t>adele.manzella@igg.cnr.it</a:t>
            </a:r>
            <a:endParaRPr lang="it-IT" sz="2400" dirty="0"/>
          </a:p>
        </p:txBody>
      </p:sp>
    </p:spTree>
    <p:extLst>
      <p:ext uri="{BB962C8B-B14F-4D97-AF65-F5344CB8AC3E}">
        <p14:creationId xmlns:p14="http://schemas.microsoft.com/office/powerpoint/2010/main" val="76674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o 25">
            <a:extLst>
              <a:ext uri="{FF2B5EF4-FFF2-40B4-BE49-F238E27FC236}">
                <a16:creationId xmlns:a16="http://schemas.microsoft.com/office/drawing/2014/main" id="{CADE2BD7-3F63-B044-9422-DB036966F6EF}"/>
              </a:ext>
            </a:extLst>
          </p:cNvPr>
          <p:cNvGrpSpPr/>
          <p:nvPr/>
        </p:nvGrpSpPr>
        <p:grpSpPr>
          <a:xfrm>
            <a:off x="8369207" y="3768107"/>
            <a:ext cx="2163645" cy="461665"/>
            <a:chOff x="4666505" y="1364068"/>
            <a:chExt cx="2163645" cy="461665"/>
          </a:xfrm>
          <a:solidFill>
            <a:schemeClr val="accent2"/>
          </a:solidFill>
        </p:grpSpPr>
        <p:sp>
          <p:nvSpPr>
            <p:cNvPr id="8" name="CasellaDiTesto 7">
              <a:extLst>
                <a:ext uri="{FF2B5EF4-FFF2-40B4-BE49-F238E27FC236}">
                  <a16:creationId xmlns:a16="http://schemas.microsoft.com/office/drawing/2014/main" id="{9A3F4BEC-D561-7843-B038-676926A1212F}"/>
                </a:ext>
              </a:extLst>
            </p:cNvPr>
            <p:cNvSpPr txBox="1"/>
            <p:nvPr/>
          </p:nvSpPr>
          <p:spPr>
            <a:xfrm>
              <a:off x="5421879" y="1364068"/>
              <a:ext cx="1408271" cy="461665"/>
            </a:xfrm>
            <a:prstGeom prst="rect">
              <a:avLst/>
            </a:prstGeom>
            <a:grpFill/>
          </p:spPr>
          <p:txBody>
            <a:bodyPr wrap="none" rtlCol="0">
              <a:spAutoFit/>
            </a:bodyPr>
            <a:lstStyle/>
            <a:p>
              <a:r>
                <a:rPr lang="it-IT" sz="2400" b="1" dirty="0"/>
                <a:t>DECISION</a:t>
              </a:r>
            </a:p>
          </p:txBody>
        </p:sp>
        <p:sp>
          <p:nvSpPr>
            <p:cNvPr id="9" name="Freccia destra 8">
              <a:extLst>
                <a:ext uri="{FF2B5EF4-FFF2-40B4-BE49-F238E27FC236}">
                  <a16:creationId xmlns:a16="http://schemas.microsoft.com/office/drawing/2014/main" id="{D73A578A-957F-F74F-B945-BD216101EC03}"/>
                </a:ext>
              </a:extLst>
            </p:cNvPr>
            <p:cNvSpPr/>
            <p:nvPr/>
          </p:nvSpPr>
          <p:spPr>
            <a:xfrm>
              <a:off x="4666505" y="1483983"/>
              <a:ext cx="755374" cy="199387"/>
            </a:xfrm>
            <a:prstGeom prst="rightArrow">
              <a:avLst/>
            </a:prstGeom>
            <a:gr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solidFill>
                  <a:schemeClr val="tx1"/>
                </a:solidFill>
              </a:endParaRPr>
            </a:p>
          </p:txBody>
        </p:sp>
      </p:grpSp>
      <p:grpSp>
        <p:nvGrpSpPr>
          <p:cNvPr id="24" name="Gruppo 23">
            <a:extLst>
              <a:ext uri="{FF2B5EF4-FFF2-40B4-BE49-F238E27FC236}">
                <a16:creationId xmlns:a16="http://schemas.microsoft.com/office/drawing/2014/main" id="{4F335AF6-4604-A34A-A3F3-CB0E3742107B}"/>
              </a:ext>
            </a:extLst>
          </p:cNvPr>
          <p:cNvGrpSpPr/>
          <p:nvPr/>
        </p:nvGrpSpPr>
        <p:grpSpPr>
          <a:xfrm>
            <a:off x="5336783" y="2749795"/>
            <a:ext cx="3146754" cy="2358473"/>
            <a:chOff x="737590" y="244049"/>
            <a:chExt cx="3146754" cy="2358473"/>
          </a:xfrm>
        </p:grpSpPr>
        <p:sp>
          <p:nvSpPr>
            <p:cNvPr id="2" name="Triangolo 1">
              <a:extLst>
                <a:ext uri="{FF2B5EF4-FFF2-40B4-BE49-F238E27FC236}">
                  <a16:creationId xmlns:a16="http://schemas.microsoft.com/office/drawing/2014/main" id="{14084635-0E6C-DC4D-A060-0404B241774C}"/>
                </a:ext>
              </a:extLst>
            </p:cNvPr>
            <p:cNvSpPr/>
            <p:nvPr/>
          </p:nvSpPr>
          <p:spPr>
            <a:xfrm>
              <a:off x="1134844" y="391248"/>
              <a:ext cx="1996966" cy="1963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a:extLst>
                <a:ext uri="{FF2B5EF4-FFF2-40B4-BE49-F238E27FC236}">
                  <a16:creationId xmlns:a16="http://schemas.microsoft.com/office/drawing/2014/main" id="{7F53A17F-0F1C-444E-8D79-6A581E43BB86}"/>
                </a:ext>
              </a:extLst>
            </p:cNvPr>
            <p:cNvSpPr txBox="1"/>
            <p:nvPr/>
          </p:nvSpPr>
          <p:spPr>
            <a:xfrm>
              <a:off x="1627428" y="1017067"/>
              <a:ext cx="1002389"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a:t>Triangle of energy generation</a:t>
              </a:r>
            </a:p>
          </p:txBody>
        </p:sp>
        <p:sp>
          <p:nvSpPr>
            <p:cNvPr id="11" name="Rettangolo con angoli arrotondati 10">
              <a:extLst>
                <a:ext uri="{FF2B5EF4-FFF2-40B4-BE49-F238E27FC236}">
                  <a16:creationId xmlns:a16="http://schemas.microsoft.com/office/drawing/2014/main" id="{9909ACF4-443A-DF46-9FAF-6B7F5C4B371F}"/>
                </a:ext>
              </a:extLst>
            </p:cNvPr>
            <p:cNvSpPr/>
            <p:nvPr/>
          </p:nvSpPr>
          <p:spPr>
            <a:xfrm>
              <a:off x="1503258" y="244049"/>
              <a:ext cx="1250731" cy="36933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profitability</a:t>
              </a:r>
            </a:p>
          </p:txBody>
        </p:sp>
        <p:sp>
          <p:nvSpPr>
            <p:cNvPr id="12" name="Rettangolo con angoli arrotondati 11">
              <a:extLst>
                <a:ext uri="{FF2B5EF4-FFF2-40B4-BE49-F238E27FC236}">
                  <a16:creationId xmlns:a16="http://schemas.microsoft.com/office/drawing/2014/main" id="{9CD65CD6-9BCC-1F41-8696-86CEDF204D44}"/>
                </a:ext>
              </a:extLst>
            </p:cNvPr>
            <p:cNvSpPr/>
            <p:nvPr/>
          </p:nvSpPr>
          <p:spPr>
            <a:xfrm>
              <a:off x="737590" y="2096576"/>
              <a:ext cx="985029" cy="49247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supply</a:t>
              </a:r>
            </a:p>
            <a:p>
              <a:pPr algn="ctr"/>
              <a:r>
                <a:rPr lang="en-GB" sz="1600" b="1" dirty="0"/>
                <a:t>security</a:t>
              </a:r>
            </a:p>
          </p:txBody>
        </p:sp>
        <p:sp>
          <p:nvSpPr>
            <p:cNvPr id="13" name="Rettangolo con angoli arrotondati 12">
              <a:extLst>
                <a:ext uri="{FF2B5EF4-FFF2-40B4-BE49-F238E27FC236}">
                  <a16:creationId xmlns:a16="http://schemas.microsoft.com/office/drawing/2014/main" id="{8FFE5374-235F-E24E-A69A-FDC9DED2FCE3}"/>
                </a:ext>
              </a:extLst>
            </p:cNvPr>
            <p:cNvSpPr/>
            <p:nvPr/>
          </p:nvSpPr>
          <p:spPr>
            <a:xfrm>
              <a:off x="2379277" y="2110045"/>
              <a:ext cx="1505067" cy="49247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environmental compatibility</a:t>
              </a:r>
            </a:p>
          </p:txBody>
        </p:sp>
      </p:grpSp>
      <p:sp>
        <p:nvSpPr>
          <p:cNvPr id="27" name="Titolo 26">
            <a:extLst>
              <a:ext uri="{FF2B5EF4-FFF2-40B4-BE49-F238E27FC236}">
                <a16:creationId xmlns:a16="http://schemas.microsoft.com/office/drawing/2014/main" id="{6CD9C406-F4D5-CA4C-888F-ECBBECCD56F1}"/>
              </a:ext>
            </a:extLst>
          </p:cNvPr>
          <p:cNvSpPr>
            <a:spLocks noGrp="1"/>
          </p:cNvSpPr>
          <p:nvPr>
            <p:ph type="title"/>
          </p:nvPr>
        </p:nvSpPr>
        <p:spPr/>
        <p:txBody>
          <a:bodyPr>
            <a:normAutofit/>
          </a:bodyPr>
          <a:lstStyle/>
          <a:p>
            <a:r>
              <a:rPr lang="en-GB" dirty="0">
                <a:latin typeface="+mj-lt"/>
              </a:rPr>
              <a:t>A change of perspective</a:t>
            </a:r>
          </a:p>
        </p:txBody>
      </p:sp>
    </p:spTree>
    <p:extLst>
      <p:ext uri="{BB962C8B-B14F-4D97-AF65-F5344CB8AC3E}">
        <p14:creationId xmlns:p14="http://schemas.microsoft.com/office/powerpoint/2010/main" val="399195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63F3F74B-F0DC-A340-B041-13DBF4840674}"/>
              </a:ext>
            </a:extLst>
          </p:cNvPr>
          <p:cNvSpPr/>
          <p:nvPr/>
        </p:nvSpPr>
        <p:spPr>
          <a:xfrm>
            <a:off x="6105241" y="5226222"/>
            <a:ext cx="4633897" cy="276999"/>
          </a:xfrm>
          <a:prstGeom prst="rect">
            <a:avLst/>
          </a:prstGeom>
        </p:spPr>
        <p:txBody>
          <a:bodyPr wrap="none">
            <a:spAutoFit/>
          </a:bodyPr>
          <a:lstStyle/>
          <a:p>
            <a:r>
              <a:rPr lang="it-IT" sz="1200" i="1" dirty="0" err="1"/>
              <a:t>Square</a:t>
            </a:r>
            <a:r>
              <a:rPr lang="it-IT" sz="1200" i="1" dirty="0"/>
              <a:t>/ </a:t>
            </a:r>
            <a:r>
              <a:rPr lang="it-IT" sz="1200" i="1" dirty="0" err="1"/>
              <a:t>Triangle</a:t>
            </a:r>
            <a:r>
              <a:rPr lang="it-IT" sz="1200" i="1" dirty="0"/>
              <a:t> of </a:t>
            </a:r>
            <a:r>
              <a:rPr lang="it-IT" sz="1200" i="1" dirty="0" err="1"/>
              <a:t>energy</a:t>
            </a:r>
            <a:r>
              <a:rPr lang="it-IT" sz="1200" i="1" dirty="0"/>
              <a:t> generation (</a:t>
            </a:r>
            <a:r>
              <a:rPr lang="it-IT" sz="1200" i="1" dirty="0" err="1"/>
              <a:t>modified</a:t>
            </a:r>
            <a:r>
              <a:rPr lang="it-IT" sz="1200" i="1" dirty="0"/>
              <a:t> from </a:t>
            </a:r>
            <a:r>
              <a:rPr lang="it-IT" sz="1200" i="1" dirty="0" err="1"/>
              <a:t>Hauff</a:t>
            </a:r>
            <a:r>
              <a:rPr lang="it-IT" sz="1200" i="1" dirty="0"/>
              <a:t>, et al. 2011)</a:t>
            </a:r>
          </a:p>
        </p:txBody>
      </p:sp>
      <p:grpSp>
        <p:nvGrpSpPr>
          <p:cNvPr id="24" name="Gruppo 23">
            <a:extLst>
              <a:ext uri="{FF2B5EF4-FFF2-40B4-BE49-F238E27FC236}">
                <a16:creationId xmlns:a16="http://schemas.microsoft.com/office/drawing/2014/main" id="{4F335AF6-4604-A34A-A3F3-CB0E3742107B}"/>
              </a:ext>
            </a:extLst>
          </p:cNvPr>
          <p:cNvGrpSpPr/>
          <p:nvPr/>
        </p:nvGrpSpPr>
        <p:grpSpPr>
          <a:xfrm>
            <a:off x="880412" y="2749795"/>
            <a:ext cx="3146754" cy="2358473"/>
            <a:chOff x="737590" y="244049"/>
            <a:chExt cx="3146754" cy="2358473"/>
          </a:xfrm>
        </p:grpSpPr>
        <p:sp>
          <p:nvSpPr>
            <p:cNvPr id="2" name="Triangolo 1">
              <a:extLst>
                <a:ext uri="{FF2B5EF4-FFF2-40B4-BE49-F238E27FC236}">
                  <a16:creationId xmlns:a16="http://schemas.microsoft.com/office/drawing/2014/main" id="{14084635-0E6C-DC4D-A060-0404B241774C}"/>
                </a:ext>
              </a:extLst>
            </p:cNvPr>
            <p:cNvSpPr/>
            <p:nvPr/>
          </p:nvSpPr>
          <p:spPr>
            <a:xfrm>
              <a:off x="1134844" y="391248"/>
              <a:ext cx="1996966" cy="1963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a:extLst>
                <a:ext uri="{FF2B5EF4-FFF2-40B4-BE49-F238E27FC236}">
                  <a16:creationId xmlns:a16="http://schemas.microsoft.com/office/drawing/2014/main" id="{7F53A17F-0F1C-444E-8D79-6A581E43BB86}"/>
                </a:ext>
              </a:extLst>
            </p:cNvPr>
            <p:cNvSpPr txBox="1"/>
            <p:nvPr/>
          </p:nvSpPr>
          <p:spPr>
            <a:xfrm>
              <a:off x="1627428" y="1017067"/>
              <a:ext cx="1002389"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a:t>Triangle of energy generation</a:t>
              </a:r>
            </a:p>
          </p:txBody>
        </p:sp>
        <p:sp>
          <p:nvSpPr>
            <p:cNvPr id="11" name="Rettangolo con angoli arrotondati 10">
              <a:extLst>
                <a:ext uri="{FF2B5EF4-FFF2-40B4-BE49-F238E27FC236}">
                  <a16:creationId xmlns:a16="http://schemas.microsoft.com/office/drawing/2014/main" id="{9909ACF4-443A-DF46-9FAF-6B7F5C4B371F}"/>
                </a:ext>
              </a:extLst>
            </p:cNvPr>
            <p:cNvSpPr/>
            <p:nvPr/>
          </p:nvSpPr>
          <p:spPr>
            <a:xfrm>
              <a:off x="1503258" y="244049"/>
              <a:ext cx="1250731" cy="36933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profitability</a:t>
              </a:r>
            </a:p>
          </p:txBody>
        </p:sp>
        <p:sp>
          <p:nvSpPr>
            <p:cNvPr id="12" name="Rettangolo con angoli arrotondati 11">
              <a:extLst>
                <a:ext uri="{FF2B5EF4-FFF2-40B4-BE49-F238E27FC236}">
                  <a16:creationId xmlns:a16="http://schemas.microsoft.com/office/drawing/2014/main" id="{9CD65CD6-9BCC-1F41-8696-86CEDF204D44}"/>
                </a:ext>
              </a:extLst>
            </p:cNvPr>
            <p:cNvSpPr/>
            <p:nvPr/>
          </p:nvSpPr>
          <p:spPr>
            <a:xfrm>
              <a:off x="737590" y="2096576"/>
              <a:ext cx="985029" cy="49247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supply</a:t>
              </a:r>
            </a:p>
            <a:p>
              <a:pPr algn="ctr"/>
              <a:r>
                <a:rPr lang="en-GB" sz="1600" b="1" dirty="0"/>
                <a:t>security</a:t>
              </a:r>
            </a:p>
          </p:txBody>
        </p:sp>
        <p:sp>
          <p:nvSpPr>
            <p:cNvPr id="13" name="Rettangolo con angoli arrotondati 12">
              <a:extLst>
                <a:ext uri="{FF2B5EF4-FFF2-40B4-BE49-F238E27FC236}">
                  <a16:creationId xmlns:a16="http://schemas.microsoft.com/office/drawing/2014/main" id="{8FFE5374-235F-E24E-A69A-FDC9DED2FCE3}"/>
                </a:ext>
              </a:extLst>
            </p:cNvPr>
            <p:cNvSpPr/>
            <p:nvPr/>
          </p:nvSpPr>
          <p:spPr>
            <a:xfrm>
              <a:off x="2379277" y="2110045"/>
              <a:ext cx="1505067" cy="49247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environmental compatibility</a:t>
              </a:r>
            </a:p>
          </p:txBody>
        </p:sp>
      </p:grpSp>
      <p:grpSp>
        <p:nvGrpSpPr>
          <p:cNvPr id="25" name="Gruppo 24">
            <a:extLst>
              <a:ext uri="{FF2B5EF4-FFF2-40B4-BE49-F238E27FC236}">
                <a16:creationId xmlns:a16="http://schemas.microsoft.com/office/drawing/2014/main" id="{D8523715-7434-D546-A04A-411C656C6EB0}"/>
              </a:ext>
            </a:extLst>
          </p:cNvPr>
          <p:cNvGrpSpPr/>
          <p:nvPr/>
        </p:nvGrpSpPr>
        <p:grpSpPr>
          <a:xfrm>
            <a:off x="4766421" y="2665854"/>
            <a:ext cx="3374864" cy="2444335"/>
            <a:chOff x="4261029" y="177945"/>
            <a:chExt cx="3374864" cy="2444335"/>
          </a:xfrm>
        </p:grpSpPr>
        <p:sp>
          <p:nvSpPr>
            <p:cNvPr id="22" name="Rettangolo 21">
              <a:extLst>
                <a:ext uri="{FF2B5EF4-FFF2-40B4-BE49-F238E27FC236}">
                  <a16:creationId xmlns:a16="http://schemas.microsoft.com/office/drawing/2014/main" id="{D3E89765-71FC-6C44-90DF-8C09C4EA25CD}"/>
                </a:ext>
              </a:extLst>
            </p:cNvPr>
            <p:cNvSpPr/>
            <p:nvPr/>
          </p:nvSpPr>
          <p:spPr>
            <a:xfrm>
              <a:off x="5013563" y="389093"/>
              <a:ext cx="1996966" cy="1998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sellaDiTesto 17">
              <a:extLst>
                <a:ext uri="{FF2B5EF4-FFF2-40B4-BE49-F238E27FC236}">
                  <a16:creationId xmlns:a16="http://schemas.microsoft.com/office/drawing/2014/main" id="{22925D1E-F081-1840-9EED-CA1EFD9A2D26}"/>
                </a:ext>
              </a:extLst>
            </p:cNvPr>
            <p:cNvSpPr txBox="1"/>
            <p:nvPr/>
          </p:nvSpPr>
          <p:spPr>
            <a:xfrm>
              <a:off x="5491644" y="1017067"/>
              <a:ext cx="1040804"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a:t>Square of energy generation</a:t>
              </a:r>
            </a:p>
          </p:txBody>
        </p:sp>
        <p:sp>
          <p:nvSpPr>
            <p:cNvPr id="19" name="Rettangolo con angoli arrotondati 18">
              <a:extLst>
                <a:ext uri="{FF2B5EF4-FFF2-40B4-BE49-F238E27FC236}">
                  <a16:creationId xmlns:a16="http://schemas.microsoft.com/office/drawing/2014/main" id="{C87FB438-F566-3D40-87D5-F6CA4EED5BFE}"/>
                </a:ext>
              </a:extLst>
            </p:cNvPr>
            <p:cNvSpPr/>
            <p:nvPr/>
          </p:nvSpPr>
          <p:spPr>
            <a:xfrm>
              <a:off x="6385162" y="2158149"/>
              <a:ext cx="1250731" cy="36933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profitability</a:t>
              </a:r>
            </a:p>
          </p:txBody>
        </p:sp>
        <p:sp>
          <p:nvSpPr>
            <p:cNvPr id="20" name="Rettangolo con angoli arrotondati 19">
              <a:extLst>
                <a:ext uri="{FF2B5EF4-FFF2-40B4-BE49-F238E27FC236}">
                  <a16:creationId xmlns:a16="http://schemas.microsoft.com/office/drawing/2014/main" id="{F79D115E-4672-0849-89E4-28707A3D8093}"/>
                </a:ext>
              </a:extLst>
            </p:cNvPr>
            <p:cNvSpPr/>
            <p:nvPr/>
          </p:nvSpPr>
          <p:spPr>
            <a:xfrm>
              <a:off x="4558925" y="2129803"/>
              <a:ext cx="909274" cy="49247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supply</a:t>
              </a:r>
            </a:p>
            <a:p>
              <a:pPr algn="ctr"/>
              <a:r>
                <a:rPr lang="en-GB" sz="1600" b="1" dirty="0"/>
                <a:t>security</a:t>
              </a:r>
            </a:p>
          </p:txBody>
        </p:sp>
        <p:sp>
          <p:nvSpPr>
            <p:cNvPr id="21" name="Rettangolo con angoli arrotondati 20">
              <a:extLst>
                <a:ext uri="{FF2B5EF4-FFF2-40B4-BE49-F238E27FC236}">
                  <a16:creationId xmlns:a16="http://schemas.microsoft.com/office/drawing/2014/main" id="{25E3A7A9-2FA3-434D-8693-D9429D69AD0B}"/>
                </a:ext>
              </a:extLst>
            </p:cNvPr>
            <p:cNvSpPr/>
            <p:nvPr/>
          </p:nvSpPr>
          <p:spPr>
            <a:xfrm>
              <a:off x="4261029" y="177945"/>
              <a:ext cx="1505067" cy="49247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environmental compatibility</a:t>
              </a:r>
            </a:p>
          </p:txBody>
        </p:sp>
        <p:sp>
          <p:nvSpPr>
            <p:cNvPr id="23" name="Rettangolo con angoli arrotondati 22">
              <a:extLst>
                <a:ext uri="{FF2B5EF4-FFF2-40B4-BE49-F238E27FC236}">
                  <a16:creationId xmlns:a16="http://schemas.microsoft.com/office/drawing/2014/main" id="{47BD4417-92AF-2E46-B2DA-D9F2759D178D}"/>
                </a:ext>
              </a:extLst>
            </p:cNvPr>
            <p:cNvSpPr/>
            <p:nvPr/>
          </p:nvSpPr>
          <p:spPr>
            <a:xfrm>
              <a:off x="6400467" y="182476"/>
              <a:ext cx="1220123" cy="49247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rgbClr val="5EC34F"/>
                  </a:solidFill>
                </a:rPr>
                <a:t>social acceptance</a:t>
              </a:r>
            </a:p>
          </p:txBody>
        </p:sp>
      </p:grpSp>
      <p:sp>
        <p:nvSpPr>
          <p:cNvPr id="4" name="Mostrina 3">
            <a:extLst>
              <a:ext uri="{FF2B5EF4-FFF2-40B4-BE49-F238E27FC236}">
                <a16:creationId xmlns:a16="http://schemas.microsoft.com/office/drawing/2014/main" id="{758F2414-0BB1-7B44-9CDC-36E7C1FC0810}"/>
              </a:ext>
            </a:extLst>
          </p:cNvPr>
          <p:cNvSpPr/>
          <p:nvPr/>
        </p:nvSpPr>
        <p:spPr>
          <a:xfrm>
            <a:off x="4027166" y="3605048"/>
            <a:ext cx="739255" cy="482361"/>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accent2"/>
              </a:solidFill>
            </a:endParaRPr>
          </a:p>
        </p:txBody>
      </p:sp>
      <p:sp>
        <p:nvSpPr>
          <p:cNvPr id="5" name="Titolo 4">
            <a:extLst>
              <a:ext uri="{FF2B5EF4-FFF2-40B4-BE49-F238E27FC236}">
                <a16:creationId xmlns:a16="http://schemas.microsoft.com/office/drawing/2014/main" id="{B2B9C6E9-036E-E740-B801-6421D3955026}"/>
              </a:ext>
            </a:extLst>
          </p:cNvPr>
          <p:cNvSpPr>
            <a:spLocks noGrp="1"/>
          </p:cNvSpPr>
          <p:nvPr>
            <p:ph type="title"/>
          </p:nvPr>
        </p:nvSpPr>
        <p:spPr/>
        <p:txBody>
          <a:bodyPr>
            <a:normAutofit/>
          </a:bodyPr>
          <a:lstStyle/>
          <a:p>
            <a:r>
              <a:rPr lang="en-GB" dirty="0">
                <a:latin typeface="+mj-lt"/>
              </a:rPr>
              <a:t>A change of perspective</a:t>
            </a:r>
          </a:p>
        </p:txBody>
      </p:sp>
      <p:grpSp>
        <p:nvGrpSpPr>
          <p:cNvPr id="6" name="Gruppo 5">
            <a:extLst>
              <a:ext uri="{FF2B5EF4-FFF2-40B4-BE49-F238E27FC236}">
                <a16:creationId xmlns:a16="http://schemas.microsoft.com/office/drawing/2014/main" id="{D76B764A-2CE5-A381-C97F-130F2634D888}"/>
              </a:ext>
            </a:extLst>
          </p:cNvPr>
          <p:cNvGrpSpPr/>
          <p:nvPr/>
        </p:nvGrpSpPr>
        <p:grpSpPr>
          <a:xfrm>
            <a:off x="8369207" y="3768107"/>
            <a:ext cx="2163645" cy="461665"/>
            <a:chOff x="4666505" y="1364068"/>
            <a:chExt cx="2163645" cy="461665"/>
          </a:xfrm>
          <a:solidFill>
            <a:schemeClr val="accent2"/>
          </a:solidFill>
        </p:grpSpPr>
        <p:sp>
          <p:nvSpPr>
            <p:cNvPr id="14" name="CasellaDiTesto 13">
              <a:extLst>
                <a:ext uri="{FF2B5EF4-FFF2-40B4-BE49-F238E27FC236}">
                  <a16:creationId xmlns:a16="http://schemas.microsoft.com/office/drawing/2014/main" id="{B3398CF4-2A1E-4961-0D21-BCD3D417822B}"/>
                </a:ext>
              </a:extLst>
            </p:cNvPr>
            <p:cNvSpPr txBox="1"/>
            <p:nvPr/>
          </p:nvSpPr>
          <p:spPr>
            <a:xfrm>
              <a:off x="5421879" y="1364068"/>
              <a:ext cx="1408271" cy="461665"/>
            </a:xfrm>
            <a:prstGeom prst="rect">
              <a:avLst/>
            </a:prstGeom>
            <a:grpFill/>
          </p:spPr>
          <p:txBody>
            <a:bodyPr wrap="none" rtlCol="0">
              <a:spAutoFit/>
            </a:bodyPr>
            <a:lstStyle/>
            <a:p>
              <a:r>
                <a:rPr lang="it-IT" sz="2400" b="1" dirty="0"/>
                <a:t>DECISION</a:t>
              </a:r>
            </a:p>
          </p:txBody>
        </p:sp>
        <p:sp>
          <p:nvSpPr>
            <p:cNvPr id="15" name="Freccia destra 14">
              <a:extLst>
                <a:ext uri="{FF2B5EF4-FFF2-40B4-BE49-F238E27FC236}">
                  <a16:creationId xmlns:a16="http://schemas.microsoft.com/office/drawing/2014/main" id="{C5C1F67E-1B1D-E4E6-D38A-67D739E90F40}"/>
                </a:ext>
              </a:extLst>
            </p:cNvPr>
            <p:cNvSpPr/>
            <p:nvPr/>
          </p:nvSpPr>
          <p:spPr>
            <a:xfrm>
              <a:off x="4666505" y="1483983"/>
              <a:ext cx="755374" cy="199387"/>
            </a:xfrm>
            <a:prstGeom prst="rightArrow">
              <a:avLst/>
            </a:prstGeom>
            <a:gr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solidFill>
                  <a:schemeClr val="tx1"/>
                </a:solidFill>
              </a:endParaRPr>
            </a:p>
          </p:txBody>
        </p:sp>
      </p:grpSp>
    </p:spTree>
    <p:extLst>
      <p:ext uri="{BB962C8B-B14F-4D97-AF65-F5344CB8AC3E}">
        <p14:creationId xmlns:p14="http://schemas.microsoft.com/office/powerpoint/2010/main" val="337360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58A6DF4-A396-1E4A-9FBB-79050AB107FB}"/>
              </a:ext>
            </a:extLst>
          </p:cNvPr>
          <p:cNvPicPr>
            <a:picLocks noChangeAspect="1"/>
          </p:cNvPicPr>
          <p:nvPr/>
        </p:nvPicPr>
        <p:blipFill rotWithShape="1">
          <a:blip r:embed="rId2">
            <a:extLst>
              <a:ext uri="{28A0092B-C50C-407E-A947-70E740481C1C}">
                <a14:useLocalDpi xmlns:a14="http://schemas.microsoft.com/office/drawing/2010/main" val="0"/>
              </a:ext>
            </a:extLst>
          </a:blip>
          <a:srcRect t="21513" r="51700"/>
          <a:stretch/>
        </p:blipFill>
        <p:spPr>
          <a:xfrm>
            <a:off x="2023752" y="3657381"/>
            <a:ext cx="1532418" cy="2535025"/>
          </a:xfrm>
          <a:prstGeom prst="rect">
            <a:avLst/>
          </a:prstGeom>
        </p:spPr>
      </p:pic>
      <p:pic>
        <p:nvPicPr>
          <p:cNvPr id="12" name="Immagine 11">
            <a:extLst>
              <a:ext uri="{FF2B5EF4-FFF2-40B4-BE49-F238E27FC236}">
                <a16:creationId xmlns:a16="http://schemas.microsoft.com/office/drawing/2014/main" id="{724B9699-2A97-CC49-A3D8-5EF5F14E1708}"/>
              </a:ext>
            </a:extLst>
          </p:cNvPr>
          <p:cNvPicPr>
            <a:picLocks noChangeAspect="1"/>
          </p:cNvPicPr>
          <p:nvPr/>
        </p:nvPicPr>
        <p:blipFill rotWithShape="1">
          <a:blip r:embed="rId2">
            <a:extLst>
              <a:ext uri="{28A0092B-C50C-407E-A947-70E740481C1C}">
                <a14:useLocalDpi xmlns:a14="http://schemas.microsoft.com/office/drawing/2010/main" val="0"/>
              </a:ext>
            </a:extLst>
          </a:blip>
          <a:srcRect l="48785" t="22870"/>
          <a:stretch/>
        </p:blipFill>
        <p:spPr>
          <a:xfrm>
            <a:off x="7809182" y="3627659"/>
            <a:ext cx="1624895" cy="2491172"/>
          </a:xfrm>
          <a:prstGeom prst="rect">
            <a:avLst/>
          </a:prstGeom>
        </p:spPr>
      </p:pic>
      <p:sp>
        <p:nvSpPr>
          <p:cNvPr id="9" name="Fumetto 3 8">
            <a:extLst>
              <a:ext uri="{FF2B5EF4-FFF2-40B4-BE49-F238E27FC236}">
                <a16:creationId xmlns:a16="http://schemas.microsoft.com/office/drawing/2014/main" id="{9A52AB05-B5E2-5749-8328-21558466B9FE}"/>
              </a:ext>
            </a:extLst>
          </p:cNvPr>
          <p:cNvSpPr/>
          <p:nvPr/>
        </p:nvSpPr>
        <p:spPr>
          <a:xfrm>
            <a:off x="5943595" y="1351723"/>
            <a:ext cx="3704899" cy="1997765"/>
          </a:xfrm>
          <a:prstGeom prst="wedgeEllipseCallout">
            <a:avLst>
              <a:gd name="adj1" fmla="val 17948"/>
              <a:gd name="adj2" fmla="val 68712"/>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n-GB" sz="1800" dirty="0"/>
              <a:t>direct economic benefit </a:t>
            </a:r>
          </a:p>
          <a:p>
            <a:pPr marL="285750" indent="-285750">
              <a:buFont typeface="Arial" panose="020B0604020202020204" pitchFamily="34" charset="0"/>
              <a:buChar char="•"/>
            </a:pPr>
            <a:r>
              <a:rPr lang="en-GB" sz="1800" dirty="0"/>
              <a:t>avoid (perceived) negative impacts at the </a:t>
            </a:r>
            <a:r>
              <a:rPr lang="en-GB" sz="1800" b="1" dirty="0"/>
              <a:t>local scale</a:t>
            </a:r>
            <a:r>
              <a:rPr lang="it-IT" sz="1800" b="1" dirty="0"/>
              <a:t> </a:t>
            </a:r>
            <a:endParaRPr lang="en-GB" sz="1800" b="1" dirty="0"/>
          </a:p>
        </p:txBody>
      </p:sp>
      <p:sp>
        <p:nvSpPr>
          <p:cNvPr id="13" name="Fumetto 3 12">
            <a:extLst>
              <a:ext uri="{FF2B5EF4-FFF2-40B4-BE49-F238E27FC236}">
                <a16:creationId xmlns:a16="http://schemas.microsoft.com/office/drawing/2014/main" id="{42D9DF50-99CF-0847-94A8-76473B2C5865}"/>
              </a:ext>
            </a:extLst>
          </p:cNvPr>
          <p:cNvSpPr/>
          <p:nvPr/>
        </p:nvSpPr>
        <p:spPr>
          <a:xfrm>
            <a:off x="1881352" y="1046941"/>
            <a:ext cx="4067504" cy="2491171"/>
          </a:xfrm>
          <a:prstGeom prst="wedgeEllipseCallout">
            <a:avLst>
              <a:gd name="adj1" fmla="val -24434"/>
              <a:gd name="adj2" fmla="val 67470"/>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n-GB" sz="1800" dirty="0"/>
              <a:t>economic benefits </a:t>
            </a:r>
          </a:p>
          <a:p>
            <a:pPr marL="285750" indent="-285750">
              <a:buFont typeface="Arial" panose="020B0604020202020204" pitchFamily="34" charset="0"/>
              <a:buChar char="•"/>
            </a:pPr>
            <a:r>
              <a:rPr lang="en-GB" sz="1800" dirty="0"/>
              <a:t>socially responsible: </a:t>
            </a:r>
            <a:r>
              <a:rPr lang="it-IT" sz="1800" dirty="0"/>
              <a:t>by </a:t>
            </a:r>
            <a:r>
              <a:rPr lang="en-GB" sz="1800" dirty="0"/>
              <a:t>fighting </a:t>
            </a:r>
            <a:r>
              <a:rPr lang="en-GB" sz="1800" b="1" dirty="0"/>
              <a:t>global-scale</a:t>
            </a:r>
            <a:r>
              <a:rPr lang="en-GB" sz="1800" dirty="0"/>
              <a:t> issues – e.g. through GHG emission reduction and climate change mitigation</a:t>
            </a:r>
          </a:p>
        </p:txBody>
      </p:sp>
      <p:sp>
        <p:nvSpPr>
          <p:cNvPr id="14" name="CasellaDiTesto 13">
            <a:extLst>
              <a:ext uri="{FF2B5EF4-FFF2-40B4-BE49-F238E27FC236}">
                <a16:creationId xmlns:a16="http://schemas.microsoft.com/office/drawing/2014/main" id="{4C3A79D0-0943-BD4F-8F92-D2AFA07F79CD}"/>
              </a:ext>
            </a:extLst>
          </p:cNvPr>
          <p:cNvSpPr txBox="1"/>
          <p:nvPr/>
        </p:nvSpPr>
        <p:spPr>
          <a:xfrm>
            <a:off x="689981" y="4580857"/>
            <a:ext cx="1723697" cy="584775"/>
          </a:xfrm>
          <a:prstGeom prst="rect">
            <a:avLst/>
          </a:prstGeom>
          <a:noFill/>
        </p:spPr>
        <p:txBody>
          <a:bodyPr wrap="square" rtlCol="0">
            <a:spAutoFit/>
          </a:bodyPr>
          <a:lstStyle/>
          <a:p>
            <a:r>
              <a:rPr lang="en-GB" sz="1600" dirty="0"/>
              <a:t>policy makers energy companies</a:t>
            </a:r>
            <a:r>
              <a:rPr lang="it-IT" sz="1600" dirty="0"/>
              <a:t> </a:t>
            </a:r>
            <a:endParaRPr lang="en-GB" sz="1600" dirty="0"/>
          </a:p>
        </p:txBody>
      </p:sp>
      <p:sp>
        <p:nvSpPr>
          <p:cNvPr id="15" name="CasellaDiTesto 14">
            <a:extLst>
              <a:ext uri="{FF2B5EF4-FFF2-40B4-BE49-F238E27FC236}">
                <a16:creationId xmlns:a16="http://schemas.microsoft.com/office/drawing/2014/main" id="{61A31DF7-861C-DD4D-AC7A-358D6F6F4F30}"/>
              </a:ext>
            </a:extLst>
          </p:cNvPr>
          <p:cNvSpPr txBox="1"/>
          <p:nvPr/>
        </p:nvSpPr>
        <p:spPr>
          <a:xfrm>
            <a:off x="9044151" y="4299558"/>
            <a:ext cx="1723697" cy="584775"/>
          </a:xfrm>
          <a:prstGeom prst="rect">
            <a:avLst/>
          </a:prstGeom>
          <a:noFill/>
        </p:spPr>
        <p:txBody>
          <a:bodyPr wrap="square" rtlCol="0">
            <a:spAutoFit/>
          </a:bodyPr>
          <a:lstStyle/>
          <a:p>
            <a:r>
              <a:rPr lang="en-GB" sz="1600" dirty="0"/>
              <a:t>territories and citizens</a:t>
            </a:r>
          </a:p>
        </p:txBody>
      </p:sp>
      <p:sp>
        <p:nvSpPr>
          <p:cNvPr id="2" name="CasellaDiTesto 1">
            <a:extLst>
              <a:ext uri="{FF2B5EF4-FFF2-40B4-BE49-F238E27FC236}">
                <a16:creationId xmlns:a16="http://schemas.microsoft.com/office/drawing/2014/main" id="{686EE65B-815D-064C-8CFE-C25FB1781F42}"/>
              </a:ext>
            </a:extLst>
          </p:cNvPr>
          <p:cNvSpPr txBox="1"/>
          <p:nvPr/>
        </p:nvSpPr>
        <p:spPr>
          <a:xfrm>
            <a:off x="3556170" y="4704152"/>
            <a:ext cx="4770707" cy="1569660"/>
          </a:xfrm>
          <a:prstGeom prst="rect">
            <a:avLst/>
          </a:prstGeom>
          <a:noFill/>
        </p:spPr>
        <p:txBody>
          <a:bodyPr wrap="square" rtlCol="0">
            <a:spAutoFit/>
          </a:bodyPr>
          <a:lstStyle/>
          <a:p>
            <a:r>
              <a:rPr lang="it-IT" sz="2400" dirty="0" err="1"/>
              <a:t>Decisions</a:t>
            </a:r>
            <a:r>
              <a:rPr lang="it-IT" sz="2400" dirty="0"/>
              <a:t> </a:t>
            </a:r>
            <a:r>
              <a:rPr lang="it-IT" sz="2400" dirty="0" err="1"/>
              <a:t>concerning</a:t>
            </a:r>
            <a:r>
              <a:rPr lang="it-IT" sz="2400" dirty="0"/>
              <a:t> the use of </a:t>
            </a:r>
            <a:r>
              <a:rPr lang="it-IT" sz="2400" dirty="0" err="1"/>
              <a:t>energy</a:t>
            </a:r>
            <a:r>
              <a:rPr lang="it-IT" sz="2400" dirty="0"/>
              <a:t> </a:t>
            </a:r>
            <a:r>
              <a:rPr lang="it-IT" sz="2400" dirty="0" err="1"/>
              <a:t>resources</a:t>
            </a:r>
            <a:r>
              <a:rPr lang="it-IT" sz="2400" dirty="0"/>
              <a:t> are made </a:t>
            </a:r>
            <a:r>
              <a:rPr lang="it-IT" sz="2400" dirty="0" err="1"/>
              <a:t>at</a:t>
            </a:r>
            <a:r>
              <a:rPr lang="it-IT" sz="2400" dirty="0"/>
              <a:t> </a:t>
            </a:r>
            <a:r>
              <a:rPr lang="it-IT" sz="2400" dirty="0" err="1"/>
              <a:t>many</a:t>
            </a:r>
            <a:r>
              <a:rPr lang="it-IT" sz="2400" dirty="0"/>
              <a:t> </a:t>
            </a:r>
            <a:r>
              <a:rPr lang="it-IT" sz="2400" dirty="0" err="1"/>
              <a:t>levels</a:t>
            </a:r>
            <a:r>
              <a:rPr lang="it-IT" sz="2400" dirty="0"/>
              <a:t>: </a:t>
            </a:r>
            <a:r>
              <a:rPr lang="it-IT" sz="2400" dirty="0" err="1"/>
              <a:t>individual</a:t>
            </a:r>
            <a:r>
              <a:rPr lang="it-IT" sz="2400" dirty="0"/>
              <a:t>, community, </a:t>
            </a:r>
            <a:r>
              <a:rPr lang="it-IT" sz="2400" dirty="0" err="1"/>
              <a:t>national</a:t>
            </a:r>
            <a:r>
              <a:rPr lang="it-IT" sz="2400" dirty="0"/>
              <a:t>, and </a:t>
            </a:r>
            <a:r>
              <a:rPr lang="it-IT" sz="2400" dirty="0" err="1"/>
              <a:t>international</a:t>
            </a:r>
            <a:r>
              <a:rPr lang="it-IT" sz="2400" dirty="0"/>
              <a:t> </a:t>
            </a:r>
          </a:p>
        </p:txBody>
      </p:sp>
      <p:sp>
        <p:nvSpPr>
          <p:cNvPr id="4" name="Titolo 3">
            <a:extLst>
              <a:ext uri="{FF2B5EF4-FFF2-40B4-BE49-F238E27FC236}">
                <a16:creationId xmlns:a16="http://schemas.microsoft.com/office/drawing/2014/main" id="{3A864E0F-BD4D-12B2-B1BA-2AEEC5458BCF}"/>
              </a:ext>
            </a:extLst>
          </p:cNvPr>
          <p:cNvSpPr>
            <a:spLocks noGrp="1"/>
          </p:cNvSpPr>
          <p:nvPr>
            <p:ph type="title"/>
          </p:nvPr>
        </p:nvSpPr>
        <p:spPr/>
        <p:txBody>
          <a:bodyPr/>
          <a:lstStyle/>
          <a:p>
            <a:r>
              <a:rPr lang="it-IT" dirty="0">
                <a:latin typeface="+mj-lt"/>
              </a:rPr>
              <a:t>A </a:t>
            </a:r>
            <a:r>
              <a:rPr lang="it-IT" dirty="0" err="1">
                <a:latin typeface="+mj-lt"/>
              </a:rPr>
              <a:t>difference</a:t>
            </a:r>
            <a:r>
              <a:rPr lang="it-IT" dirty="0">
                <a:latin typeface="+mj-lt"/>
              </a:rPr>
              <a:t> in </a:t>
            </a:r>
            <a:r>
              <a:rPr lang="it-IT" dirty="0" err="1">
                <a:latin typeface="+mj-lt"/>
              </a:rPr>
              <a:t>perspective</a:t>
            </a:r>
            <a:br>
              <a:rPr lang="it-IT" dirty="0">
                <a:latin typeface="+mj-lt"/>
              </a:rPr>
            </a:br>
            <a:endParaRPr lang="it-IT" dirty="0">
              <a:latin typeface="+mj-lt"/>
            </a:endParaRPr>
          </a:p>
        </p:txBody>
      </p:sp>
    </p:spTree>
    <p:extLst>
      <p:ext uri="{BB962C8B-B14F-4D97-AF65-F5344CB8AC3E}">
        <p14:creationId xmlns:p14="http://schemas.microsoft.com/office/powerpoint/2010/main" val="155000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DCA93-1F93-8645-9FA2-FCE5E533D4E5}"/>
              </a:ext>
            </a:extLst>
          </p:cNvPr>
          <p:cNvSpPr>
            <a:spLocks noGrp="1"/>
          </p:cNvSpPr>
          <p:nvPr>
            <p:ph type="title"/>
          </p:nvPr>
        </p:nvSpPr>
        <p:spPr/>
        <p:txBody>
          <a:bodyPr>
            <a:normAutofit/>
          </a:bodyPr>
          <a:lstStyle/>
          <a:p>
            <a:r>
              <a:rPr lang="it-IT" dirty="0" err="1">
                <a:latin typeface="+mj-lt"/>
              </a:rPr>
              <a:t>Governance</a:t>
            </a:r>
            <a:r>
              <a:rPr lang="it-IT" dirty="0">
                <a:latin typeface="+mj-lt"/>
              </a:rPr>
              <a:t> vs </a:t>
            </a:r>
            <a:r>
              <a:rPr lang="it-IT" dirty="0" err="1">
                <a:latin typeface="+mj-lt"/>
              </a:rPr>
              <a:t>regulation</a:t>
            </a:r>
            <a:endParaRPr lang="it-IT" dirty="0">
              <a:latin typeface="+mj-lt"/>
            </a:endParaRPr>
          </a:p>
        </p:txBody>
      </p:sp>
      <p:sp>
        <p:nvSpPr>
          <p:cNvPr id="3" name="Segnaposto contenuto 2">
            <a:extLst>
              <a:ext uri="{FF2B5EF4-FFF2-40B4-BE49-F238E27FC236}">
                <a16:creationId xmlns:a16="http://schemas.microsoft.com/office/drawing/2014/main" id="{82EFFDA2-11C6-254C-820E-81F52A700906}"/>
              </a:ext>
            </a:extLst>
          </p:cNvPr>
          <p:cNvSpPr>
            <a:spLocks noGrp="1"/>
          </p:cNvSpPr>
          <p:nvPr>
            <p:ph idx="1"/>
          </p:nvPr>
        </p:nvSpPr>
        <p:spPr/>
        <p:txBody>
          <a:bodyPr>
            <a:normAutofit/>
          </a:bodyPr>
          <a:lstStyle/>
          <a:p>
            <a:pPr marL="0" indent="0">
              <a:buNone/>
            </a:pPr>
            <a:r>
              <a:rPr lang="en-GB" sz="2400" dirty="0"/>
              <a:t>An attempt to shelter the institutional crisis (of legitimacy, credibility and above all trust of citizens)</a:t>
            </a:r>
            <a:r>
              <a:rPr lang="it-IT" sz="2400" dirty="0"/>
              <a:t> </a:t>
            </a:r>
            <a:r>
              <a:rPr lang="en-GB" sz="2400" dirty="0"/>
              <a:t>was the introduction of the concept of </a:t>
            </a:r>
          </a:p>
          <a:p>
            <a:pPr marL="0" indent="0">
              <a:buNone/>
            </a:pPr>
            <a:r>
              <a:rPr lang="en-GB" sz="2400" b="1" dirty="0"/>
              <a:t>governance</a:t>
            </a:r>
            <a:r>
              <a:rPr lang="it-IT" sz="2400" dirty="0"/>
              <a:t> (</a:t>
            </a:r>
            <a:r>
              <a:rPr lang="en-GB" sz="2400" dirty="0"/>
              <a:t>a negotiation process that guarantees a form of social regulation</a:t>
            </a:r>
            <a:r>
              <a:rPr lang="it-IT" sz="2400" dirty="0"/>
              <a:t>) </a:t>
            </a:r>
          </a:p>
          <a:p>
            <a:pPr marL="0" indent="0">
              <a:buNone/>
            </a:pPr>
            <a:r>
              <a:rPr lang="it-IT" sz="2400" dirty="0" err="1"/>
              <a:t>as</a:t>
            </a:r>
            <a:r>
              <a:rPr lang="it-IT" sz="2400" dirty="0"/>
              <a:t> an </a:t>
            </a:r>
            <a:r>
              <a:rPr lang="en-GB" sz="2400" dirty="0"/>
              <a:t>alternative to </a:t>
            </a:r>
          </a:p>
          <a:p>
            <a:r>
              <a:rPr lang="en-GB" sz="2400" dirty="0"/>
              <a:t>top-down political regulation (i.e. to the hierarchical control of central institutions), </a:t>
            </a:r>
          </a:p>
          <a:p>
            <a:r>
              <a:rPr lang="en-GB" sz="2400" dirty="0"/>
              <a:t>the strictly intended market regulation (based on the principle of utility exchange) </a:t>
            </a:r>
          </a:p>
          <a:p>
            <a:r>
              <a:rPr lang="en-GB" sz="2400" dirty="0"/>
              <a:t>community regulation (based on the principle of reciprocity). </a:t>
            </a:r>
            <a:endParaRPr lang="it-IT" sz="2400" dirty="0"/>
          </a:p>
        </p:txBody>
      </p:sp>
    </p:spTree>
    <p:extLst>
      <p:ext uri="{BB962C8B-B14F-4D97-AF65-F5344CB8AC3E}">
        <p14:creationId xmlns:p14="http://schemas.microsoft.com/office/powerpoint/2010/main" val="412375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latin typeface="+mj-lt"/>
              </a:rPr>
              <a:t>Public participation in EU</a:t>
            </a:r>
          </a:p>
        </p:txBody>
      </p:sp>
      <p:sp>
        <p:nvSpPr>
          <p:cNvPr id="6" name="Espace réservé du texte 5"/>
          <p:cNvSpPr>
            <a:spLocks noGrp="1"/>
          </p:cNvSpPr>
          <p:nvPr>
            <p:ph idx="1"/>
          </p:nvPr>
        </p:nvSpPr>
        <p:spPr>
          <a:xfrm>
            <a:off x="838200" y="2697163"/>
            <a:ext cx="10515600" cy="3479800"/>
          </a:xfrm>
        </p:spPr>
        <p:txBody>
          <a:bodyPr lIns="91440" tIns="45720" rIns="91440" bIns="45720" anchor="t">
            <a:normAutofit/>
          </a:bodyPr>
          <a:lstStyle/>
          <a:p>
            <a:r>
              <a:rPr lang="en-GB" dirty="0"/>
              <a:t>EU legislation establishes a legal obligation of public participation before a deep geothermal project is granted a development consent: </a:t>
            </a:r>
            <a:r>
              <a:rPr lang="en-GB" b="1" dirty="0"/>
              <a:t>the public must be given the opportunity to be informed and express its opinion</a:t>
            </a:r>
            <a:r>
              <a:rPr lang="en-GB" dirty="0"/>
              <a:t>. </a:t>
            </a:r>
          </a:p>
          <a:p>
            <a:r>
              <a:rPr lang="it-IT" dirty="0" err="1"/>
              <a:t>This</a:t>
            </a:r>
            <a:r>
              <a:rPr lang="it-IT" dirty="0"/>
              <a:t> </a:t>
            </a:r>
            <a:r>
              <a:rPr lang="it-IT" dirty="0" err="1"/>
              <a:t>legal</a:t>
            </a:r>
            <a:r>
              <a:rPr lang="it-IT" dirty="0"/>
              <a:t> </a:t>
            </a:r>
            <a:r>
              <a:rPr lang="it-IT" dirty="0" err="1"/>
              <a:t>inquiry</a:t>
            </a:r>
            <a:r>
              <a:rPr lang="it-IT" dirty="0"/>
              <a:t> </a:t>
            </a:r>
            <a:r>
              <a:rPr lang="it-IT" dirty="0" err="1"/>
              <a:t>is</a:t>
            </a:r>
            <a:r>
              <a:rPr lang="it-IT" dirty="0"/>
              <a:t> </a:t>
            </a:r>
            <a:r>
              <a:rPr lang="it-IT" dirty="0" err="1"/>
              <a:t>flexible</a:t>
            </a:r>
            <a:r>
              <a:rPr lang="it-IT" dirty="0"/>
              <a:t>, and the </a:t>
            </a:r>
            <a:r>
              <a:rPr lang="en-GB" dirty="0"/>
              <a:t>Member States determine how they wish to inform the public.</a:t>
            </a:r>
          </a:p>
          <a:p>
            <a:endParaRPr lang="en-GB" dirty="0"/>
          </a:p>
          <a:p>
            <a:endParaRPr lang="fr-FR" dirty="0"/>
          </a:p>
          <a:p>
            <a:endParaRPr lang="fr-FR" dirty="0">
              <a:solidFill>
                <a:srgbClr val="FF0000"/>
              </a:solidFill>
              <a:cs typeface="Arial" panose="020B0604020202020204"/>
            </a:endParaRPr>
          </a:p>
          <a:p>
            <a:endParaRPr lang="fr-FR" dirty="0"/>
          </a:p>
        </p:txBody>
      </p:sp>
      <p:sp>
        <p:nvSpPr>
          <p:cNvPr id="5" name="Espace réservé du numéro de diapositive 4"/>
          <p:cNvSpPr>
            <a:spLocks noGrp="1"/>
          </p:cNvSpPr>
          <p:nvPr>
            <p:ph type="sldNum" sz="quarter" idx="12"/>
          </p:nvPr>
        </p:nvSpPr>
        <p:spPr/>
        <p:txBody>
          <a:bodyPr/>
          <a:lstStyle/>
          <a:p>
            <a:fld id="{17CE31EA-825F-7848-8941-1BE262FCD642}" type="slidenum">
              <a:rPr lang="ro-RO" smtClean="0"/>
              <a:pPr/>
              <a:t>9</a:t>
            </a:fld>
            <a:endParaRPr lang="ro-RO" dirty="0"/>
          </a:p>
        </p:txBody>
      </p:sp>
    </p:spTree>
    <p:extLst>
      <p:ext uri="{BB962C8B-B14F-4D97-AF65-F5344CB8AC3E}">
        <p14:creationId xmlns:p14="http://schemas.microsoft.com/office/powerpoint/2010/main" val="22496456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1" id="{3BDA7E17-0575-2C41-9337-CCFEAB74A97C}" vid="{D1777918-F884-AB44-A9F6-A56B19FF3B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647</TotalTime>
  <Words>3455</Words>
  <Application>Microsoft Macintosh PowerPoint</Application>
  <PresentationFormat>Widescreen</PresentationFormat>
  <Paragraphs>384</Paragraphs>
  <Slides>43</Slides>
  <Notes>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43</vt:i4>
      </vt:variant>
    </vt:vector>
  </HeadingPairs>
  <TitlesOfParts>
    <vt:vector size="53" baseType="lpstr">
      <vt:lpstr>Arial</vt:lpstr>
      <vt:lpstr>Calibri</vt:lpstr>
      <vt:lpstr>Calibri Light</vt:lpstr>
      <vt:lpstr>Qualion</vt:lpstr>
      <vt:lpstr>Qualion Bold</vt:lpstr>
      <vt:lpstr>Qualion Book</vt:lpstr>
      <vt:lpstr>Qualion Demi Bold</vt:lpstr>
      <vt:lpstr>Symbol</vt:lpstr>
      <vt:lpstr>Wingdings</vt:lpstr>
      <vt:lpstr>Tema di Office</vt:lpstr>
      <vt:lpstr>Recommendations for environmental safety:  a case study from Europe  Social aspects and public engagement of geothermal communities </vt:lpstr>
      <vt:lpstr>Geothermal energy at CNR in 1 slide</vt:lpstr>
      <vt:lpstr>Research topics in geothermal energy at CNR</vt:lpstr>
      <vt:lpstr>A global and general issue</vt:lpstr>
      <vt:lpstr>A change of perspective</vt:lpstr>
      <vt:lpstr>A change of perspective</vt:lpstr>
      <vt:lpstr>A difference in perspective </vt:lpstr>
      <vt:lpstr>Governance vs regulation</vt:lpstr>
      <vt:lpstr>Public participation in EU</vt:lpstr>
      <vt:lpstr>Why engaging the public with geothermal energy</vt:lpstr>
      <vt:lpstr>Levels of participation</vt:lpstr>
      <vt:lpstr>A global comparison of national experiences</vt:lpstr>
      <vt:lpstr>A global comparison of national experiences</vt:lpstr>
      <vt:lpstr>Preliminary conclusions</vt:lpstr>
      <vt:lpstr>Observation and background:  a European perspective</vt:lpstr>
      <vt:lpstr>A European project for Tackling environmental concerns to deploy geothermal energy in Europe </vt:lpstr>
      <vt:lpstr>Key actors</vt:lpstr>
      <vt:lpstr>Adopted solutions to overcome environmental concerns related to geothermal deployment</vt:lpstr>
      <vt:lpstr>Mitigation measures</vt:lpstr>
      <vt:lpstr>A report on environmental concerns</vt:lpstr>
      <vt:lpstr>Full report </vt:lpstr>
      <vt:lpstr>A focus on Mitigation measures</vt:lpstr>
      <vt:lpstr>A focus on Mitigation measures</vt:lpstr>
      <vt:lpstr>Examples</vt:lpstr>
      <vt:lpstr>Description</vt:lpstr>
      <vt:lpstr>An online tool for exploring environmental aspects </vt:lpstr>
      <vt:lpstr>Site database</vt:lpstr>
      <vt:lpstr>Perception (D2.3)</vt:lpstr>
      <vt:lpstr>GEOENVI to analyse environmental effects from geothermal development</vt:lpstr>
      <vt:lpstr>GEOENVI to analyse environmental effects from geothermal development</vt:lpstr>
      <vt:lpstr>Policy briefs and factsheets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Quality of public participation </vt:lpstr>
      <vt:lpstr>Recommendations for public participation </vt:lpstr>
      <vt:lpstr>Recommendations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Adele Manzella</dc:creator>
  <cp:lastModifiedBy>Adele Manzella</cp:lastModifiedBy>
  <cp:revision>45</cp:revision>
  <dcterms:created xsi:type="dcterms:W3CDTF">2023-07-09T12:48:08Z</dcterms:created>
  <dcterms:modified xsi:type="dcterms:W3CDTF">2023-07-13T18:35:02Z</dcterms:modified>
</cp:coreProperties>
</file>