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1" r:id="rId1"/>
  </p:sldMasterIdLst>
  <p:notesMasterIdLst>
    <p:notesMasterId r:id="rId37"/>
  </p:notesMasterIdLst>
  <p:sldIdLst>
    <p:sldId id="256" r:id="rId2"/>
    <p:sldId id="280" r:id="rId3"/>
    <p:sldId id="258" r:id="rId4"/>
    <p:sldId id="289" r:id="rId5"/>
    <p:sldId id="262" r:id="rId6"/>
    <p:sldId id="263" r:id="rId7"/>
    <p:sldId id="259" r:id="rId8"/>
    <p:sldId id="260" r:id="rId9"/>
    <p:sldId id="266" r:id="rId10"/>
    <p:sldId id="268" r:id="rId11"/>
    <p:sldId id="269" r:id="rId12"/>
    <p:sldId id="270" r:id="rId13"/>
    <p:sldId id="282" r:id="rId14"/>
    <p:sldId id="271" r:id="rId15"/>
    <p:sldId id="272" r:id="rId16"/>
    <p:sldId id="281" r:id="rId17"/>
    <p:sldId id="273" r:id="rId18"/>
    <p:sldId id="274" r:id="rId19"/>
    <p:sldId id="267" r:id="rId20"/>
    <p:sldId id="283" r:id="rId21"/>
    <p:sldId id="290" r:id="rId22"/>
    <p:sldId id="291" r:id="rId23"/>
    <p:sldId id="275" r:id="rId24"/>
    <p:sldId id="285" r:id="rId25"/>
    <p:sldId id="276" r:id="rId26"/>
    <p:sldId id="286" r:id="rId27"/>
    <p:sldId id="287" r:id="rId28"/>
    <p:sldId id="277" r:id="rId29"/>
    <p:sldId id="288" r:id="rId30"/>
    <p:sldId id="278" r:id="rId31"/>
    <p:sldId id="261" r:id="rId32"/>
    <p:sldId id="279" r:id="rId33"/>
    <p:sldId id="264" r:id="rId34"/>
    <p:sldId id="284" r:id="rId35"/>
    <p:sldId id="292" r:id="rId3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D1DE"/>
    <a:srgbClr val="FFFFFF"/>
    <a:srgbClr val="E5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61" autoAdjust="0"/>
    <p:restoredTop sz="92636" autoAdjust="0"/>
  </p:normalViewPr>
  <p:slideViewPr>
    <p:cSldViewPr snapToGrid="0">
      <p:cViewPr varScale="1">
        <p:scale>
          <a:sx n="61" d="100"/>
          <a:sy n="61" d="100"/>
        </p:scale>
        <p:origin x="80" y="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84B589-9BDA-4FAC-AE10-48C2C3CE9541}" type="datetimeFigureOut">
              <a:rPr lang="fr-FR" smtClean="0"/>
              <a:pPr/>
              <a:t>06/07/2023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81D9BA-9D40-4026-B6A3-48799D968780}" type="slidenum">
              <a:rPr lang="fr-FR" smtClean="0"/>
              <a:pPr/>
              <a:t>‹N°›</a:t>
            </a:fld>
            <a:endParaRPr lang="fr-FR"/>
          </a:p>
        </p:txBody>
      </p:sp>
    </p:spTree>
    <p:extLst>
      <p:ext uri="{BB962C8B-B14F-4D97-AF65-F5344CB8AC3E}">
        <p14:creationId xmlns:p14="http://schemas.microsoft.com/office/powerpoint/2010/main" val="27810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981D9BA-9D40-4026-B6A3-48799D968780}" type="slidenum">
              <a:rPr lang="fr-FR" smtClean="0"/>
              <a:pPr/>
              <a:t>1</a:t>
            </a:fld>
            <a:endParaRPr lang="fr-FR"/>
          </a:p>
        </p:txBody>
      </p:sp>
    </p:spTree>
    <p:extLst>
      <p:ext uri="{BB962C8B-B14F-4D97-AF65-F5344CB8AC3E}">
        <p14:creationId xmlns:p14="http://schemas.microsoft.com/office/powerpoint/2010/main" val="3251946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Devant l’absence totale d’</a:t>
            </a:r>
            <a:r>
              <a:rPr lang="fr-FR" baseline="0" dirty="0" smtClean="0"/>
              <a:t>information sur les DCD , que ça soit en termes de gisement, ou gestion  à part quelques chiffres avancés dans des articles de presse sans référence donnée, et étant donné les conséquences constatées de la mauvaise gestion de </a:t>
            </a:r>
            <a:r>
              <a:rPr lang="fr-FR" baseline="0" smtClean="0"/>
              <a:t>ces déchets ,   </a:t>
            </a:r>
            <a:endParaRPr lang="fr-FR" dirty="0"/>
          </a:p>
        </p:txBody>
      </p:sp>
      <p:sp>
        <p:nvSpPr>
          <p:cNvPr id="4" name="Espace réservé du numéro de diapositive 3"/>
          <p:cNvSpPr>
            <a:spLocks noGrp="1"/>
          </p:cNvSpPr>
          <p:nvPr>
            <p:ph type="sldNum" sz="quarter" idx="10"/>
          </p:nvPr>
        </p:nvSpPr>
        <p:spPr/>
        <p:txBody>
          <a:bodyPr/>
          <a:lstStyle/>
          <a:p>
            <a:fld id="{82237098-8EF9-46F2-BCE8-6E4ECF71286F}" type="slidenum">
              <a:rPr lang="fr-FR" smtClean="0"/>
              <a:pPr/>
              <a:t>3</a:t>
            </a:fld>
            <a:endParaRPr lang="fr-FR"/>
          </a:p>
        </p:txBody>
      </p:sp>
    </p:spTree>
    <p:extLst>
      <p:ext uri="{BB962C8B-B14F-4D97-AF65-F5344CB8AC3E}">
        <p14:creationId xmlns:p14="http://schemas.microsoft.com/office/powerpoint/2010/main" val="2347618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0" i="0" kern="1200" dirty="0" smtClean="0">
                <a:solidFill>
                  <a:schemeClr val="tx1"/>
                </a:solidFill>
                <a:latin typeface="+mn-lt"/>
                <a:ea typeface="+mn-ea"/>
                <a:cs typeface="+mn-cs"/>
              </a:rPr>
              <a:t>Les maîtres d'œuvre peuvent être des architectes, des ingénieurs-conseils, des bureaux d'études techniques, et tous autres techniciens…</a:t>
            </a:r>
            <a:endParaRPr lang="fr-FR" dirty="0"/>
          </a:p>
        </p:txBody>
      </p:sp>
      <p:sp>
        <p:nvSpPr>
          <p:cNvPr id="4" name="Espace réservé du numéro de diapositive 3"/>
          <p:cNvSpPr>
            <a:spLocks noGrp="1"/>
          </p:cNvSpPr>
          <p:nvPr>
            <p:ph type="sldNum" sz="quarter" idx="10"/>
          </p:nvPr>
        </p:nvSpPr>
        <p:spPr/>
        <p:txBody>
          <a:bodyPr/>
          <a:lstStyle/>
          <a:p>
            <a:fld id="{82237098-8EF9-46F2-BCE8-6E4ECF71286F}" type="slidenum">
              <a:rPr lang="fr-FR" smtClean="0"/>
              <a:pPr/>
              <a:t>5</a:t>
            </a:fld>
            <a:endParaRPr lang="fr-FR"/>
          </a:p>
        </p:txBody>
      </p:sp>
    </p:spTree>
    <p:extLst>
      <p:ext uri="{BB962C8B-B14F-4D97-AF65-F5344CB8AC3E}">
        <p14:creationId xmlns:p14="http://schemas.microsoft.com/office/powerpoint/2010/main" val="150144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0" i="0" kern="1200" dirty="0" smtClean="0">
                <a:solidFill>
                  <a:schemeClr val="tx1"/>
                </a:solidFill>
                <a:latin typeface="+mn-lt"/>
                <a:ea typeface="+mn-ea"/>
                <a:cs typeface="+mn-cs"/>
              </a:rPr>
              <a:t>Les maîtres d'œuvre peuvent être des architectes, des ingénieurs-conseils, des bureaux d'études techniques, et tous autres techniciens…</a:t>
            </a:r>
            <a:endParaRPr lang="fr-FR" dirty="0"/>
          </a:p>
        </p:txBody>
      </p:sp>
      <p:sp>
        <p:nvSpPr>
          <p:cNvPr id="4" name="Espace réservé du numéro de diapositive 3"/>
          <p:cNvSpPr>
            <a:spLocks noGrp="1"/>
          </p:cNvSpPr>
          <p:nvPr>
            <p:ph type="sldNum" sz="quarter" idx="10"/>
          </p:nvPr>
        </p:nvSpPr>
        <p:spPr/>
        <p:txBody>
          <a:bodyPr/>
          <a:lstStyle/>
          <a:p>
            <a:fld id="{82237098-8EF9-46F2-BCE8-6E4ECF71286F}" type="slidenum">
              <a:rPr lang="fr-FR" smtClean="0"/>
              <a:pPr/>
              <a:t>6</a:t>
            </a:fld>
            <a:endParaRPr lang="fr-FR"/>
          </a:p>
        </p:txBody>
      </p:sp>
    </p:spTree>
    <p:extLst>
      <p:ext uri="{BB962C8B-B14F-4D97-AF65-F5344CB8AC3E}">
        <p14:creationId xmlns:p14="http://schemas.microsoft.com/office/powerpoint/2010/main" val="2747403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 cadre juridique encadrant les thématiques de BTP et de Construction </a:t>
            </a:r>
          </a:p>
          <a:p>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Loi 12-03 (EIE) : </a:t>
            </a:r>
            <a:r>
              <a:rPr lang="fr-FR" sz="1200" kern="1200" dirty="0" smtClean="0">
                <a:solidFill>
                  <a:schemeClr val="tx1"/>
                </a:solidFill>
                <a:latin typeface="+mn-lt"/>
                <a:ea typeface="+mn-ea"/>
                <a:cs typeface="+mn-cs"/>
              </a:rPr>
              <a:t>prévoit que les projets d’infrastructure sont soumis à EIE et doivent fournir un plan de surveillance et de suivi environnemental du projet (PSSE) comprenant, entre autres, un plan de gestion des déchets pendant les phases de réalisation, d’exploitation et de déconstruction.</a:t>
            </a:r>
            <a:endParaRPr lang="fr-FR"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Loi 10 – 95 : interdit</a:t>
            </a:r>
            <a:r>
              <a:rPr lang="fr-FR" sz="1200" baseline="0" dirty="0" smtClean="0"/>
              <a:t> tout dépôt de déchets </a:t>
            </a:r>
            <a:r>
              <a:rPr lang="fr-FR" sz="1200" kern="1200" dirty="0" smtClean="0">
                <a:solidFill>
                  <a:schemeClr val="tx1"/>
                </a:solidFill>
                <a:latin typeface="+mn-lt"/>
                <a:ea typeface="+mn-ea"/>
                <a:cs typeface="+mn-cs"/>
              </a:rPr>
              <a:t>susceptibles de polluer par infiltration les eaux souterraines ou par ruissellement les eaux de surface</a:t>
            </a:r>
            <a:endParaRPr lang="fr-FR"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La loi n° 14- 88, instituant l'avertissement taxé aux règlements municipaux d'hygiène et de protection des plantations : elle </a:t>
            </a:r>
            <a:r>
              <a:rPr lang="fr-FR" sz="1200" kern="1200" dirty="0" smtClean="0">
                <a:solidFill>
                  <a:schemeClr val="tx1"/>
                </a:solidFill>
                <a:latin typeface="+mn-lt"/>
                <a:ea typeface="+mn-ea"/>
                <a:cs typeface="+mn-cs"/>
              </a:rPr>
              <a:t>prévoit qu’un arrêté municipal peut être pris pour imposer des sanctions à l’égard de certains contrevenants. </a:t>
            </a:r>
            <a:endParaRPr lang="fr-FR" sz="1200" dirty="0" smtClean="0"/>
          </a:p>
          <a:p>
            <a:endParaRPr lang="fr-FR" dirty="0"/>
          </a:p>
        </p:txBody>
      </p:sp>
      <p:sp>
        <p:nvSpPr>
          <p:cNvPr id="4" name="Espace réservé du numéro de diapositive 3"/>
          <p:cNvSpPr>
            <a:spLocks noGrp="1"/>
          </p:cNvSpPr>
          <p:nvPr>
            <p:ph type="sldNum" sz="quarter" idx="10"/>
          </p:nvPr>
        </p:nvSpPr>
        <p:spPr/>
        <p:txBody>
          <a:bodyPr/>
          <a:lstStyle/>
          <a:p>
            <a:fld id="{82237098-8EF9-46F2-BCE8-6E4ECF71286F}" type="slidenum">
              <a:rPr lang="fr-FR" smtClean="0"/>
              <a:pPr/>
              <a:t>7</a:t>
            </a:fld>
            <a:endParaRPr lang="fr-FR"/>
          </a:p>
        </p:txBody>
      </p:sp>
    </p:spTree>
    <p:extLst>
      <p:ext uri="{BB962C8B-B14F-4D97-AF65-F5344CB8AC3E}">
        <p14:creationId xmlns:p14="http://schemas.microsoft.com/office/powerpoint/2010/main" val="3759820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 cadre juridique encadrant les thématiques de BTP et de Construction </a:t>
            </a:r>
          </a:p>
          <a:p>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Loi 12-03 (EIE) : </a:t>
            </a:r>
            <a:r>
              <a:rPr lang="fr-FR" sz="1200" kern="1200" dirty="0" smtClean="0">
                <a:solidFill>
                  <a:schemeClr val="tx1"/>
                </a:solidFill>
                <a:latin typeface="+mn-lt"/>
                <a:ea typeface="+mn-ea"/>
                <a:cs typeface="+mn-cs"/>
              </a:rPr>
              <a:t>prévoit que les projets d’infrastructure sont soumis à EIE et doivent fournir un plan de surveillance et de suivi environnemental du projet (PSSE) comprenant, entre autres, un plan de gestion des déchets pendant les phases de réalisation, d’exploitation et de déconstruction.</a:t>
            </a:r>
            <a:endParaRPr lang="fr-FR"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Loi 10 – 95 : interdit</a:t>
            </a:r>
            <a:r>
              <a:rPr lang="fr-FR" sz="1200" baseline="0" dirty="0" smtClean="0"/>
              <a:t> tout dépôt de déchets </a:t>
            </a:r>
            <a:r>
              <a:rPr lang="fr-FR" sz="1200" kern="1200" dirty="0" smtClean="0">
                <a:solidFill>
                  <a:schemeClr val="tx1"/>
                </a:solidFill>
                <a:latin typeface="+mn-lt"/>
                <a:ea typeface="+mn-ea"/>
                <a:cs typeface="+mn-cs"/>
              </a:rPr>
              <a:t>susceptibles de polluer par infiltration les eaux souterraines ou par ruissellement les eaux de surface</a:t>
            </a:r>
            <a:endParaRPr lang="fr-FR"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La loi n° 14- 88, instituant l'avertissement taxé aux règlements municipaux d'hygiène et de protection des plantations : elle </a:t>
            </a:r>
            <a:r>
              <a:rPr lang="fr-FR" sz="1200" kern="1200" dirty="0" smtClean="0">
                <a:solidFill>
                  <a:schemeClr val="tx1"/>
                </a:solidFill>
                <a:latin typeface="+mn-lt"/>
                <a:ea typeface="+mn-ea"/>
                <a:cs typeface="+mn-cs"/>
              </a:rPr>
              <a:t>prévoit qu’un arrêté municipal peut être pris pour imposer des sanctions à l’égard de certains contrevenants. </a:t>
            </a:r>
            <a:endParaRPr lang="fr-FR" sz="1200" dirty="0" smtClean="0"/>
          </a:p>
          <a:p>
            <a:endParaRPr lang="fr-FR" dirty="0"/>
          </a:p>
        </p:txBody>
      </p:sp>
      <p:sp>
        <p:nvSpPr>
          <p:cNvPr id="4" name="Espace réservé du numéro de diapositive 3"/>
          <p:cNvSpPr>
            <a:spLocks noGrp="1"/>
          </p:cNvSpPr>
          <p:nvPr>
            <p:ph type="sldNum" sz="quarter" idx="10"/>
          </p:nvPr>
        </p:nvSpPr>
        <p:spPr/>
        <p:txBody>
          <a:bodyPr/>
          <a:lstStyle/>
          <a:p>
            <a:fld id="{82237098-8EF9-46F2-BCE8-6E4ECF71286F}" type="slidenum">
              <a:rPr lang="fr-FR" smtClean="0"/>
              <a:pPr/>
              <a:t>8</a:t>
            </a:fld>
            <a:endParaRPr lang="fr-FR"/>
          </a:p>
        </p:txBody>
      </p:sp>
    </p:spTree>
    <p:extLst>
      <p:ext uri="{BB962C8B-B14F-4D97-AF65-F5344CB8AC3E}">
        <p14:creationId xmlns:p14="http://schemas.microsoft.com/office/powerpoint/2010/main" val="325266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981D9BA-9D40-4026-B6A3-48799D968780}" type="slidenum">
              <a:rPr lang="fr-FR" smtClean="0"/>
              <a:pPr/>
              <a:t>22</a:t>
            </a:fld>
            <a:endParaRPr lang="fr-FR"/>
          </a:p>
        </p:txBody>
      </p:sp>
    </p:spTree>
    <p:extLst>
      <p:ext uri="{BB962C8B-B14F-4D97-AF65-F5344CB8AC3E}">
        <p14:creationId xmlns:p14="http://schemas.microsoft.com/office/powerpoint/2010/main" val="624224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Suite à une analyse SWOT , les lacunes dégagées</a:t>
            </a:r>
            <a:endParaRPr lang="fr-FR" dirty="0"/>
          </a:p>
        </p:txBody>
      </p:sp>
      <p:sp>
        <p:nvSpPr>
          <p:cNvPr id="4" name="Espace réservé du numéro de diapositive 3"/>
          <p:cNvSpPr>
            <a:spLocks noGrp="1"/>
          </p:cNvSpPr>
          <p:nvPr>
            <p:ph type="sldNum" sz="quarter" idx="10"/>
          </p:nvPr>
        </p:nvSpPr>
        <p:spPr/>
        <p:txBody>
          <a:bodyPr/>
          <a:lstStyle/>
          <a:p>
            <a:fld id="{82237098-8EF9-46F2-BCE8-6E4ECF71286F}" type="slidenum">
              <a:rPr lang="fr-FR" smtClean="0"/>
              <a:pPr/>
              <a:t>31</a:t>
            </a:fld>
            <a:endParaRPr lang="fr-FR"/>
          </a:p>
        </p:txBody>
      </p:sp>
    </p:spTree>
    <p:extLst>
      <p:ext uri="{BB962C8B-B14F-4D97-AF65-F5344CB8AC3E}">
        <p14:creationId xmlns:p14="http://schemas.microsoft.com/office/powerpoint/2010/main" val="1719985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Critères</a:t>
            </a:r>
            <a:r>
              <a:rPr lang="fr-FR" baseline="0" dirty="0" smtClean="0"/>
              <a:t> de choix des pays :</a:t>
            </a:r>
            <a:r>
              <a:rPr lang="fr-FR" dirty="0" smtClean="0"/>
              <a:t>Une filière existe, disponibilité</a:t>
            </a:r>
            <a:r>
              <a:rPr lang="fr-FR" baseline="0" dirty="0" smtClean="0"/>
              <a:t> d</a:t>
            </a:r>
            <a:r>
              <a:rPr lang="fr-FR" dirty="0" smtClean="0"/>
              <a:t>es informations,  Fonctionnement meilleur qu’au Maroc</a:t>
            </a:r>
          </a:p>
          <a:p>
            <a:endParaRPr lang="fr-FR" dirty="0"/>
          </a:p>
        </p:txBody>
      </p:sp>
      <p:sp>
        <p:nvSpPr>
          <p:cNvPr id="4" name="Espace réservé du numéro de diapositive 3"/>
          <p:cNvSpPr>
            <a:spLocks noGrp="1"/>
          </p:cNvSpPr>
          <p:nvPr>
            <p:ph type="sldNum" sz="quarter" idx="10"/>
          </p:nvPr>
        </p:nvSpPr>
        <p:spPr/>
        <p:txBody>
          <a:bodyPr/>
          <a:lstStyle/>
          <a:p>
            <a:fld id="{82237098-8EF9-46F2-BCE8-6E4ECF71286F}" type="slidenum">
              <a:rPr lang="fr-FR" smtClean="0"/>
              <a:pPr/>
              <a:t>33</a:t>
            </a:fld>
            <a:endParaRPr lang="fr-FR"/>
          </a:p>
        </p:txBody>
      </p:sp>
    </p:spTree>
    <p:extLst>
      <p:ext uri="{BB962C8B-B14F-4D97-AF65-F5344CB8AC3E}">
        <p14:creationId xmlns:p14="http://schemas.microsoft.com/office/powerpoint/2010/main" val="1379585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A760F3F-E303-4D4E-A58A-2D210A5FB4D7}" type="datetime1">
              <a:rPr lang="fr-FR" smtClean="0"/>
              <a:pPr/>
              <a:t>06/07/2023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94859A6-C244-4DCD-87F3-36B9E31E1B7D}" type="slidenum">
              <a:rPr lang="fr-FR" smtClean="0"/>
              <a:pPr/>
              <a:t>‹N°›</a:t>
            </a:fld>
            <a:endParaRPr lang="fr-FR"/>
          </a:p>
        </p:txBody>
      </p:sp>
    </p:spTree>
    <p:extLst>
      <p:ext uri="{BB962C8B-B14F-4D97-AF65-F5344CB8AC3E}">
        <p14:creationId xmlns:p14="http://schemas.microsoft.com/office/powerpoint/2010/main" val="190190703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9A9B10F-0208-40EB-B5E1-839CCF08029B}" type="datetime1">
              <a:rPr lang="fr-FR" smtClean="0"/>
              <a:pPr/>
              <a:t>06/07/2023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94859A6-C244-4DCD-87F3-36B9E31E1B7D}" type="slidenum">
              <a:rPr lang="fr-FR" smtClean="0"/>
              <a:pPr/>
              <a:t>‹N°›</a:t>
            </a:fld>
            <a:endParaRPr lang="fr-FR"/>
          </a:p>
        </p:txBody>
      </p:sp>
    </p:spTree>
    <p:extLst>
      <p:ext uri="{BB962C8B-B14F-4D97-AF65-F5344CB8AC3E}">
        <p14:creationId xmlns:p14="http://schemas.microsoft.com/office/powerpoint/2010/main" val="191453220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F17BC36-3C05-49D3-A192-4372404DA291}" type="datetime1">
              <a:rPr lang="fr-FR" smtClean="0"/>
              <a:pPr/>
              <a:t>06/07/2023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94859A6-C244-4DCD-87F3-36B9E31E1B7D}" type="slidenum">
              <a:rPr lang="fr-FR" smtClean="0"/>
              <a:pPr/>
              <a:t>‹N°›</a:t>
            </a:fld>
            <a:endParaRPr lang="fr-FR"/>
          </a:p>
        </p:txBody>
      </p:sp>
    </p:spTree>
    <p:extLst>
      <p:ext uri="{BB962C8B-B14F-4D97-AF65-F5344CB8AC3E}">
        <p14:creationId xmlns:p14="http://schemas.microsoft.com/office/powerpoint/2010/main" val="106274554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37FB9B0-55C0-454F-85C7-7D5195E51F87}" type="datetime1">
              <a:rPr lang="fr-FR" smtClean="0"/>
              <a:pPr/>
              <a:t>06/07/2023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94859A6-C244-4DCD-87F3-36B9E31E1B7D}" type="slidenum">
              <a:rPr lang="fr-FR" smtClean="0"/>
              <a:pPr/>
              <a:t>‹N°›</a:t>
            </a:fld>
            <a:endParaRPr lang="fr-FR"/>
          </a:p>
        </p:txBody>
      </p:sp>
    </p:spTree>
    <p:extLst>
      <p:ext uri="{BB962C8B-B14F-4D97-AF65-F5344CB8AC3E}">
        <p14:creationId xmlns:p14="http://schemas.microsoft.com/office/powerpoint/2010/main" val="49728945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31FDF6A-EC9A-4A18-8518-B3071C8329F0}" type="datetime1">
              <a:rPr lang="fr-FR" smtClean="0"/>
              <a:pPr/>
              <a:t>06/07/2023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94859A6-C244-4DCD-87F3-36B9E31E1B7D}" type="slidenum">
              <a:rPr lang="fr-FR" smtClean="0"/>
              <a:pPr/>
              <a:t>‹N°›</a:t>
            </a:fld>
            <a:endParaRPr lang="fr-FR"/>
          </a:p>
        </p:txBody>
      </p:sp>
    </p:spTree>
    <p:extLst>
      <p:ext uri="{BB962C8B-B14F-4D97-AF65-F5344CB8AC3E}">
        <p14:creationId xmlns:p14="http://schemas.microsoft.com/office/powerpoint/2010/main" val="269158511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01AEDC7-CC8F-4C52-B809-8B1548B5995D}" type="datetime1">
              <a:rPr lang="fr-FR" smtClean="0"/>
              <a:pPr/>
              <a:t>06/07/2023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94859A6-C244-4DCD-87F3-36B9E31E1B7D}" type="slidenum">
              <a:rPr lang="fr-FR" smtClean="0"/>
              <a:pPr/>
              <a:t>‹N°›</a:t>
            </a:fld>
            <a:endParaRPr lang="fr-FR"/>
          </a:p>
        </p:txBody>
      </p:sp>
    </p:spTree>
    <p:extLst>
      <p:ext uri="{BB962C8B-B14F-4D97-AF65-F5344CB8AC3E}">
        <p14:creationId xmlns:p14="http://schemas.microsoft.com/office/powerpoint/2010/main" val="275171564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8B4A5C9-DA81-4987-AA6C-2D4C355C4E33}" type="datetime1">
              <a:rPr lang="fr-FR" smtClean="0"/>
              <a:pPr/>
              <a:t>06/07/2023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94859A6-C244-4DCD-87F3-36B9E31E1B7D}" type="slidenum">
              <a:rPr lang="fr-FR" smtClean="0"/>
              <a:pPr/>
              <a:t>‹N°›</a:t>
            </a:fld>
            <a:endParaRPr lang="fr-FR"/>
          </a:p>
        </p:txBody>
      </p:sp>
    </p:spTree>
    <p:extLst>
      <p:ext uri="{BB962C8B-B14F-4D97-AF65-F5344CB8AC3E}">
        <p14:creationId xmlns:p14="http://schemas.microsoft.com/office/powerpoint/2010/main" val="138291217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4C762C0-02EE-48E0-86E7-95C1FA031E81}" type="datetime1">
              <a:rPr lang="fr-FR" smtClean="0"/>
              <a:pPr/>
              <a:t>06/07/2023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94859A6-C244-4DCD-87F3-36B9E31E1B7D}" type="slidenum">
              <a:rPr lang="fr-FR" smtClean="0"/>
              <a:pPr/>
              <a:t>‹N°›</a:t>
            </a:fld>
            <a:endParaRPr lang="fr-FR"/>
          </a:p>
        </p:txBody>
      </p:sp>
    </p:spTree>
    <p:extLst>
      <p:ext uri="{BB962C8B-B14F-4D97-AF65-F5344CB8AC3E}">
        <p14:creationId xmlns:p14="http://schemas.microsoft.com/office/powerpoint/2010/main" val="392257665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0058D76-CFEC-469C-A0B3-458AE4C53030}" type="datetime1">
              <a:rPr lang="fr-FR" smtClean="0"/>
              <a:pPr/>
              <a:t>06/07/2023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94859A6-C244-4DCD-87F3-36B9E31E1B7D}" type="slidenum">
              <a:rPr lang="fr-FR" smtClean="0"/>
              <a:pPr/>
              <a:t>‹N°›</a:t>
            </a:fld>
            <a:endParaRPr lang="fr-FR"/>
          </a:p>
        </p:txBody>
      </p:sp>
    </p:spTree>
    <p:extLst>
      <p:ext uri="{BB962C8B-B14F-4D97-AF65-F5344CB8AC3E}">
        <p14:creationId xmlns:p14="http://schemas.microsoft.com/office/powerpoint/2010/main" val="66485172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AA4E373-77C6-4660-98FC-605574BBAAB5}" type="datetime1">
              <a:rPr lang="fr-FR" smtClean="0"/>
              <a:pPr/>
              <a:t>06/07/2023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94859A6-C244-4DCD-87F3-36B9E31E1B7D}" type="slidenum">
              <a:rPr lang="fr-FR" smtClean="0"/>
              <a:pPr/>
              <a:t>‹N°›</a:t>
            </a:fld>
            <a:endParaRPr lang="fr-FR"/>
          </a:p>
        </p:txBody>
      </p:sp>
    </p:spTree>
    <p:extLst>
      <p:ext uri="{BB962C8B-B14F-4D97-AF65-F5344CB8AC3E}">
        <p14:creationId xmlns:p14="http://schemas.microsoft.com/office/powerpoint/2010/main" val="351685024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6622B40-C1C7-4EA4-A996-F8CA906887AB}" type="datetime1">
              <a:rPr lang="fr-FR" smtClean="0"/>
              <a:pPr/>
              <a:t>06/07/2023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94859A6-C244-4DCD-87F3-36B9E31E1B7D}" type="slidenum">
              <a:rPr lang="fr-FR" smtClean="0"/>
              <a:pPr/>
              <a:t>‹N°›</a:t>
            </a:fld>
            <a:endParaRPr lang="fr-FR"/>
          </a:p>
        </p:txBody>
      </p:sp>
    </p:spTree>
    <p:extLst>
      <p:ext uri="{BB962C8B-B14F-4D97-AF65-F5344CB8AC3E}">
        <p14:creationId xmlns:p14="http://schemas.microsoft.com/office/powerpoint/2010/main" val="65689891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4000">
              <a:srgbClr val="FFFFFF"/>
            </a:gs>
            <a:gs pos="83000">
              <a:srgbClr val="E5EFF7"/>
            </a:gs>
            <a:gs pos="99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A28439-D4AD-4307-A493-10B554685F93}" type="datetime1">
              <a:rPr lang="fr-FR" smtClean="0"/>
              <a:pPr/>
              <a:t>06/07/2023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4859A6-C244-4DCD-87F3-36B9E31E1B7D}" type="slidenum">
              <a:rPr lang="fr-FR" smtClean="0"/>
              <a:pPr/>
              <a:t>‹N°›</a:t>
            </a:fld>
            <a:endParaRPr lang="fr-FR"/>
          </a:p>
        </p:txBody>
      </p:sp>
    </p:spTree>
    <p:extLst>
      <p:ext uri="{BB962C8B-B14F-4D97-AF65-F5344CB8AC3E}">
        <p14:creationId xmlns:p14="http://schemas.microsoft.com/office/powerpoint/2010/main" val="282274024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ransition>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_Toc510467680"/><Relationship Id="rId13" Type="http://schemas.openxmlformats.org/officeDocument/2006/relationships/hyperlink" Target="#_Toc510467685"/><Relationship Id="rId18" Type="http://schemas.openxmlformats.org/officeDocument/2006/relationships/hyperlink" Target="#_Toc510467690"/><Relationship Id="rId3" Type="http://schemas.openxmlformats.org/officeDocument/2006/relationships/hyperlink" Target="#_Toc510467675"/><Relationship Id="rId7" Type="http://schemas.openxmlformats.org/officeDocument/2006/relationships/hyperlink" Target="#_Toc510467679"/><Relationship Id="rId12" Type="http://schemas.openxmlformats.org/officeDocument/2006/relationships/hyperlink" Target="#_Toc510467684"/><Relationship Id="rId17" Type="http://schemas.openxmlformats.org/officeDocument/2006/relationships/hyperlink" Target="#_Toc510467689"/><Relationship Id="rId2" Type="http://schemas.openxmlformats.org/officeDocument/2006/relationships/image" Target="../media/image5.png"/><Relationship Id="rId16" Type="http://schemas.openxmlformats.org/officeDocument/2006/relationships/hyperlink" Target="#_Toc510467688"/><Relationship Id="rId1" Type="http://schemas.openxmlformats.org/officeDocument/2006/relationships/slideLayout" Target="../slideLayouts/slideLayout2.xml"/><Relationship Id="rId6" Type="http://schemas.openxmlformats.org/officeDocument/2006/relationships/hyperlink" Target="#_Toc510467678"/><Relationship Id="rId11" Type="http://schemas.openxmlformats.org/officeDocument/2006/relationships/hyperlink" Target="#_Toc510467683"/><Relationship Id="rId5" Type="http://schemas.openxmlformats.org/officeDocument/2006/relationships/hyperlink" Target="#_Toc510467677"/><Relationship Id="rId15" Type="http://schemas.openxmlformats.org/officeDocument/2006/relationships/hyperlink" Target="#_Toc510467687"/><Relationship Id="rId10" Type="http://schemas.openxmlformats.org/officeDocument/2006/relationships/hyperlink" Target="#_Toc510467682"/><Relationship Id="rId4" Type="http://schemas.openxmlformats.org/officeDocument/2006/relationships/hyperlink" Target="#_Toc510467676"/><Relationship Id="rId9" Type="http://schemas.openxmlformats.org/officeDocument/2006/relationships/hyperlink" Target="#_Toc510467681"/><Relationship Id="rId14" Type="http://schemas.openxmlformats.org/officeDocument/2006/relationships/hyperlink" Target="#_Toc510467686"/></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environnemen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933996" y="2413259"/>
            <a:ext cx="8626110" cy="1665127"/>
          </a:xfrm>
        </p:spPr>
        <p:txBody>
          <a:bodyPr>
            <a:normAutofit/>
          </a:bodyPr>
          <a:lstStyle/>
          <a:p>
            <a:pPr>
              <a:lnSpc>
                <a:spcPct val="107000"/>
              </a:lnSpc>
              <a:spcAft>
                <a:spcPts val="800"/>
              </a:spcAft>
            </a:pPr>
            <a:r>
              <a:rPr lang="fr-FR" sz="3200" dirty="0">
                <a:solidFill>
                  <a:srgbClr val="0070C0"/>
                </a:solidFill>
                <a:latin typeface="Algerian" panose="04020705040A02060702" pitchFamily="82" charset="0"/>
              </a:rPr>
              <a:t>La législation marocaine </a:t>
            </a:r>
            <a:r>
              <a:rPr lang="fr-FR" sz="3200" dirty="0" smtClean="0">
                <a:solidFill>
                  <a:srgbClr val="0070C0"/>
                </a:solidFill>
                <a:latin typeface="Algerian" panose="04020705040A02060702" pitchFamily="82" charset="0"/>
              </a:rPr>
              <a:t>relative à </a:t>
            </a:r>
            <a:r>
              <a:rPr lang="fr-FR" sz="3200" dirty="0">
                <a:solidFill>
                  <a:srgbClr val="0070C0"/>
                </a:solidFill>
                <a:latin typeface="Algerian" panose="04020705040A02060702" pitchFamily="82" charset="0"/>
              </a:rPr>
              <a:t>la gestion des déchets de </a:t>
            </a:r>
            <a:r>
              <a:rPr lang="fr-FR" sz="3200" dirty="0" smtClean="0">
                <a:solidFill>
                  <a:srgbClr val="0070C0"/>
                </a:solidFill>
                <a:latin typeface="Algerian" panose="04020705040A02060702" pitchFamily="82" charset="0"/>
              </a:rPr>
              <a:t>Construction </a:t>
            </a:r>
            <a:br>
              <a:rPr lang="fr-FR" sz="3200" dirty="0" smtClean="0">
                <a:solidFill>
                  <a:srgbClr val="0070C0"/>
                </a:solidFill>
                <a:latin typeface="Algerian" panose="04020705040A02060702" pitchFamily="82" charset="0"/>
              </a:rPr>
            </a:br>
            <a:r>
              <a:rPr lang="fr-FR" sz="3200" dirty="0" smtClean="0">
                <a:solidFill>
                  <a:srgbClr val="0070C0"/>
                </a:solidFill>
                <a:latin typeface="Algerian" panose="04020705040A02060702" pitchFamily="82" charset="0"/>
              </a:rPr>
              <a:t>et de Démolition </a:t>
            </a:r>
            <a:endParaRPr lang="fr-FR" sz="3200" b="1" dirty="0">
              <a:ln w="0"/>
              <a:solidFill>
                <a:srgbClr val="0070C0"/>
              </a:solidFill>
              <a:effectLst>
                <a:reflection blurRad="6350" stA="53000" endA="300" endPos="35500" dir="5400000" sy="-90000" algn="bl" rotWithShape="0"/>
              </a:effectLst>
              <a:latin typeface="Algerian" panose="04020705040A02060702" pitchFamily="82" charset="0"/>
            </a:endParaRPr>
          </a:p>
        </p:txBody>
      </p:sp>
      <p:cxnSp>
        <p:nvCxnSpPr>
          <p:cNvPr id="7" name="Connecteur droit 6"/>
          <p:cNvCxnSpPr/>
          <p:nvPr/>
        </p:nvCxnSpPr>
        <p:spPr>
          <a:xfrm>
            <a:off x="457200" y="0"/>
            <a:ext cx="15766" cy="6858000"/>
          </a:xfrm>
          <a:prstGeom prst="line">
            <a:avLst/>
          </a:prstGeom>
          <a:ln w="3651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au 3"/>
          <p:cNvGraphicFramePr>
            <a:graphicFrameLocks noGrp="1"/>
          </p:cNvGraphicFramePr>
          <p:nvPr>
            <p:extLst>
              <p:ext uri="{D42A27DB-BD31-4B8C-83A1-F6EECF244321}">
                <p14:modId xmlns:p14="http://schemas.microsoft.com/office/powerpoint/2010/main" val="756512549"/>
              </p:ext>
            </p:extLst>
          </p:nvPr>
        </p:nvGraphicFramePr>
        <p:xfrm>
          <a:off x="2723545" y="1181735"/>
          <a:ext cx="6877878" cy="911352"/>
        </p:xfrm>
        <a:graphic>
          <a:graphicData uri="http://schemas.openxmlformats.org/drawingml/2006/table">
            <a:tbl>
              <a:tblPr/>
              <a:tblGrid>
                <a:gridCol w="6877878">
                  <a:extLst>
                    <a:ext uri="{9D8B030D-6E8A-4147-A177-3AD203B41FA5}">
                      <a16:colId xmlns:a16="http://schemas.microsoft.com/office/drawing/2014/main" val="3259055639"/>
                    </a:ext>
                  </a:extLst>
                </a:gridCol>
              </a:tblGrid>
              <a:tr h="503619">
                <a:tc>
                  <a:txBody>
                    <a:bodyPr/>
                    <a:lstStyle/>
                    <a:p>
                      <a:pPr marR="273685" algn="ctr">
                        <a:lnSpc>
                          <a:spcPct val="115000"/>
                        </a:lnSpc>
                        <a:spcAft>
                          <a:spcPts val="0"/>
                        </a:spcAft>
                      </a:pPr>
                      <a:r>
                        <a:rPr lang="fr-FR" sz="1800" b="1" dirty="0">
                          <a:effectLst/>
                          <a:latin typeface="Calibri" panose="020F0502020204030204" pitchFamily="34" charset="0"/>
                          <a:ea typeface="Calibri" panose="020F0502020204030204" pitchFamily="34" charset="0"/>
                          <a:cs typeface="Arial" panose="020B0604020202020204" pitchFamily="34" charset="0"/>
                        </a:rPr>
                        <a:t>Ministère de </a:t>
                      </a:r>
                      <a:r>
                        <a:rPr lang="fr-FR" sz="1800" b="1" dirty="0" smtClean="0">
                          <a:effectLst/>
                          <a:latin typeface="Calibri" panose="020F0502020204030204" pitchFamily="34" charset="0"/>
                          <a:ea typeface="Calibri" panose="020F0502020204030204" pitchFamily="34" charset="0"/>
                          <a:cs typeface="Arial" panose="020B0604020202020204" pitchFamily="34" charset="0"/>
                        </a:rPr>
                        <a:t>de la transition Energétique et du Développement Durable</a:t>
                      </a:r>
                      <a:endParaRPr lang="fr-FR" sz="1600" b="1" dirty="0" smtClean="0">
                        <a:solidFill>
                          <a:srgbClr val="009900"/>
                        </a:solidFill>
                        <a:effectLst/>
                        <a:latin typeface="Calibri" panose="020F0502020204030204" pitchFamily="34" charset="0"/>
                        <a:ea typeface="Calibri" panose="020F0502020204030204" pitchFamily="34" charset="0"/>
                        <a:cs typeface="Arial" panose="020B0604020202020204" pitchFamily="34" charset="0"/>
                      </a:endParaRPr>
                    </a:p>
                    <a:p>
                      <a:pPr marR="273685" algn="ctr">
                        <a:lnSpc>
                          <a:spcPct val="115000"/>
                        </a:lnSpc>
                        <a:spcAft>
                          <a:spcPts val="0"/>
                        </a:spcAft>
                      </a:pPr>
                      <a:r>
                        <a:rPr lang="fr-FR" sz="1600" b="1"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rPr>
                        <a:t>DPR/ Division des Filières de Valorisation des Déchets</a:t>
                      </a:r>
                      <a:endParaRPr lang="fr-FR"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tcPr>
                </a:tc>
                <a:extLst>
                  <a:ext uri="{0D108BD9-81ED-4DB2-BD59-A6C34878D82A}">
                    <a16:rowId xmlns:a16="http://schemas.microsoft.com/office/drawing/2014/main" val="2261588619"/>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2074853738"/>
              </p:ext>
            </p:extLst>
          </p:nvPr>
        </p:nvGraphicFramePr>
        <p:xfrm>
          <a:off x="5190376" y="177324"/>
          <a:ext cx="1944216" cy="684239"/>
        </p:xfrm>
        <a:graphic>
          <a:graphicData uri="http://schemas.openxmlformats.org/drawingml/2006/table">
            <a:tbl>
              <a:tblPr/>
              <a:tblGrid>
                <a:gridCol w="1944216">
                  <a:extLst>
                    <a:ext uri="{9D8B030D-6E8A-4147-A177-3AD203B41FA5}">
                      <a16:colId xmlns:a16="http://schemas.microsoft.com/office/drawing/2014/main" val="2209321076"/>
                    </a:ext>
                  </a:extLst>
                </a:gridCol>
              </a:tblGrid>
              <a:tr h="684239">
                <a:tc>
                  <a:txBody>
                    <a:bodyPr/>
                    <a:lstStyle/>
                    <a:p>
                      <a:pPr algn="ctr">
                        <a:lnSpc>
                          <a:spcPct val="100000"/>
                        </a:lnSpc>
                        <a:spcAft>
                          <a:spcPts val="0"/>
                        </a:spcAft>
                      </a:pPr>
                      <a:r>
                        <a:rPr lang="ar-MA" sz="1600" b="1" dirty="0" smtClean="0">
                          <a:effectLst/>
                          <a:latin typeface="Calibri" panose="020F0502020204030204" pitchFamily="34" charset="0"/>
                          <a:ea typeface="Calibri" panose="020F0502020204030204" pitchFamily="34" charset="0"/>
                          <a:cs typeface="Times New Roman" panose="02020603050405020304" pitchFamily="18" charset="0"/>
                        </a:rPr>
                        <a:t>المملكة </a:t>
                      </a:r>
                      <a:r>
                        <a:rPr lang="ar-MA" sz="1600" b="1" dirty="0">
                          <a:effectLst/>
                          <a:latin typeface="Calibri" panose="020F0502020204030204" pitchFamily="34" charset="0"/>
                          <a:ea typeface="Calibri" panose="020F0502020204030204" pitchFamily="34" charset="0"/>
                          <a:cs typeface="Times New Roman" panose="02020603050405020304" pitchFamily="18" charset="0"/>
                        </a:rPr>
                        <a:t>المغربية</a:t>
                      </a:r>
                      <a:endParaRPr lang="fr-FR" sz="14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00000"/>
                        </a:lnSpc>
                        <a:spcAft>
                          <a:spcPts val="0"/>
                        </a:spcAft>
                      </a:pPr>
                      <a:r>
                        <a:rPr lang="fr-FR" sz="1100" b="1" dirty="0">
                          <a:effectLst/>
                          <a:latin typeface="Calibri" panose="020F0502020204030204" pitchFamily="34" charset="0"/>
                          <a:ea typeface="Calibri" panose="020F0502020204030204" pitchFamily="34" charset="0"/>
                          <a:cs typeface="Calibri" panose="020F0502020204030204" pitchFamily="34" charset="0"/>
                        </a:rPr>
                        <a:t>Royaume du Maroc</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89535" marR="89535" marT="0" marB="0">
                    <a:lnL>
                      <a:noFill/>
                    </a:lnL>
                    <a:lnR>
                      <a:noFill/>
                    </a:lnR>
                    <a:lnT>
                      <a:noFill/>
                    </a:lnT>
                    <a:lnB>
                      <a:noFill/>
                    </a:lnB>
                  </a:tcPr>
                </a:tc>
                <a:extLst>
                  <a:ext uri="{0D108BD9-81ED-4DB2-BD59-A6C34878D82A}">
                    <a16:rowId xmlns:a16="http://schemas.microsoft.com/office/drawing/2014/main" val="2564167262"/>
                  </a:ext>
                </a:extLst>
              </a:tr>
            </a:tbl>
          </a:graphicData>
        </a:graphic>
      </p:graphicFrame>
      <p:pic>
        <p:nvPicPr>
          <p:cNvPr id="6" name="Image 5" descr="Armoiries du Maroc"/>
          <p:cNvPicPr/>
          <p:nvPr/>
        </p:nvPicPr>
        <p:blipFill>
          <a:blip r:embed="rId3" cstate="print"/>
          <a:srcRect/>
          <a:stretch>
            <a:fillRect/>
          </a:stretch>
        </p:blipFill>
        <p:spPr bwMode="auto">
          <a:xfrm>
            <a:off x="5891932" y="584703"/>
            <a:ext cx="541655" cy="553720"/>
          </a:xfrm>
          <a:prstGeom prst="rect">
            <a:avLst/>
          </a:prstGeom>
          <a:noFill/>
          <a:ln w="9525">
            <a:noFill/>
            <a:miter lim="800000"/>
            <a:headEnd/>
            <a:tailEnd/>
          </a:ln>
        </p:spPr>
      </p:pic>
      <p:sp>
        <p:nvSpPr>
          <p:cNvPr id="8" name="Sous-titre 2"/>
          <p:cNvSpPr>
            <a:spLocks noGrp="1"/>
          </p:cNvSpPr>
          <p:nvPr>
            <p:ph type="subTitle" idx="1"/>
          </p:nvPr>
        </p:nvSpPr>
        <p:spPr>
          <a:xfrm>
            <a:off x="1404387" y="5395026"/>
            <a:ext cx="10058400" cy="1360232"/>
          </a:xfrm>
        </p:spPr>
        <p:txBody>
          <a:bodyPr>
            <a:normAutofit fontScale="70000" lnSpcReduction="20000"/>
          </a:bodyPr>
          <a:lstStyle/>
          <a:p>
            <a:r>
              <a:rPr lang="fr-FR" dirty="0"/>
              <a:t>L’économie circulaire italienne appliquée au secteur marocain de la construction </a:t>
            </a:r>
            <a:endParaRPr lang="fr-FR" dirty="0" smtClean="0"/>
          </a:p>
          <a:p>
            <a:r>
              <a:rPr lang="fr-FR" dirty="0" smtClean="0"/>
              <a:t>6 </a:t>
            </a:r>
            <a:r>
              <a:rPr lang="fr-FR" dirty="0"/>
              <a:t>juillet 2023 | Casablanca, </a:t>
            </a:r>
            <a:r>
              <a:rPr lang="fr-FR" dirty="0" smtClean="0"/>
              <a:t>Maroc</a:t>
            </a:r>
          </a:p>
          <a:p>
            <a:r>
              <a:rPr lang="fr-FR" sz="3400" b="1" dirty="0" smtClean="0">
                <a:solidFill>
                  <a:schemeClr val="bg2">
                    <a:lumMod val="50000"/>
                  </a:schemeClr>
                </a:solidFill>
              </a:rPr>
              <a:t>EL ABED Loubna</a:t>
            </a:r>
          </a:p>
          <a:p>
            <a:pPr algn="ctr"/>
            <a:r>
              <a:rPr lang="fr-FR" sz="2600" b="1" dirty="0" smtClean="0">
                <a:solidFill>
                  <a:schemeClr val="bg2">
                    <a:lumMod val="50000"/>
                  </a:schemeClr>
                </a:solidFill>
              </a:rPr>
              <a:t>Chef du Service valorisation des déchets non dangereux</a:t>
            </a:r>
            <a:endParaRPr lang="fr-FR" sz="2600" b="1" dirty="0">
              <a:solidFill>
                <a:schemeClr val="bg2">
                  <a:lumMod val="50000"/>
                </a:schemeClr>
              </a:solidFill>
            </a:endParaRPr>
          </a:p>
        </p:txBody>
      </p:sp>
      <p:pic>
        <p:nvPicPr>
          <p:cNvPr id="10" name="Image 9" descr="http://www.construction21.eu/belgique/data/sources/users/5/images/istock000012859048medium.gif"/>
          <p:cNvPicPr/>
          <p:nvPr/>
        </p:nvPicPr>
        <p:blipFill>
          <a:blip r:embed="rId4" cstate="print"/>
          <a:srcRect/>
          <a:stretch>
            <a:fillRect/>
          </a:stretch>
        </p:blipFill>
        <p:spPr bwMode="auto">
          <a:xfrm>
            <a:off x="4634008" y="3992267"/>
            <a:ext cx="1924050" cy="1277620"/>
          </a:xfrm>
          <a:prstGeom prst="rect">
            <a:avLst/>
          </a:prstGeom>
          <a:noFill/>
          <a:ln w="9525">
            <a:noFill/>
            <a:miter lim="800000"/>
            <a:headEnd/>
            <a:tailEnd/>
          </a:ln>
        </p:spPr>
      </p:pic>
    </p:spTree>
    <p:extLst>
      <p:ext uri="{BB962C8B-B14F-4D97-AF65-F5344CB8AC3E}">
        <p14:creationId xmlns:p14="http://schemas.microsoft.com/office/powerpoint/2010/main" val="395154919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r>
              <a:rPr lang="fr-FR" b="1" dirty="0">
                <a:solidFill>
                  <a:srgbClr val="0070C0"/>
                </a:solidFill>
              </a:rPr>
              <a:t>Article </a:t>
            </a:r>
            <a:r>
              <a:rPr lang="fr-FR" b="1" dirty="0" smtClean="0">
                <a:solidFill>
                  <a:srgbClr val="0070C0"/>
                </a:solidFill>
              </a:rPr>
              <a:t>12: </a:t>
            </a:r>
            <a:r>
              <a:rPr lang="fr-FR" dirty="0"/>
              <a:t>Les secteurs et activités relatifs à l’énergie, à l’eau, aux forêts, aux pêches maritimes, à l’agriculture , aux transports, au tourisme, à l’urbanisme, </a:t>
            </a:r>
            <a:r>
              <a:rPr lang="fr-FR" dirty="0">
                <a:solidFill>
                  <a:srgbClr val="FF0000"/>
                </a:solidFill>
              </a:rPr>
              <a:t>à la construction et au bâtiment</a:t>
            </a:r>
            <a:r>
              <a:rPr lang="fr-FR" dirty="0"/>
              <a:t>, </a:t>
            </a:r>
            <a:r>
              <a:rPr lang="fr-FR" dirty="0">
                <a:solidFill>
                  <a:srgbClr val="FF0000"/>
                </a:solidFill>
              </a:rPr>
              <a:t>à la gestion des déchets </a:t>
            </a:r>
            <a:r>
              <a:rPr lang="fr-FR" dirty="0"/>
              <a:t>et à l’industrie en général, sont considérés comme secteurs et activités disposant d’une haute potentialité de durabilité et présentant un caractère prioritaire en termes d’exigence de respect du développement durable. </a:t>
            </a:r>
            <a:endParaRPr lang="fr-FR" dirty="0" smtClean="0"/>
          </a:p>
          <a:p>
            <a:pPr marL="266700" indent="0">
              <a:buNone/>
            </a:pPr>
            <a:r>
              <a:rPr lang="fr-FR" dirty="0" smtClean="0"/>
              <a:t>A </a:t>
            </a:r>
            <a:r>
              <a:rPr lang="fr-FR" dirty="0"/>
              <a:t>cet effet, </a:t>
            </a:r>
            <a:r>
              <a:rPr lang="fr-FR" dirty="0">
                <a:solidFill>
                  <a:srgbClr val="FF0000"/>
                </a:solidFill>
              </a:rPr>
              <a:t>les autorités gouvernementales </a:t>
            </a:r>
            <a:r>
              <a:rPr lang="fr-FR" dirty="0"/>
              <a:t>en charge de ces secteurs et activités sont tenues </a:t>
            </a:r>
            <a:r>
              <a:rPr lang="fr-FR" dirty="0">
                <a:solidFill>
                  <a:srgbClr val="FF0000"/>
                </a:solidFill>
              </a:rPr>
              <a:t>de veiller à l’adoption de mesures de durabilité concrètes dans leurs modes de gestion et leurs cycles de production</a:t>
            </a:r>
            <a:r>
              <a:rPr lang="fr-FR" dirty="0"/>
              <a:t> et à la diffusion à grande échelle de ces mesures.</a:t>
            </a:r>
          </a:p>
        </p:txBody>
      </p:sp>
      <p:sp>
        <p:nvSpPr>
          <p:cNvPr id="4" name="Espace réservé du numéro de diapositive 3"/>
          <p:cNvSpPr>
            <a:spLocks noGrp="1"/>
          </p:cNvSpPr>
          <p:nvPr>
            <p:ph type="sldNum" sz="quarter" idx="12"/>
          </p:nvPr>
        </p:nvSpPr>
        <p:spPr/>
        <p:txBody>
          <a:bodyPr/>
          <a:lstStyle/>
          <a:p>
            <a:fld id="{D94859A6-C244-4DCD-87F3-36B9E31E1B7D}" type="slidenum">
              <a:rPr lang="fr-FR" smtClean="0"/>
              <a:pPr/>
              <a:t>10</a:t>
            </a:fld>
            <a:endParaRPr lang="fr-FR"/>
          </a:p>
        </p:txBody>
      </p:sp>
      <p:sp>
        <p:nvSpPr>
          <p:cNvPr id="5" name="Titre 1"/>
          <p:cNvSpPr>
            <a:spLocks noGrp="1"/>
          </p:cNvSpPr>
          <p:nvPr>
            <p:ph type="title"/>
          </p:nvPr>
        </p:nvSpPr>
        <p:spPr>
          <a:solidFill>
            <a:schemeClr val="accent1">
              <a:lumMod val="20000"/>
              <a:lumOff val="80000"/>
            </a:schemeClr>
          </a:solidFill>
        </p:spPr>
        <p:txBody>
          <a:bodyPr>
            <a:normAutofit/>
          </a:bodyPr>
          <a:lstStyle/>
          <a:p>
            <a:r>
              <a:rPr lang="fr-FR" sz="3200" b="1" dirty="0"/>
              <a:t>Loi-cadre (99-12) portant charte nationale de l’environnement et du développement </a:t>
            </a:r>
            <a:r>
              <a:rPr lang="fr-FR" sz="3200" b="1" dirty="0" smtClean="0"/>
              <a:t>durable</a:t>
            </a:r>
            <a:endParaRPr lang="fr-FR" sz="3200" b="1" dirty="0"/>
          </a:p>
        </p:txBody>
      </p:sp>
    </p:spTree>
    <p:extLst>
      <p:ext uri="{BB962C8B-B14F-4D97-AF65-F5344CB8AC3E}">
        <p14:creationId xmlns:p14="http://schemas.microsoft.com/office/powerpoint/2010/main" val="250772056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73269" y="871838"/>
            <a:ext cx="11803117" cy="5986162"/>
          </a:xfrm>
        </p:spPr>
        <p:txBody>
          <a:bodyPr>
            <a:noAutofit/>
          </a:bodyPr>
          <a:lstStyle/>
          <a:p>
            <a:r>
              <a:rPr lang="fr-FR" sz="2400" dirty="0"/>
              <a:t>vise </a:t>
            </a:r>
            <a:r>
              <a:rPr lang="fr-FR" sz="2400" dirty="0" smtClean="0"/>
              <a:t>la </a:t>
            </a:r>
            <a:r>
              <a:rPr lang="fr-FR" sz="2400" dirty="0">
                <a:solidFill>
                  <a:srgbClr val="FF0000"/>
                </a:solidFill>
              </a:rPr>
              <a:t>prévention</a:t>
            </a:r>
            <a:r>
              <a:rPr lang="fr-FR" sz="2400" dirty="0"/>
              <a:t> de la nocivité des déchets </a:t>
            </a:r>
            <a:endParaRPr lang="fr-FR" sz="2400" dirty="0" smtClean="0"/>
          </a:p>
          <a:p>
            <a:pPr marL="809625" indent="-273050">
              <a:buFont typeface="Wingdings" panose="05000000000000000000" pitchFamily="2" charset="2"/>
              <a:buChar char="ü"/>
            </a:pPr>
            <a:r>
              <a:rPr lang="fr-FR" sz="2400" dirty="0" smtClean="0"/>
              <a:t> </a:t>
            </a:r>
            <a:r>
              <a:rPr lang="fr-FR" sz="2400" dirty="0"/>
              <a:t>la </a:t>
            </a:r>
            <a:r>
              <a:rPr lang="fr-FR" sz="2400" dirty="0">
                <a:solidFill>
                  <a:srgbClr val="FF0000"/>
                </a:solidFill>
              </a:rPr>
              <a:t>réduction </a:t>
            </a:r>
            <a:r>
              <a:rPr lang="fr-FR" sz="2400" dirty="0"/>
              <a:t>de leur production, </a:t>
            </a:r>
            <a:endParaRPr lang="fr-FR" sz="2400" dirty="0" smtClean="0"/>
          </a:p>
          <a:p>
            <a:pPr marL="809625" indent="-273050">
              <a:buFont typeface="Wingdings" panose="05000000000000000000" pitchFamily="2" charset="2"/>
              <a:buChar char="ü"/>
            </a:pPr>
            <a:r>
              <a:rPr lang="fr-FR" sz="2400" dirty="0" smtClean="0"/>
              <a:t>l’</a:t>
            </a:r>
            <a:r>
              <a:rPr lang="fr-FR" sz="2400" dirty="0" smtClean="0">
                <a:solidFill>
                  <a:srgbClr val="FF0000"/>
                </a:solidFill>
              </a:rPr>
              <a:t>organisation</a:t>
            </a:r>
            <a:r>
              <a:rPr lang="fr-FR" sz="2400" dirty="0" smtClean="0"/>
              <a:t> </a:t>
            </a:r>
            <a:r>
              <a:rPr lang="fr-FR" sz="2400" dirty="0"/>
              <a:t>de la collecte, du transport, du stockage, du traitement des déchets et de leur élimination, </a:t>
            </a:r>
            <a:endParaRPr lang="fr-FR" sz="2400" dirty="0" smtClean="0"/>
          </a:p>
          <a:p>
            <a:pPr marL="809625" indent="-273050">
              <a:buFont typeface="Wingdings" panose="05000000000000000000" pitchFamily="2" charset="2"/>
              <a:buChar char="ü"/>
            </a:pPr>
            <a:r>
              <a:rPr lang="fr-FR" sz="2400" dirty="0" smtClean="0"/>
              <a:t>la </a:t>
            </a:r>
            <a:r>
              <a:rPr lang="fr-FR" sz="2400" dirty="0">
                <a:solidFill>
                  <a:srgbClr val="FF0000"/>
                </a:solidFill>
              </a:rPr>
              <a:t>valorisation</a:t>
            </a:r>
            <a:r>
              <a:rPr lang="fr-FR" sz="2400" dirty="0"/>
              <a:t> des déchets</a:t>
            </a:r>
            <a:r>
              <a:rPr lang="fr-FR" sz="2400" dirty="0" smtClean="0"/>
              <a:t>,</a:t>
            </a:r>
          </a:p>
          <a:p>
            <a:pPr marL="809625" indent="-273050">
              <a:buFont typeface="Wingdings" panose="05000000000000000000" pitchFamily="2" charset="2"/>
              <a:buChar char="ü"/>
            </a:pPr>
            <a:r>
              <a:rPr lang="fr-FR" sz="2400" dirty="0" smtClean="0"/>
              <a:t> </a:t>
            </a:r>
            <a:r>
              <a:rPr lang="fr-FR" sz="2400" dirty="0"/>
              <a:t>l’i</a:t>
            </a:r>
            <a:r>
              <a:rPr lang="fr-FR" sz="2400" dirty="0">
                <a:solidFill>
                  <a:srgbClr val="FF0000"/>
                </a:solidFill>
              </a:rPr>
              <a:t>nformation </a:t>
            </a:r>
            <a:r>
              <a:rPr lang="fr-FR" sz="2400" dirty="0"/>
              <a:t>du public sur les effets nocifs des déchets</a:t>
            </a:r>
            <a:r>
              <a:rPr lang="fr-FR" sz="2400" dirty="0" smtClean="0"/>
              <a:t>,</a:t>
            </a:r>
          </a:p>
          <a:p>
            <a:pPr marL="809625" indent="-273050">
              <a:buFont typeface="Wingdings" panose="05000000000000000000" pitchFamily="2" charset="2"/>
              <a:buChar char="ü"/>
            </a:pPr>
            <a:r>
              <a:rPr lang="fr-FR" sz="2400" dirty="0" smtClean="0"/>
              <a:t> </a:t>
            </a:r>
            <a:r>
              <a:rPr lang="fr-FR" sz="2400" dirty="0"/>
              <a:t>la mise en place d’un </a:t>
            </a:r>
            <a:r>
              <a:rPr lang="fr-FR" sz="2400" dirty="0">
                <a:solidFill>
                  <a:srgbClr val="FF0000"/>
                </a:solidFill>
              </a:rPr>
              <a:t>système de contrôle </a:t>
            </a:r>
            <a:r>
              <a:rPr lang="fr-FR" sz="2400" dirty="0"/>
              <a:t>et de répression, </a:t>
            </a:r>
            <a:r>
              <a:rPr lang="fr-FR" sz="2400" dirty="0" smtClean="0"/>
              <a:t>et</a:t>
            </a:r>
          </a:p>
          <a:p>
            <a:pPr marL="809625" indent="-273050">
              <a:buFont typeface="Wingdings" panose="05000000000000000000" pitchFamily="2" charset="2"/>
              <a:buChar char="ü"/>
            </a:pPr>
            <a:r>
              <a:rPr lang="fr-FR" sz="2400" dirty="0" smtClean="0"/>
              <a:t> </a:t>
            </a:r>
            <a:r>
              <a:rPr lang="fr-FR" sz="2400" dirty="0"/>
              <a:t>la </a:t>
            </a:r>
            <a:r>
              <a:rPr lang="fr-FR" sz="2400" dirty="0">
                <a:solidFill>
                  <a:srgbClr val="FF0000"/>
                </a:solidFill>
              </a:rPr>
              <a:t>planification </a:t>
            </a:r>
            <a:r>
              <a:rPr lang="fr-FR" sz="2400" dirty="0"/>
              <a:t>en matière de gestion et d’élimination des déchets</a:t>
            </a:r>
            <a:r>
              <a:rPr lang="fr-FR" sz="2400" dirty="0" smtClean="0"/>
              <a:t>.</a:t>
            </a:r>
          </a:p>
          <a:p>
            <a:r>
              <a:rPr lang="fr-FR" sz="2400" b="1" dirty="0">
                <a:solidFill>
                  <a:srgbClr val="0070C0"/>
                </a:solidFill>
              </a:rPr>
              <a:t>Le chapitre premier </a:t>
            </a:r>
            <a:r>
              <a:rPr lang="fr-FR" sz="2400" dirty="0"/>
              <a:t>présente les objectifs et définitions. Les principales définitions pertinentes pour </a:t>
            </a:r>
            <a:r>
              <a:rPr lang="fr-FR" sz="2400" dirty="0" smtClean="0"/>
              <a:t>la gestion des DCD sont </a:t>
            </a:r>
            <a:r>
              <a:rPr lang="fr-FR" sz="2400" dirty="0"/>
              <a:t>les suivantes :</a:t>
            </a:r>
          </a:p>
          <a:p>
            <a:pPr marL="809625">
              <a:buFont typeface="Wingdings" panose="05000000000000000000" pitchFamily="2" charset="2"/>
              <a:buChar char="ü"/>
            </a:pPr>
            <a:r>
              <a:rPr lang="fr-FR" sz="1800" b="1" i="1" dirty="0">
                <a:solidFill>
                  <a:srgbClr val="FF0000"/>
                </a:solidFill>
              </a:rPr>
              <a:t>Déchets inertes</a:t>
            </a:r>
            <a:r>
              <a:rPr lang="fr-FR" sz="1800" b="1" dirty="0">
                <a:solidFill>
                  <a:srgbClr val="FF0000"/>
                </a:solidFill>
              </a:rPr>
              <a:t> </a:t>
            </a:r>
            <a:endParaRPr lang="fr-FR" sz="1800" b="1" dirty="0" smtClean="0">
              <a:solidFill>
                <a:srgbClr val="FF0000"/>
              </a:solidFill>
            </a:endParaRPr>
          </a:p>
          <a:p>
            <a:pPr marL="809625">
              <a:buFont typeface="Wingdings" panose="05000000000000000000" pitchFamily="2" charset="2"/>
              <a:buChar char="ü"/>
            </a:pPr>
            <a:r>
              <a:rPr lang="fr-FR" sz="1800" b="1" i="1" dirty="0" smtClean="0">
                <a:solidFill>
                  <a:srgbClr val="FF0000"/>
                </a:solidFill>
              </a:rPr>
              <a:t>Déchets </a:t>
            </a:r>
            <a:r>
              <a:rPr lang="fr-FR" sz="1800" b="1" i="1" dirty="0">
                <a:solidFill>
                  <a:srgbClr val="FF0000"/>
                </a:solidFill>
              </a:rPr>
              <a:t>dangereux</a:t>
            </a:r>
            <a:r>
              <a:rPr lang="fr-FR" sz="1800" b="1" dirty="0">
                <a:solidFill>
                  <a:srgbClr val="FF0000"/>
                </a:solidFill>
              </a:rPr>
              <a:t> </a:t>
            </a:r>
            <a:endParaRPr lang="fr-FR" sz="1800" b="1" dirty="0" smtClean="0">
              <a:solidFill>
                <a:srgbClr val="FF0000"/>
              </a:solidFill>
            </a:endParaRPr>
          </a:p>
          <a:p>
            <a:pPr marL="809625">
              <a:buFont typeface="Wingdings" panose="05000000000000000000" pitchFamily="2" charset="2"/>
              <a:buChar char="ü"/>
            </a:pPr>
            <a:r>
              <a:rPr lang="fr-FR" sz="1800" b="1" dirty="0" smtClean="0">
                <a:solidFill>
                  <a:srgbClr val="FF0000"/>
                </a:solidFill>
              </a:rPr>
              <a:t> </a:t>
            </a:r>
            <a:r>
              <a:rPr lang="fr-FR" sz="1800" b="1" i="1" dirty="0" smtClean="0">
                <a:solidFill>
                  <a:srgbClr val="FF0000"/>
                </a:solidFill>
              </a:rPr>
              <a:t>Déchets </a:t>
            </a:r>
            <a:r>
              <a:rPr lang="fr-FR" sz="1800" b="1" i="1" dirty="0">
                <a:solidFill>
                  <a:srgbClr val="FF0000"/>
                </a:solidFill>
              </a:rPr>
              <a:t>ultime</a:t>
            </a:r>
            <a:r>
              <a:rPr lang="fr-FR" sz="1800" b="1" dirty="0">
                <a:solidFill>
                  <a:srgbClr val="FF0000"/>
                </a:solidFill>
              </a:rPr>
              <a:t>s </a:t>
            </a:r>
            <a:endParaRPr lang="fr-FR" sz="1800" b="1" dirty="0" smtClean="0">
              <a:solidFill>
                <a:srgbClr val="FF0000"/>
              </a:solidFill>
            </a:endParaRPr>
          </a:p>
          <a:p>
            <a:pPr marL="809625">
              <a:buFont typeface="Wingdings" panose="05000000000000000000" pitchFamily="2" charset="2"/>
              <a:buChar char="ü"/>
            </a:pPr>
            <a:r>
              <a:rPr lang="fr-FR" sz="1800" b="1" dirty="0" smtClean="0">
                <a:solidFill>
                  <a:srgbClr val="FF0000"/>
                </a:solidFill>
              </a:rPr>
              <a:t> </a:t>
            </a:r>
            <a:r>
              <a:rPr lang="fr-FR" sz="1800" b="1" i="1" dirty="0" smtClean="0">
                <a:solidFill>
                  <a:srgbClr val="FF0000"/>
                </a:solidFill>
              </a:rPr>
              <a:t>Gestion </a:t>
            </a:r>
            <a:r>
              <a:rPr lang="fr-FR" sz="1800" b="1" i="1" dirty="0">
                <a:solidFill>
                  <a:srgbClr val="FF0000"/>
                </a:solidFill>
              </a:rPr>
              <a:t>des déchets</a:t>
            </a:r>
            <a:r>
              <a:rPr lang="fr-FR" sz="1800" b="1" dirty="0">
                <a:solidFill>
                  <a:srgbClr val="FF0000"/>
                </a:solidFill>
              </a:rPr>
              <a:t> </a:t>
            </a:r>
            <a:endParaRPr lang="fr-FR" sz="1800" b="1" dirty="0" smtClean="0">
              <a:solidFill>
                <a:srgbClr val="FF0000"/>
              </a:solidFill>
            </a:endParaRPr>
          </a:p>
          <a:p>
            <a:pPr marL="809625">
              <a:buFont typeface="Wingdings" panose="05000000000000000000" pitchFamily="2" charset="2"/>
              <a:buChar char="ü"/>
            </a:pPr>
            <a:r>
              <a:rPr lang="fr-FR" sz="1800" b="1" dirty="0" smtClean="0">
                <a:solidFill>
                  <a:srgbClr val="FF0000"/>
                </a:solidFill>
              </a:rPr>
              <a:t> </a:t>
            </a:r>
            <a:r>
              <a:rPr lang="fr-FR" sz="1800" b="1" i="1" dirty="0" smtClean="0">
                <a:solidFill>
                  <a:srgbClr val="FF0000"/>
                </a:solidFill>
              </a:rPr>
              <a:t>Valorisation </a:t>
            </a:r>
            <a:r>
              <a:rPr lang="fr-FR" sz="1800" b="1" i="1" dirty="0">
                <a:solidFill>
                  <a:srgbClr val="FF0000"/>
                </a:solidFill>
              </a:rPr>
              <a:t>des déchets</a:t>
            </a:r>
            <a:r>
              <a:rPr lang="fr-FR" sz="1800" b="1" dirty="0">
                <a:solidFill>
                  <a:srgbClr val="FF0000"/>
                </a:solidFill>
              </a:rPr>
              <a:t> </a:t>
            </a:r>
            <a:r>
              <a:rPr lang="fr-FR" sz="1800" dirty="0" smtClean="0"/>
              <a:t>:</a:t>
            </a:r>
            <a:endParaRPr lang="fr-FR" sz="2400" dirty="0"/>
          </a:p>
        </p:txBody>
      </p:sp>
      <p:sp>
        <p:nvSpPr>
          <p:cNvPr id="4" name="Espace réservé du numéro de diapositive 3"/>
          <p:cNvSpPr>
            <a:spLocks noGrp="1"/>
          </p:cNvSpPr>
          <p:nvPr>
            <p:ph type="sldNum" sz="quarter" idx="12"/>
          </p:nvPr>
        </p:nvSpPr>
        <p:spPr/>
        <p:txBody>
          <a:bodyPr/>
          <a:lstStyle/>
          <a:p>
            <a:fld id="{D94859A6-C244-4DCD-87F3-36B9E31E1B7D}" type="slidenum">
              <a:rPr lang="fr-FR" smtClean="0"/>
              <a:pPr/>
              <a:t>11</a:t>
            </a:fld>
            <a:endParaRPr lang="fr-FR"/>
          </a:p>
        </p:txBody>
      </p:sp>
      <p:sp>
        <p:nvSpPr>
          <p:cNvPr id="5" name="Titre 1"/>
          <p:cNvSpPr>
            <a:spLocks noGrp="1"/>
          </p:cNvSpPr>
          <p:nvPr>
            <p:ph type="title"/>
          </p:nvPr>
        </p:nvSpPr>
        <p:spPr>
          <a:xfrm>
            <a:off x="838200" y="91857"/>
            <a:ext cx="10515600" cy="713662"/>
          </a:xfrm>
          <a:solidFill>
            <a:schemeClr val="accent1">
              <a:lumMod val="20000"/>
              <a:lumOff val="80000"/>
            </a:schemeClr>
          </a:solidFill>
        </p:spPr>
        <p:txBody>
          <a:bodyPr>
            <a:normAutofit/>
          </a:bodyPr>
          <a:lstStyle/>
          <a:p>
            <a:pPr algn="just"/>
            <a:r>
              <a:rPr lang="fr-FR" sz="3200" dirty="0"/>
              <a:t>Loi 28-00 : Gestion et élimination des déchets</a:t>
            </a:r>
          </a:p>
        </p:txBody>
      </p:sp>
    </p:spTree>
    <p:extLst>
      <p:ext uri="{BB962C8B-B14F-4D97-AF65-F5344CB8AC3E}">
        <p14:creationId xmlns:p14="http://schemas.microsoft.com/office/powerpoint/2010/main" val="131129527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158948"/>
            <a:ext cx="10515600" cy="5699051"/>
          </a:xfrm>
        </p:spPr>
        <p:txBody>
          <a:bodyPr>
            <a:normAutofit fontScale="92500"/>
          </a:bodyPr>
          <a:lstStyle/>
          <a:p>
            <a:pPr marL="0" indent="0">
              <a:buNone/>
            </a:pPr>
            <a:r>
              <a:rPr lang="fr-FR" b="1" dirty="0">
                <a:solidFill>
                  <a:srgbClr val="0070C0"/>
                </a:solidFill>
              </a:rPr>
              <a:t>Le chapitre 2 </a:t>
            </a:r>
            <a:r>
              <a:rPr lang="fr-FR" dirty="0"/>
              <a:t>présente les obligations générales des générateurs, détenteurs et utilisateurs des déchets :</a:t>
            </a:r>
          </a:p>
          <a:p>
            <a:pPr marL="542925" lvl="0"/>
            <a:r>
              <a:rPr lang="fr-FR" dirty="0"/>
              <a:t>La </a:t>
            </a:r>
            <a:r>
              <a:rPr lang="fr-FR" dirty="0">
                <a:solidFill>
                  <a:srgbClr val="FF0000"/>
                </a:solidFill>
              </a:rPr>
              <a:t>responsabilité du détenteur </a:t>
            </a:r>
            <a:r>
              <a:rPr lang="fr-FR" dirty="0"/>
              <a:t>qui est tenu d'en assurer ou d'en faire </a:t>
            </a:r>
            <a:r>
              <a:rPr lang="fr-FR" dirty="0">
                <a:solidFill>
                  <a:srgbClr val="FF0000"/>
                </a:solidFill>
              </a:rPr>
              <a:t>assurer l'élimination</a:t>
            </a:r>
            <a:r>
              <a:rPr lang="fr-FR" dirty="0"/>
              <a:t> ;</a:t>
            </a:r>
          </a:p>
          <a:p>
            <a:pPr marL="542925" lvl="0"/>
            <a:r>
              <a:rPr lang="fr-FR" dirty="0"/>
              <a:t>Le président de la commune concernée, pour les déchets ménagers et assimilés, le wali de la région ou le gouverneur de la préfecture ou de la province, pour les autres déchets, peuvent, après mise en demeure, </a:t>
            </a:r>
            <a:r>
              <a:rPr lang="fr-FR" dirty="0">
                <a:solidFill>
                  <a:srgbClr val="FF0000"/>
                </a:solidFill>
              </a:rPr>
              <a:t>ordonner, aux frais du contrevenant, l'élimination </a:t>
            </a:r>
            <a:r>
              <a:rPr lang="fr-FR" dirty="0"/>
              <a:t>d'office des déchets.</a:t>
            </a:r>
          </a:p>
          <a:p>
            <a:pPr marL="542925" lvl="0"/>
            <a:r>
              <a:rPr lang="fr-FR" dirty="0"/>
              <a:t>L'</a:t>
            </a:r>
            <a:r>
              <a:rPr lang="fr-FR" dirty="0">
                <a:solidFill>
                  <a:srgbClr val="FF0000"/>
                </a:solidFill>
              </a:rPr>
              <a:t>incinération</a:t>
            </a:r>
            <a:r>
              <a:rPr lang="fr-FR" dirty="0"/>
              <a:t> des déchets en </a:t>
            </a:r>
            <a:r>
              <a:rPr lang="fr-FR" dirty="0">
                <a:solidFill>
                  <a:srgbClr val="FF0000"/>
                </a:solidFill>
              </a:rPr>
              <a:t>plein air est interdite </a:t>
            </a:r>
            <a:r>
              <a:rPr lang="fr-FR" dirty="0"/>
              <a:t>et punie par la loi.</a:t>
            </a:r>
          </a:p>
          <a:p>
            <a:pPr marL="0" indent="0">
              <a:buNone/>
            </a:pPr>
            <a:r>
              <a:rPr lang="fr-FR" b="1" dirty="0">
                <a:solidFill>
                  <a:srgbClr val="0070C0"/>
                </a:solidFill>
              </a:rPr>
              <a:t>L’article 8 </a:t>
            </a:r>
            <a:r>
              <a:rPr lang="fr-FR" dirty="0"/>
              <a:t>spécifie en outre que le « ... le wali de la région ou le gouverneur de la préfecture ou de la province, ... peuvent, après mise en demeure, </a:t>
            </a:r>
            <a:r>
              <a:rPr lang="fr-FR" dirty="0">
                <a:solidFill>
                  <a:srgbClr val="FF0000"/>
                </a:solidFill>
              </a:rPr>
              <a:t>ordonner, aux frais du contrevenant, l'élimination d'office des déchets</a:t>
            </a:r>
            <a:r>
              <a:rPr lang="fr-FR" dirty="0"/>
              <a:t> </a:t>
            </a:r>
            <a:r>
              <a:rPr lang="fr-FR" dirty="0" smtClean="0"/>
              <a:t>».</a:t>
            </a:r>
            <a:endParaRPr lang="fr-FR" dirty="0"/>
          </a:p>
        </p:txBody>
      </p:sp>
      <p:sp>
        <p:nvSpPr>
          <p:cNvPr id="4" name="Espace réservé du numéro de diapositive 3"/>
          <p:cNvSpPr>
            <a:spLocks noGrp="1"/>
          </p:cNvSpPr>
          <p:nvPr>
            <p:ph type="sldNum" sz="quarter" idx="12"/>
          </p:nvPr>
        </p:nvSpPr>
        <p:spPr/>
        <p:txBody>
          <a:bodyPr/>
          <a:lstStyle/>
          <a:p>
            <a:fld id="{D94859A6-C244-4DCD-87F3-36B9E31E1B7D}" type="slidenum">
              <a:rPr lang="fr-FR" smtClean="0"/>
              <a:pPr/>
              <a:t>12</a:t>
            </a:fld>
            <a:endParaRPr lang="fr-FR"/>
          </a:p>
        </p:txBody>
      </p:sp>
      <p:sp>
        <p:nvSpPr>
          <p:cNvPr id="5" name="Titre 1"/>
          <p:cNvSpPr>
            <a:spLocks noGrp="1"/>
          </p:cNvSpPr>
          <p:nvPr>
            <p:ph type="title"/>
          </p:nvPr>
        </p:nvSpPr>
        <p:spPr>
          <a:xfrm>
            <a:off x="838200" y="365126"/>
            <a:ext cx="10515600" cy="713662"/>
          </a:xfrm>
          <a:solidFill>
            <a:schemeClr val="accent1">
              <a:lumMod val="20000"/>
              <a:lumOff val="80000"/>
            </a:schemeClr>
          </a:solidFill>
        </p:spPr>
        <p:txBody>
          <a:bodyPr>
            <a:normAutofit/>
          </a:bodyPr>
          <a:lstStyle/>
          <a:p>
            <a:pPr algn="just"/>
            <a:r>
              <a:rPr lang="fr-FR" sz="3200" dirty="0"/>
              <a:t>Loi 28-00 : Gestion et élimination des déchets</a:t>
            </a:r>
          </a:p>
        </p:txBody>
      </p:sp>
    </p:spTree>
    <p:extLst>
      <p:ext uri="{BB962C8B-B14F-4D97-AF65-F5344CB8AC3E}">
        <p14:creationId xmlns:p14="http://schemas.microsoft.com/office/powerpoint/2010/main" val="429205447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158948"/>
            <a:ext cx="10515600" cy="5699051"/>
          </a:xfrm>
        </p:spPr>
        <p:txBody>
          <a:bodyPr>
            <a:normAutofit/>
          </a:bodyPr>
          <a:lstStyle/>
          <a:p>
            <a:pPr marL="0" indent="0">
              <a:buNone/>
            </a:pPr>
            <a:r>
              <a:rPr lang="fr-FR" b="1" dirty="0" smtClean="0">
                <a:solidFill>
                  <a:srgbClr val="0070C0"/>
                </a:solidFill>
              </a:rPr>
              <a:t>Le </a:t>
            </a:r>
            <a:r>
              <a:rPr lang="fr-FR" b="1" dirty="0">
                <a:solidFill>
                  <a:srgbClr val="0070C0"/>
                </a:solidFill>
              </a:rPr>
              <a:t>chapitre 3 </a:t>
            </a:r>
            <a:r>
              <a:rPr lang="fr-FR" dirty="0"/>
              <a:t>institue l’obligation d’élaborer des </a:t>
            </a:r>
            <a:r>
              <a:rPr lang="fr-FR" dirty="0">
                <a:solidFill>
                  <a:srgbClr val="FF0000"/>
                </a:solidFill>
              </a:rPr>
              <a:t>plans de gestion</a:t>
            </a:r>
            <a:r>
              <a:rPr lang="fr-FR" dirty="0"/>
              <a:t> pour les déchets selon leur nature :</a:t>
            </a:r>
          </a:p>
          <a:p>
            <a:pPr marL="542925" lvl="0" indent="-180975"/>
            <a:r>
              <a:rPr lang="fr-FR" dirty="0"/>
              <a:t>Plan directeur </a:t>
            </a:r>
            <a:r>
              <a:rPr lang="fr-FR" dirty="0">
                <a:solidFill>
                  <a:srgbClr val="FF0000"/>
                </a:solidFill>
              </a:rPr>
              <a:t>national </a:t>
            </a:r>
            <a:r>
              <a:rPr lang="fr-FR" dirty="0"/>
              <a:t>de gestion </a:t>
            </a:r>
            <a:r>
              <a:rPr lang="fr-FR" dirty="0">
                <a:solidFill>
                  <a:srgbClr val="FF0000"/>
                </a:solidFill>
              </a:rPr>
              <a:t>des déchets dangereux</a:t>
            </a:r>
            <a:r>
              <a:rPr lang="fr-FR" dirty="0"/>
              <a:t>, à élaborer par l’Administration en collaboration avec les collectivités locales et les professionnels concernés ;</a:t>
            </a:r>
          </a:p>
          <a:p>
            <a:pPr marL="542925" lvl="0" indent="-180975"/>
            <a:r>
              <a:rPr lang="fr-FR" dirty="0"/>
              <a:t>Plan directeur </a:t>
            </a:r>
            <a:r>
              <a:rPr lang="fr-FR" dirty="0">
                <a:solidFill>
                  <a:srgbClr val="FF0000"/>
                </a:solidFill>
              </a:rPr>
              <a:t>régional </a:t>
            </a:r>
            <a:r>
              <a:rPr lang="fr-FR" dirty="0"/>
              <a:t>de gestion </a:t>
            </a:r>
            <a:r>
              <a:rPr lang="fr-FR" dirty="0">
                <a:solidFill>
                  <a:srgbClr val="FF0000"/>
                </a:solidFill>
              </a:rPr>
              <a:t>des déchets industriels</a:t>
            </a:r>
            <a:r>
              <a:rPr lang="fr-FR" dirty="0"/>
              <a:t>, médicaux et pharmaceutiques non dangereux et </a:t>
            </a:r>
            <a:r>
              <a:rPr lang="fr-FR" dirty="0">
                <a:solidFill>
                  <a:srgbClr val="FF0000"/>
                </a:solidFill>
              </a:rPr>
              <a:t>des déchets ultimes</a:t>
            </a:r>
            <a:r>
              <a:rPr lang="fr-FR" dirty="0"/>
              <a:t>, agricoles et </a:t>
            </a:r>
            <a:r>
              <a:rPr lang="fr-FR" dirty="0">
                <a:solidFill>
                  <a:srgbClr val="FF0000"/>
                </a:solidFill>
              </a:rPr>
              <a:t>inertes</a:t>
            </a:r>
            <a:r>
              <a:rPr lang="fr-FR" dirty="0"/>
              <a:t>. Ce plan concerne notamment la </a:t>
            </a:r>
            <a:r>
              <a:rPr lang="fr-FR" dirty="0">
                <a:solidFill>
                  <a:srgbClr val="FF0000"/>
                </a:solidFill>
              </a:rPr>
              <a:t>fraction non dangereuse </a:t>
            </a:r>
            <a:r>
              <a:rPr lang="fr-FR" dirty="0"/>
              <a:t>des </a:t>
            </a:r>
            <a:r>
              <a:rPr lang="fr-FR" dirty="0" smtClean="0"/>
              <a:t>DCD</a:t>
            </a:r>
            <a:endParaRPr lang="fr-FR" dirty="0"/>
          </a:p>
        </p:txBody>
      </p:sp>
      <p:sp>
        <p:nvSpPr>
          <p:cNvPr id="4" name="Espace réservé du numéro de diapositive 3"/>
          <p:cNvSpPr>
            <a:spLocks noGrp="1"/>
          </p:cNvSpPr>
          <p:nvPr>
            <p:ph type="sldNum" sz="quarter" idx="12"/>
          </p:nvPr>
        </p:nvSpPr>
        <p:spPr/>
        <p:txBody>
          <a:bodyPr/>
          <a:lstStyle/>
          <a:p>
            <a:fld id="{D94859A6-C244-4DCD-87F3-36B9E31E1B7D}" type="slidenum">
              <a:rPr lang="fr-FR" smtClean="0"/>
              <a:pPr/>
              <a:t>13</a:t>
            </a:fld>
            <a:endParaRPr lang="fr-FR"/>
          </a:p>
        </p:txBody>
      </p:sp>
      <p:sp>
        <p:nvSpPr>
          <p:cNvPr id="5" name="Titre 1"/>
          <p:cNvSpPr>
            <a:spLocks noGrp="1"/>
          </p:cNvSpPr>
          <p:nvPr>
            <p:ph type="title"/>
          </p:nvPr>
        </p:nvSpPr>
        <p:spPr>
          <a:xfrm>
            <a:off x="838200" y="365126"/>
            <a:ext cx="10515600" cy="713662"/>
          </a:xfrm>
          <a:solidFill>
            <a:schemeClr val="accent1">
              <a:lumMod val="20000"/>
              <a:lumOff val="80000"/>
            </a:schemeClr>
          </a:solidFill>
        </p:spPr>
        <p:txBody>
          <a:bodyPr>
            <a:normAutofit/>
          </a:bodyPr>
          <a:lstStyle/>
          <a:p>
            <a:pPr algn="just"/>
            <a:r>
              <a:rPr lang="fr-FR" sz="3200" dirty="0"/>
              <a:t>Loi 28-00 : Gestion et élimination des déchets</a:t>
            </a:r>
          </a:p>
        </p:txBody>
      </p:sp>
    </p:spTree>
    <p:extLst>
      <p:ext uri="{BB962C8B-B14F-4D97-AF65-F5344CB8AC3E}">
        <p14:creationId xmlns:p14="http://schemas.microsoft.com/office/powerpoint/2010/main" val="298647250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833" y="1160980"/>
            <a:ext cx="11387469" cy="5560495"/>
          </a:xfrm>
        </p:spPr>
        <p:txBody>
          <a:bodyPr>
            <a:normAutofit fontScale="92500" lnSpcReduction="10000"/>
          </a:bodyPr>
          <a:lstStyle/>
          <a:p>
            <a:pPr marL="0" indent="0">
              <a:buNone/>
            </a:pPr>
            <a:r>
              <a:rPr lang="fr-FR" b="1" dirty="0">
                <a:solidFill>
                  <a:srgbClr val="0070C0"/>
                </a:solidFill>
              </a:rPr>
              <a:t>Le titre III </a:t>
            </a:r>
            <a:r>
              <a:rPr lang="fr-FR" dirty="0"/>
              <a:t>concerne la gestion des </a:t>
            </a:r>
            <a:r>
              <a:rPr lang="fr-FR" dirty="0">
                <a:solidFill>
                  <a:srgbClr val="FF0000"/>
                </a:solidFill>
              </a:rPr>
              <a:t>déchets inertes</a:t>
            </a:r>
            <a:r>
              <a:rPr lang="fr-FR" dirty="0"/>
              <a:t>, déchets agricoles, déchets </a:t>
            </a:r>
            <a:r>
              <a:rPr lang="fr-FR" dirty="0">
                <a:solidFill>
                  <a:srgbClr val="FF0000"/>
                </a:solidFill>
              </a:rPr>
              <a:t>ultimes </a:t>
            </a:r>
            <a:r>
              <a:rPr lang="fr-FR" dirty="0"/>
              <a:t>et déchets industriels non dangereux. La majorité des déchets de construction font partie de cette catégorie. </a:t>
            </a:r>
          </a:p>
          <a:p>
            <a:r>
              <a:rPr lang="fr-FR" b="1" dirty="0">
                <a:solidFill>
                  <a:srgbClr val="0070C0"/>
                </a:solidFill>
              </a:rPr>
              <a:t>L’article 24 </a:t>
            </a:r>
            <a:r>
              <a:rPr lang="fr-FR" dirty="0"/>
              <a:t>stipule que déchets de cette catégorie doivent être </a:t>
            </a:r>
            <a:r>
              <a:rPr lang="fr-FR" dirty="0">
                <a:solidFill>
                  <a:srgbClr val="FF0000"/>
                </a:solidFill>
              </a:rPr>
              <a:t>déposés par leurs générateurs </a:t>
            </a:r>
            <a:r>
              <a:rPr lang="fr-FR" dirty="0"/>
              <a:t>ou par les personnes </a:t>
            </a:r>
            <a:r>
              <a:rPr lang="fr-FR" dirty="0">
                <a:solidFill>
                  <a:srgbClr val="FF0000"/>
                </a:solidFill>
              </a:rPr>
              <a:t>autorisées à les gérer </a:t>
            </a:r>
            <a:r>
              <a:rPr lang="fr-FR" dirty="0"/>
              <a:t>dans les lieux et les </a:t>
            </a:r>
            <a:r>
              <a:rPr lang="fr-FR" dirty="0">
                <a:solidFill>
                  <a:srgbClr val="FF0000"/>
                </a:solidFill>
              </a:rPr>
              <a:t>installations d'élimination </a:t>
            </a:r>
            <a:r>
              <a:rPr lang="fr-FR" dirty="0"/>
              <a:t>désignés à cette fin </a:t>
            </a:r>
            <a:r>
              <a:rPr lang="fr-FR" dirty="0">
                <a:solidFill>
                  <a:srgbClr val="FF0000"/>
                </a:solidFill>
              </a:rPr>
              <a:t>par le plan directeur régional </a:t>
            </a:r>
            <a:r>
              <a:rPr lang="fr-FR" dirty="0"/>
              <a:t>sous le contrôle des communes ou de leurs groupements concernés ainsi que des agents commissionnés à cet effet.</a:t>
            </a:r>
          </a:p>
          <a:p>
            <a:r>
              <a:rPr lang="fr-FR" b="1" dirty="0">
                <a:solidFill>
                  <a:srgbClr val="0070C0"/>
                </a:solidFill>
              </a:rPr>
              <a:t>L’article 25 </a:t>
            </a:r>
            <a:r>
              <a:rPr lang="fr-FR" dirty="0">
                <a:solidFill>
                  <a:srgbClr val="FF0000"/>
                </a:solidFill>
              </a:rPr>
              <a:t>autorise les communes </a:t>
            </a:r>
            <a:r>
              <a:rPr lang="fr-FR" dirty="0"/>
              <a:t>et, le cas échéant, les personnes autorisées à cet effet, à </a:t>
            </a:r>
            <a:r>
              <a:rPr lang="fr-FR" dirty="0">
                <a:solidFill>
                  <a:srgbClr val="FF0000"/>
                </a:solidFill>
              </a:rPr>
              <a:t>recevoir et gérer les déchets inertes</a:t>
            </a:r>
            <a:r>
              <a:rPr lang="fr-FR" dirty="0"/>
              <a:t>, les déchets agricoles, les déchets </a:t>
            </a:r>
            <a:r>
              <a:rPr lang="fr-FR" dirty="0">
                <a:solidFill>
                  <a:srgbClr val="FF0000"/>
                </a:solidFill>
              </a:rPr>
              <a:t>ultimes</a:t>
            </a:r>
            <a:r>
              <a:rPr lang="fr-FR" dirty="0"/>
              <a:t> et les déchets industriels non dangereux, </a:t>
            </a:r>
            <a:r>
              <a:rPr lang="fr-FR" dirty="0">
                <a:solidFill>
                  <a:srgbClr val="FF0000"/>
                </a:solidFill>
              </a:rPr>
              <a:t>moyennant une redevance sur les services rendus</a:t>
            </a:r>
            <a:r>
              <a:rPr lang="fr-FR" dirty="0"/>
              <a:t>, tel qu’autorisé par la </a:t>
            </a:r>
            <a:r>
              <a:rPr lang="fr-FR" dirty="0">
                <a:solidFill>
                  <a:srgbClr val="FF0000"/>
                </a:solidFill>
              </a:rPr>
              <a:t>charte communale (article 47</a:t>
            </a:r>
            <a:r>
              <a:rPr lang="fr-FR" dirty="0"/>
              <a:t>).</a:t>
            </a:r>
          </a:p>
          <a:p>
            <a:r>
              <a:rPr lang="fr-FR" b="1" dirty="0" smtClean="0">
                <a:solidFill>
                  <a:srgbClr val="0070C0"/>
                </a:solidFill>
              </a:rPr>
              <a:t>L’article </a:t>
            </a:r>
            <a:r>
              <a:rPr lang="fr-FR" b="1" dirty="0">
                <a:solidFill>
                  <a:srgbClr val="0070C0"/>
                </a:solidFill>
              </a:rPr>
              <a:t>27 </a:t>
            </a:r>
            <a:r>
              <a:rPr lang="fr-FR" dirty="0"/>
              <a:t>autorise </a:t>
            </a:r>
            <a:r>
              <a:rPr lang="fr-FR" dirty="0">
                <a:solidFill>
                  <a:srgbClr val="FF0000"/>
                </a:solidFill>
              </a:rPr>
              <a:t>l’utilisation des déchets inertes </a:t>
            </a:r>
            <a:r>
              <a:rPr lang="fr-FR" dirty="0"/>
              <a:t>dans le remblaiement de </a:t>
            </a:r>
            <a:r>
              <a:rPr lang="fr-FR" dirty="0">
                <a:solidFill>
                  <a:srgbClr val="FF0000"/>
                </a:solidFill>
              </a:rPr>
              <a:t>carrières</a:t>
            </a:r>
            <a:r>
              <a:rPr lang="fr-FR" dirty="0"/>
              <a:t>. Ils peuvent être également utilisés pour </a:t>
            </a:r>
            <a:r>
              <a:rPr lang="fr-FR" dirty="0">
                <a:solidFill>
                  <a:srgbClr val="FF0000"/>
                </a:solidFill>
              </a:rPr>
              <a:t>valoriser, traiter ou éliminer </a:t>
            </a:r>
            <a:r>
              <a:rPr lang="fr-FR" dirty="0"/>
              <a:t>les autres catégories de déchets, à l'exception des déchets dangereux, en cas d'inexistence de techniques appropriées pour leur traitement et leur élimination.</a:t>
            </a:r>
          </a:p>
          <a:p>
            <a:endParaRPr lang="fr-FR" dirty="0"/>
          </a:p>
        </p:txBody>
      </p:sp>
      <p:sp>
        <p:nvSpPr>
          <p:cNvPr id="4" name="Espace réservé du numéro de diapositive 3"/>
          <p:cNvSpPr>
            <a:spLocks noGrp="1"/>
          </p:cNvSpPr>
          <p:nvPr>
            <p:ph type="sldNum" sz="quarter" idx="12"/>
          </p:nvPr>
        </p:nvSpPr>
        <p:spPr/>
        <p:txBody>
          <a:bodyPr/>
          <a:lstStyle/>
          <a:p>
            <a:fld id="{D94859A6-C244-4DCD-87F3-36B9E31E1B7D}" type="slidenum">
              <a:rPr lang="fr-FR" smtClean="0"/>
              <a:pPr/>
              <a:t>14</a:t>
            </a:fld>
            <a:endParaRPr lang="fr-FR"/>
          </a:p>
        </p:txBody>
      </p:sp>
      <p:sp>
        <p:nvSpPr>
          <p:cNvPr id="5" name="Titre 1"/>
          <p:cNvSpPr>
            <a:spLocks noGrp="1"/>
          </p:cNvSpPr>
          <p:nvPr>
            <p:ph type="title"/>
          </p:nvPr>
        </p:nvSpPr>
        <p:spPr>
          <a:xfrm>
            <a:off x="838200" y="365126"/>
            <a:ext cx="10515600" cy="600646"/>
          </a:xfrm>
          <a:solidFill>
            <a:schemeClr val="accent1">
              <a:lumMod val="20000"/>
              <a:lumOff val="80000"/>
            </a:schemeClr>
          </a:solidFill>
        </p:spPr>
        <p:txBody>
          <a:bodyPr>
            <a:normAutofit/>
          </a:bodyPr>
          <a:lstStyle/>
          <a:p>
            <a:pPr algn="just"/>
            <a:r>
              <a:rPr lang="fr-FR" sz="3200" dirty="0"/>
              <a:t>Loi 28-00 : Gestion et élimination des déchets</a:t>
            </a:r>
          </a:p>
        </p:txBody>
      </p:sp>
    </p:spTree>
    <p:extLst>
      <p:ext uri="{BB962C8B-B14F-4D97-AF65-F5344CB8AC3E}">
        <p14:creationId xmlns:p14="http://schemas.microsoft.com/office/powerpoint/2010/main" val="375097992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945758"/>
            <a:ext cx="10515600" cy="4561368"/>
          </a:xfrm>
        </p:spPr>
        <p:txBody>
          <a:bodyPr>
            <a:normAutofit/>
          </a:bodyPr>
          <a:lstStyle/>
          <a:p>
            <a:pPr marL="0" indent="0">
              <a:buNone/>
            </a:pPr>
            <a:r>
              <a:rPr lang="fr-FR" b="1" dirty="0">
                <a:solidFill>
                  <a:srgbClr val="0070C0"/>
                </a:solidFill>
              </a:rPr>
              <a:t>Le titre IV </a:t>
            </a:r>
            <a:r>
              <a:rPr lang="fr-FR" dirty="0"/>
              <a:t>concerne la </a:t>
            </a:r>
            <a:r>
              <a:rPr lang="fr-FR" dirty="0">
                <a:solidFill>
                  <a:srgbClr val="FF0000"/>
                </a:solidFill>
              </a:rPr>
              <a:t>gestion des déchets dangereux</a:t>
            </a:r>
            <a:r>
              <a:rPr lang="fr-FR" dirty="0"/>
              <a:t> qui sont courants parmi les déchets de construction</a:t>
            </a:r>
            <a:r>
              <a:rPr lang="fr-FR" dirty="0" smtClean="0"/>
              <a:t>.</a:t>
            </a:r>
          </a:p>
          <a:p>
            <a:pPr marL="0" indent="0">
              <a:buNone/>
            </a:pPr>
            <a:r>
              <a:rPr lang="fr-FR" dirty="0" smtClean="0"/>
              <a:t> </a:t>
            </a:r>
          </a:p>
          <a:p>
            <a:r>
              <a:rPr lang="fr-FR" b="1" dirty="0" smtClean="0">
                <a:solidFill>
                  <a:srgbClr val="0070C0"/>
                </a:solidFill>
              </a:rPr>
              <a:t>L’article </a:t>
            </a:r>
            <a:r>
              <a:rPr lang="fr-FR" b="1" dirty="0">
                <a:solidFill>
                  <a:srgbClr val="0070C0"/>
                </a:solidFill>
              </a:rPr>
              <a:t>29 </a:t>
            </a:r>
            <a:r>
              <a:rPr lang="fr-FR" dirty="0"/>
              <a:t>précise que les déchets dangereux ne peuvent être </a:t>
            </a:r>
            <a:r>
              <a:rPr lang="fr-FR" dirty="0">
                <a:solidFill>
                  <a:srgbClr val="FF0000"/>
                </a:solidFill>
              </a:rPr>
              <a:t>traités</a:t>
            </a:r>
            <a:r>
              <a:rPr lang="fr-FR" dirty="0"/>
              <a:t> en vue de leur élimination ou de leur valorisation que dans des </a:t>
            </a:r>
            <a:r>
              <a:rPr lang="fr-FR" dirty="0">
                <a:solidFill>
                  <a:srgbClr val="FF0000"/>
                </a:solidFill>
              </a:rPr>
              <a:t>installations spécialisées </a:t>
            </a:r>
            <a:r>
              <a:rPr lang="fr-FR" dirty="0"/>
              <a:t>désignées par l'administration et autorisées conformément au </a:t>
            </a:r>
            <a:r>
              <a:rPr lang="fr-FR" dirty="0">
                <a:solidFill>
                  <a:srgbClr val="FF0000"/>
                </a:solidFill>
              </a:rPr>
              <a:t>plan directeur national </a:t>
            </a:r>
            <a:r>
              <a:rPr lang="fr-FR" dirty="0"/>
              <a:t>de gestion des déchets dangereux.</a:t>
            </a:r>
          </a:p>
          <a:p>
            <a:endParaRPr lang="fr-FR" dirty="0"/>
          </a:p>
        </p:txBody>
      </p:sp>
      <p:sp>
        <p:nvSpPr>
          <p:cNvPr id="4" name="Espace réservé du numéro de diapositive 3"/>
          <p:cNvSpPr>
            <a:spLocks noGrp="1"/>
          </p:cNvSpPr>
          <p:nvPr>
            <p:ph type="sldNum" sz="quarter" idx="12"/>
          </p:nvPr>
        </p:nvSpPr>
        <p:spPr/>
        <p:txBody>
          <a:bodyPr/>
          <a:lstStyle/>
          <a:p>
            <a:fld id="{D94859A6-C244-4DCD-87F3-36B9E31E1B7D}" type="slidenum">
              <a:rPr lang="fr-FR" smtClean="0"/>
              <a:pPr/>
              <a:t>15</a:t>
            </a:fld>
            <a:endParaRPr lang="fr-FR"/>
          </a:p>
        </p:txBody>
      </p:sp>
      <p:sp>
        <p:nvSpPr>
          <p:cNvPr id="5" name="Titre 1"/>
          <p:cNvSpPr>
            <a:spLocks noGrp="1"/>
          </p:cNvSpPr>
          <p:nvPr>
            <p:ph type="title"/>
          </p:nvPr>
        </p:nvSpPr>
        <p:spPr>
          <a:xfrm>
            <a:off x="838200" y="365126"/>
            <a:ext cx="10515600" cy="857500"/>
          </a:xfrm>
          <a:solidFill>
            <a:schemeClr val="accent1">
              <a:lumMod val="20000"/>
              <a:lumOff val="80000"/>
            </a:schemeClr>
          </a:solidFill>
        </p:spPr>
        <p:txBody>
          <a:bodyPr>
            <a:normAutofit/>
          </a:bodyPr>
          <a:lstStyle/>
          <a:p>
            <a:pPr algn="just"/>
            <a:r>
              <a:rPr lang="fr-FR" sz="3200" dirty="0"/>
              <a:t>Loi 28-00 : Gestion et élimination des déchets</a:t>
            </a:r>
          </a:p>
        </p:txBody>
      </p:sp>
    </p:spTree>
    <p:extLst>
      <p:ext uri="{BB962C8B-B14F-4D97-AF65-F5344CB8AC3E}">
        <p14:creationId xmlns:p14="http://schemas.microsoft.com/office/powerpoint/2010/main" val="258376037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335640"/>
            <a:ext cx="10515600" cy="5020710"/>
          </a:xfrm>
        </p:spPr>
        <p:txBody>
          <a:bodyPr>
            <a:normAutofit fontScale="92500"/>
          </a:bodyPr>
          <a:lstStyle/>
          <a:p>
            <a:r>
              <a:rPr lang="fr-FR" b="1" dirty="0" smtClean="0">
                <a:solidFill>
                  <a:srgbClr val="0070C0"/>
                </a:solidFill>
              </a:rPr>
              <a:t>Le </a:t>
            </a:r>
            <a:r>
              <a:rPr lang="fr-FR" b="1" dirty="0">
                <a:solidFill>
                  <a:srgbClr val="0070C0"/>
                </a:solidFill>
              </a:rPr>
              <a:t>décret n°2-14-85 </a:t>
            </a:r>
            <a:r>
              <a:rPr lang="fr-FR" dirty="0"/>
              <a:t>du 28 </a:t>
            </a:r>
            <a:r>
              <a:rPr lang="fr-FR" dirty="0" err="1"/>
              <a:t>rabii</a:t>
            </a:r>
            <a:r>
              <a:rPr lang="fr-FR" dirty="0"/>
              <a:t> I 1436 (20 Janvier 2015) relatif à la gestion des déchets dangereux (B.O n° 6336 du 19 février 2015), fixe </a:t>
            </a:r>
            <a:r>
              <a:rPr lang="fr-FR" dirty="0" smtClean="0"/>
              <a:t>:</a:t>
            </a:r>
          </a:p>
          <a:p>
            <a:pPr marL="542925">
              <a:buFont typeface="Wingdings" panose="05000000000000000000" pitchFamily="2" charset="2"/>
              <a:buChar char="ü"/>
            </a:pPr>
            <a:r>
              <a:rPr lang="fr-FR" dirty="0" smtClean="0"/>
              <a:t>les </a:t>
            </a:r>
            <a:r>
              <a:rPr lang="fr-FR" dirty="0">
                <a:solidFill>
                  <a:srgbClr val="FF0000"/>
                </a:solidFill>
              </a:rPr>
              <a:t>conditions et les prescriptions </a:t>
            </a:r>
            <a:r>
              <a:rPr lang="fr-FR" dirty="0"/>
              <a:t>techniques relatives à la gestion des déchets dangereux, </a:t>
            </a:r>
            <a:endParaRPr lang="fr-FR" dirty="0" smtClean="0"/>
          </a:p>
          <a:p>
            <a:pPr marL="542925">
              <a:buFont typeface="Wingdings" panose="05000000000000000000" pitchFamily="2" charset="2"/>
              <a:buChar char="ü"/>
            </a:pPr>
            <a:r>
              <a:rPr lang="fr-FR" dirty="0" smtClean="0"/>
              <a:t>les </a:t>
            </a:r>
            <a:r>
              <a:rPr lang="fr-FR" dirty="0">
                <a:solidFill>
                  <a:srgbClr val="FF0000"/>
                </a:solidFill>
              </a:rPr>
              <a:t>mesures organisationnelles </a:t>
            </a:r>
            <a:r>
              <a:rPr lang="fr-FR" dirty="0"/>
              <a:t>de gestion des déchets dangereux, </a:t>
            </a:r>
            <a:endParaRPr lang="fr-FR" dirty="0" smtClean="0"/>
          </a:p>
          <a:p>
            <a:pPr marL="542925">
              <a:buFont typeface="Wingdings" panose="05000000000000000000" pitchFamily="2" charset="2"/>
              <a:buChar char="ü"/>
            </a:pPr>
            <a:r>
              <a:rPr lang="fr-FR" dirty="0" smtClean="0"/>
              <a:t>les </a:t>
            </a:r>
            <a:r>
              <a:rPr lang="fr-FR" dirty="0">
                <a:solidFill>
                  <a:srgbClr val="FF0000"/>
                </a:solidFill>
              </a:rPr>
              <a:t>modalités d’octroi des autorisations </a:t>
            </a:r>
            <a:r>
              <a:rPr lang="fr-FR" dirty="0"/>
              <a:t>aux </a:t>
            </a:r>
            <a:r>
              <a:rPr lang="fr-FR" dirty="0">
                <a:solidFill>
                  <a:srgbClr val="FF0000"/>
                </a:solidFill>
              </a:rPr>
              <a:t>installations </a:t>
            </a:r>
            <a:r>
              <a:rPr lang="fr-FR" dirty="0"/>
              <a:t>spécialisées pour leur traitement en vue de leur élimination ou de leur valorisation ; </a:t>
            </a:r>
            <a:endParaRPr lang="fr-FR" dirty="0" smtClean="0"/>
          </a:p>
          <a:p>
            <a:pPr marL="542925">
              <a:buFont typeface="Wingdings" panose="05000000000000000000" pitchFamily="2" charset="2"/>
              <a:buChar char="ü"/>
            </a:pPr>
            <a:r>
              <a:rPr lang="fr-FR" dirty="0" smtClean="0"/>
              <a:t> </a:t>
            </a:r>
            <a:r>
              <a:rPr lang="fr-FR" dirty="0"/>
              <a:t>fixe également les </a:t>
            </a:r>
            <a:r>
              <a:rPr lang="fr-FR" dirty="0">
                <a:solidFill>
                  <a:srgbClr val="FF0000"/>
                </a:solidFill>
              </a:rPr>
              <a:t>modalités d’octroi de l’autorisation </a:t>
            </a:r>
            <a:r>
              <a:rPr lang="fr-FR" dirty="0"/>
              <a:t>de </a:t>
            </a:r>
            <a:r>
              <a:rPr lang="fr-FR" dirty="0">
                <a:solidFill>
                  <a:srgbClr val="FF0000"/>
                </a:solidFill>
              </a:rPr>
              <a:t>collecte et de transport</a:t>
            </a:r>
            <a:r>
              <a:rPr lang="fr-FR" dirty="0"/>
              <a:t> des déchets dangereux et les conditions ainsi </a:t>
            </a:r>
            <a:r>
              <a:rPr lang="fr-FR" dirty="0" smtClean="0"/>
              <a:t>que</a:t>
            </a:r>
          </a:p>
          <a:p>
            <a:pPr marL="542925">
              <a:buFont typeface="Wingdings" panose="05000000000000000000" pitchFamily="2" charset="2"/>
              <a:buChar char="ü"/>
            </a:pPr>
            <a:r>
              <a:rPr lang="fr-FR" dirty="0" smtClean="0"/>
              <a:t> </a:t>
            </a:r>
            <a:r>
              <a:rPr lang="fr-FR" dirty="0"/>
              <a:t>les </a:t>
            </a:r>
            <a:r>
              <a:rPr lang="fr-FR" dirty="0">
                <a:solidFill>
                  <a:srgbClr val="FF0000"/>
                </a:solidFill>
              </a:rPr>
              <a:t>prescriptions techniques relatives à la collecte, au transport, au stockage </a:t>
            </a:r>
            <a:r>
              <a:rPr lang="fr-FR" dirty="0"/>
              <a:t>des déchets dangereux en vue de leur élimination ou de leur valorisation.</a:t>
            </a:r>
          </a:p>
          <a:p>
            <a:endParaRPr lang="fr-FR" dirty="0"/>
          </a:p>
        </p:txBody>
      </p:sp>
      <p:sp>
        <p:nvSpPr>
          <p:cNvPr id="4" name="Espace réservé du numéro de diapositive 3"/>
          <p:cNvSpPr>
            <a:spLocks noGrp="1"/>
          </p:cNvSpPr>
          <p:nvPr>
            <p:ph type="sldNum" sz="quarter" idx="12"/>
          </p:nvPr>
        </p:nvSpPr>
        <p:spPr/>
        <p:txBody>
          <a:bodyPr/>
          <a:lstStyle/>
          <a:p>
            <a:fld id="{D94859A6-C244-4DCD-87F3-36B9E31E1B7D}" type="slidenum">
              <a:rPr lang="fr-FR" smtClean="0"/>
              <a:pPr/>
              <a:t>16</a:t>
            </a:fld>
            <a:endParaRPr lang="fr-FR"/>
          </a:p>
        </p:txBody>
      </p:sp>
      <p:sp>
        <p:nvSpPr>
          <p:cNvPr id="5" name="Titre 1"/>
          <p:cNvSpPr>
            <a:spLocks noGrp="1"/>
          </p:cNvSpPr>
          <p:nvPr>
            <p:ph type="title"/>
          </p:nvPr>
        </p:nvSpPr>
        <p:spPr>
          <a:xfrm>
            <a:off x="838200" y="365126"/>
            <a:ext cx="10515600" cy="857500"/>
          </a:xfrm>
          <a:solidFill>
            <a:schemeClr val="accent1">
              <a:lumMod val="20000"/>
              <a:lumOff val="80000"/>
            </a:schemeClr>
          </a:solidFill>
        </p:spPr>
        <p:txBody>
          <a:bodyPr>
            <a:normAutofit/>
          </a:bodyPr>
          <a:lstStyle/>
          <a:p>
            <a:pPr algn="just"/>
            <a:r>
              <a:rPr lang="fr-FR" sz="3200" dirty="0"/>
              <a:t>Loi 28-00 : Gestion et élimination des déchets</a:t>
            </a:r>
          </a:p>
        </p:txBody>
      </p:sp>
    </p:spTree>
    <p:extLst>
      <p:ext uri="{BB962C8B-B14F-4D97-AF65-F5344CB8AC3E}">
        <p14:creationId xmlns:p14="http://schemas.microsoft.com/office/powerpoint/2010/main" val="426413334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273996"/>
            <a:ext cx="10515600" cy="4902967"/>
          </a:xfrm>
        </p:spPr>
        <p:txBody>
          <a:bodyPr>
            <a:normAutofit fontScale="92500" lnSpcReduction="10000"/>
          </a:bodyPr>
          <a:lstStyle/>
          <a:p>
            <a:r>
              <a:rPr lang="fr-FR" b="1" dirty="0">
                <a:solidFill>
                  <a:srgbClr val="0070C0"/>
                </a:solidFill>
              </a:rPr>
              <a:t>Le chapitre 2 </a:t>
            </a:r>
            <a:r>
              <a:rPr lang="fr-FR" dirty="0" smtClean="0"/>
              <a:t>prévoit </a:t>
            </a:r>
            <a:r>
              <a:rPr lang="fr-FR" dirty="0"/>
              <a:t>des </a:t>
            </a:r>
            <a:r>
              <a:rPr lang="fr-FR" dirty="0">
                <a:solidFill>
                  <a:srgbClr val="FF0000"/>
                </a:solidFill>
              </a:rPr>
              <a:t>sanctions</a:t>
            </a:r>
            <a:r>
              <a:rPr lang="fr-FR" dirty="0"/>
              <a:t> en cas d’infraction aux dispositions prévues par la loi. </a:t>
            </a:r>
          </a:p>
          <a:p>
            <a:r>
              <a:rPr lang="fr-FR" dirty="0"/>
              <a:t>En matière de </a:t>
            </a:r>
            <a:r>
              <a:rPr lang="fr-FR" dirty="0" smtClean="0"/>
              <a:t>DCD inertes </a:t>
            </a:r>
            <a:r>
              <a:rPr lang="fr-FR" dirty="0"/>
              <a:t>ou </a:t>
            </a:r>
            <a:r>
              <a:rPr lang="fr-FR" dirty="0">
                <a:solidFill>
                  <a:srgbClr val="FF0000"/>
                </a:solidFill>
              </a:rPr>
              <a:t>non dangereux </a:t>
            </a:r>
            <a:r>
              <a:rPr lang="fr-FR" dirty="0"/>
              <a:t>la loi stipule </a:t>
            </a:r>
            <a:r>
              <a:rPr lang="fr-FR" dirty="0" smtClean="0"/>
              <a:t>que </a:t>
            </a:r>
            <a:r>
              <a:rPr lang="fr-FR" dirty="0"/>
              <a:t>leur dépôt, rejet, enfouissement, stockage, traitement, incinération en dehors des endroits désignés à cet effet sont passibles d'une amende de </a:t>
            </a:r>
            <a:r>
              <a:rPr lang="fr-FR" dirty="0">
                <a:solidFill>
                  <a:srgbClr val="FF0000"/>
                </a:solidFill>
              </a:rPr>
              <a:t>200 à 10.000 dirhams</a:t>
            </a:r>
            <a:r>
              <a:rPr lang="fr-FR" dirty="0"/>
              <a:t>. </a:t>
            </a:r>
            <a:endParaRPr lang="fr-FR" dirty="0" smtClean="0"/>
          </a:p>
          <a:p>
            <a:r>
              <a:rPr lang="fr-FR" dirty="0" smtClean="0"/>
              <a:t>Lorsqu’il </a:t>
            </a:r>
            <a:r>
              <a:rPr lang="fr-FR" dirty="0"/>
              <a:t>s’agit de </a:t>
            </a:r>
            <a:r>
              <a:rPr lang="fr-FR" dirty="0">
                <a:solidFill>
                  <a:srgbClr val="FF0000"/>
                </a:solidFill>
              </a:rPr>
              <a:t>déchets dangereux </a:t>
            </a:r>
            <a:r>
              <a:rPr lang="fr-FR" dirty="0"/>
              <a:t>le contrevenant est passible d'une amende de </a:t>
            </a:r>
            <a:r>
              <a:rPr lang="fr-FR" dirty="0">
                <a:solidFill>
                  <a:srgbClr val="FF0000"/>
                </a:solidFill>
              </a:rPr>
              <a:t>10.000 à 2.000.000 </a:t>
            </a:r>
            <a:r>
              <a:rPr lang="fr-FR" dirty="0"/>
              <a:t>de dirhams et d'un </a:t>
            </a:r>
            <a:r>
              <a:rPr lang="fr-FR" dirty="0">
                <a:solidFill>
                  <a:srgbClr val="FF0000"/>
                </a:solidFill>
              </a:rPr>
              <a:t>emprisonnement</a:t>
            </a:r>
            <a:r>
              <a:rPr lang="fr-FR" dirty="0"/>
              <a:t> de 6 mois à 2 ans ou de l'une de ces deux peines seulement. </a:t>
            </a:r>
          </a:p>
          <a:p>
            <a:r>
              <a:rPr lang="fr-FR" dirty="0"/>
              <a:t>Le </a:t>
            </a:r>
            <a:r>
              <a:rPr lang="fr-FR" dirty="0">
                <a:solidFill>
                  <a:srgbClr val="FF0000"/>
                </a:solidFill>
              </a:rPr>
              <a:t>mélange</a:t>
            </a:r>
            <a:r>
              <a:rPr lang="fr-FR" dirty="0"/>
              <a:t> des déchets dangereux avec les autres types de déchets </a:t>
            </a:r>
            <a:r>
              <a:rPr lang="fr-FR" dirty="0">
                <a:solidFill>
                  <a:srgbClr val="FF0000"/>
                </a:solidFill>
              </a:rPr>
              <a:t>sans l'autorisation</a:t>
            </a:r>
            <a:r>
              <a:rPr lang="fr-FR" dirty="0"/>
              <a:t> prévue par la loi, est puni d'une </a:t>
            </a:r>
            <a:r>
              <a:rPr lang="fr-FR" dirty="0">
                <a:solidFill>
                  <a:srgbClr val="FF0000"/>
                </a:solidFill>
              </a:rPr>
              <a:t>amende de 100.000 à 2.000.000 de dirhams </a:t>
            </a:r>
            <a:r>
              <a:rPr lang="fr-FR" dirty="0"/>
              <a:t>et d'un </a:t>
            </a:r>
            <a:r>
              <a:rPr lang="fr-FR" dirty="0">
                <a:solidFill>
                  <a:srgbClr val="FF0000"/>
                </a:solidFill>
              </a:rPr>
              <a:t>emprisonnement</a:t>
            </a:r>
            <a:r>
              <a:rPr lang="fr-FR" dirty="0"/>
              <a:t> de 3 mois à 2 ans ou de l'une de ces deux peines seulement.</a:t>
            </a:r>
          </a:p>
          <a:p>
            <a:endParaRPr lang="fr-FR" dirty="0"/>
          </a:p>
        </p:txBody>
      </p:sp>
      <p:sp>
        <p:nvSpPr>
          <p:cNvPr id="4" name="Espace réservé du numéro de diapositive 3"/>
          <p:cNvSpPr>
            <a:spLocks noGrp="1"/>
          </p:cNvSpPr>
          <p:nvPr>
            <p:ph type="sldNum" sz="quarter" idx="12"/>
          </p:nvPr>
        </p:nvSpPr>
        <p:spPr/>
        <p:txBody>
          <a:bodyPr/>
          <a:lstStyle/>
          <a:p>
            <a:fld id="{D94859A6-C244-4DCD-87F3-36B9E31E1B7D}" type="slidenum">
              <a:rPr lang="fr-FR" smtClean="0"/>
              <a:pPr/>
              <a:t>17</a:t>
            </a:fld>
            <a:endParaRPr lang="fr-FR"/>
          </a:p>
        </p:txBody>
      </p:sp>
      <p:sp>
        <p:nvSpPr>
          <p:cNvPr id="5" name="Titre 1"/>
          <p:cNvSpPr>
            <a:spLocks noGrp="1"/>
          </p:cNvSpPr>
          <p:nvPr>
            <p:ph type="title"/>
          </p:nvPr>
        </p:nvSpPr>
        <p:spPr>
          <a:xfrm>
            <a:off x="838200" y="365126"/>
            <a:ext cx="10515600" cy="621194"/>
          </a:xfrm>
          <a:solidFill>
            <a:schemeClr val="accent1">
              <a:lumMod val="20000"/>
              <a:lumOff val="80000"/>
            </a:schemeClr>
          </a:solidFill>
        </p:spPr>
        <p:txBody>
          <a:bodyPr>
            <a:normAutofit/>
          </a:bodyPr>
          <a:lstStyle/>
          <a:p>
            <a:pPr algn="just"/>
            <a:r>
              <a:rPr lang="fr-FR" sz="3200" dirty="0"/>
              <a:t>Loi 28-00 : Gestion et élimination des déchets</a:t>
            </a:r>
          </a:p>
        </p:txBody>
      </p:sp>
    </p:spTree>
    <p:extLst>
      <p:ext uri="{BB962C8B-B14F-4D97-AF65-F5344CB8AC3E}">
        <p14:creationId xmlns:p14="http://schemas.microsoft.com/office/powerpoint/2010/main" val="426325322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857500"/>
          </a:xfrm>
          <a:solidFill>
            <a:schemeClr val="accent1">
              <a:lumMod val="20000"/>
              <a:lumOff val="80000"/>
            </a:schemeClr>
          </a:solidFill>
        </p:spPr>
        <p:txBody>
          <a:bodyPr>
            <a:normAutofit fontScale="90000"/>
          </a:bodyPr>
          <a:lstStyle/>
          <a:p>
            <a:r>
              <a:rPr lang="fr-FR" sz="2700" b="1" dirty="0"/>
              <a:t>Le catalogue marocain des déchets (CMD) </a:t>
            </a:r>
            <a:r>
              <a:rPr lang="fr-FR" sz="2700" b="1" dirty="0" smtClean="0"/>
              <a:t>porté par le </a:t>
            </a:r>
            <a:r>
              <a:rPr lang="fr-FR" sz="2700" b="1" dirty="0"/>
              <a:t>décret n°2-07-253 du 14 </a:t>
            </a:r>
            <a:r>
              <a:rPr lang="fr-FR" sz="2700" b="1" dirty="0" err="1"/>
              <a:t>rejeb</a:t>
            </a:r>
            <a:r>
              <a:rPr lang="fr-FR" sz="2700" b="1" dirty="0"/>
              <a:t> 1429 (18 juillet 2008</a:t>
            </a:r>
            <a:r>
              <a:rPr lang="fr-FR" sz="2700" b="1" dirty="0" smtClean="0"/>
              <a:t>). </a:t>
            </a:r>
            <a:r>
              <a:rPr lang="fr-FR" sz="2700" b="1" dirty="0"/>
              <a:t>En application des dispositions des articles 29 et 83 de la loi n°28-00 </a:t>
            </a:r>
          </a:p>
        </p:txBody>
      </p:sp>
      <p:sp>
        <p:nvSpPr>
          <p:cNvPr id="3" name="Espace réservé du contenu 2"/>
          <p:cNvSpPr>
            <a:spLocks noGrp="1"/>
          </p:cNvSpPr>
          <p:nvPr>
            <p:ph idx="1"/>
          </p:nvPr>
        </p:nvSpPr>
        <p:spPr>
          <a:xfrm>
            <a:off x="838200" y="1825624"/>
            <a:ext cx="10515600" cy="4617705"/>
          </a:xfrm>
        </p:spPr>
        <p:txBody>
          <a:bodyPr>
            <a:normAutofit fontScale="92500" lnSpcReduction="10000"/>
          </a:bodyPr>
          <a:lstStyle/>
          <a:p>
            <a:r>
              <a:rPr lang="fr-FR" dirty="0" smtClean="0">
                <a:solidFill>
                  <a:srgbClr val="0070C0"/>
                </a:solidFill>
              </a:rPr>
              <a:t>Le </a:t>
            </a:r>
            <a:r>
              <a:rPr lang="fr-FR" dirty="0">
                <a:solidFill>
                  <a:srgbClr val="0070C0"/>
                </a:solidFill>
              </a:rPr>
              <a:t>CMD </a:t>
            </a:r>
            <a:r>
              <a:rPr lang="fr-FR" dirty="0"/>
              <a:t>classe les déchets en </a:t>
            </a:r>
            <a:r>
              <a:rPr lang="fr-FR" dirty="0">
                <a:solidFill>
                  <a:srgbClr val="FF0000"/>
                </a:solidFill>
              </a:rPr>
              <a:t>20 catégories </a:t>
            </a:r>
            <a:r>
              <a:rPr lang="fr-FR" dirty="0"/>
              <a:t>principales en fonction de la provenance des déchets. </a:t>
            </a:r>
            <a:endParaRPr lang="fr-FR" dirty="0" smtClean="0"/>
          </a:p>
          <a:p>
            <a:pPr marL="542925">
              <a:buFont typeface="Wingdings" panose="05000000000000000000" pitchFamily="2" charset="2"/>
              <a:buChar char="ü"/>
            </a:pPr>
            <a:r>
              <a:rPr lang="fr-FR" dirty="0" smtClean="0"/>
              <a:t>Les DCD (y </a:t>
            </a:r>
            <a:r>
              <a:rPr lang="fr-FR" dirty="0"/>
              <a:t>compris les déblais provenant de sites contaminés) constituent la </a:t>
            </a:r>
            <a:r>
              <a:rPr lang="fr-FR" dirty="0">
                <a:solidFill>
                  <a:srgbClr val="FF0000"/>
                </a:solidFill>
              </a:rPr>
              <a:t>catégorie 17 </a:t>
            </a:r>
            <a:r>
              <a:rPr lang="fr-FR" dirty="0"/>
              <a:t>lorsqu’ils proviennent directement de chantiers, toutefois les déchets industriels des produits utilisés dans la construction peuvent aussi être assimilés à cette </a:t>
            </a:r>
            <a:r>
              <a:rPr lang="fr-FR" dirty="0" smtClean="0"/>
              <a:t>catégorie</a:t>
            </a:r>
          </a:p>
          <a:p>
            <a:pPr marL="542925">
              <a:buFont typeface="Wingdings" panose="05000000000000000000" pitchFamily="2" charset="2"/>
              <a:buChar char="ü"/>
            </a:pPr>
            <a:r>
              <a:rPr lang="fr-FR" dirty="0" smtClean="0"/>
              <a:t>les </a:t>
            </a:r>
            <a:r>
              <a:rPr lang="fr-FR" dirty="0"/>
              <a:t>déchets de peintures et vernis (</a:t>
            </a:r>
            <a:r>
              <a:rPr lang="fr-FR" dirty="0">
                <a:solidFill>
                  <a:srgbClr val="FF0000"/>
                </a:solidFill>
              </a:rPr>
              <a:t>catégorie 8</a:t>
            </a:r>
            <a:r>
              <a:rPr lang="fr-FR" dirty="0" smtClean="0"/>
              <a:t>),</a:t>
            </a:r>
          </a:p>
          <a:p>
            <a:pPr marL="542925">
              <a:buFont typeface="Wingdings" panose="05000000000000000000" pitchFamily="2" charset="2"/>
              <a:buChar char="ü"/>
            </a:pPr>
            <a:r>
              <a:rPr lang="fr-FR" dirty="0" smtClean="0"/>
              <a:t> </a:t>
            </a:r>
            <a:r>
              <a:rPr lang="fr-FR" dirty="0"/>
              <a:t>les déchets de bois de coffrage (</a:t>
            </a:r>
            <a:r>
              <a:rPr lang="fr-FR" dirty="0">
                <a:solidFill>
                  <a:srgbClr val="FF0000"/>
                </a:solidFill>
              </a:rPr>
              <a:t>catégorie 3</a:t>
            </a:r>
            <a:r>
              <a:rPr lang="fr-FR" dirty="0"/>
              <a:t>), </a:t>
            </a:r>
            <a:endParaRPr lang="fr-FR" dirty="0" smtClean="0"/>
          </a:p>
          <a:p>
            <a:pPr marL="542925">
              <a:buFont typeface="Wingdings" panose="05000000000000000000" pitchFamily="2" charset="2"/>
              <a:buChar char="ü"/>
            </a:pPr>
            <a:r>
              <a:rPr lang="fr-FR" dirty="0" smtClean="0"/>
              <a:t>les </a:t>
            </a:r>
            <a:r>
              <a:rPr lang="fr-FR" dirty="0"/>
              <a:t>huiles utilisées pour le décoffrage par exemple (</a:t>
            </a:r>
            <a:r>
              <a:rPr lang="fr-FR" dirty="0">
                <a:solidFill>
                  <a:srgbClr val="FF0000"/>
                </a:solidFill>
              </a:rPr>
              <a:t>catégorie 13</a:t>
            </a:r>
            <a:r>
              <a:rPr lang="fr-FR" dirty="0"/>
              <a:t>) etc. </a:t>
            </a:r>
          </a:p>
          <a:p>
            <a:r>
              <a:rPr lang="fr-FR" b="1" dirty="0">
                <a:solidFill>
                  <a:srgbClr val="0070C0"/>
                </a:solidFill>
              </a:rPr>
              <a:t>L’annexe A </a:t>
            </a:r>
            <a:r>
              <a:rPr lang="fr-FR" dirty="0"/>
              <a:t>donne une </a:t>
            </a:r>
            <a:r>
              <a:rPr lang="fr-FR" dirty="0">
                <a:solidFill>
                  <a:srgbClr val="0070C0"/>
                </a:solidFill>
              </a:rPr>
              <a:t>liste plus détaillée </a:t>
            </a:r>
            <a:r>
              <a:rPr lang="fr-FR" dirty="0"/>
              <a:t>des catégories de déchets qui peuvent se trouver dans les chantiers de construction et de travaux publics.</a:t>
            </a:r>
          </a:p>
          <a:p>
            <a:endParaRPr lang="fr-FR" dirty="0"/>
          </a:p>
        </p:txBody>
      </p:sp>
      <p:sp>
        <p:nvSpPr>
          <p:cNvPr id="4" name="Espace réservé du numéro de diapositive 3"/>
          <p:cNvSpPr>
            <a:spLocks noGrp="1"/>
          </p:cNvSpPr>
          <p:nvPr>
            <p:ph type="sldNum" sz="quarter" idx="12"/>
          </p:nvPr>
        </p:nvSpPr>
        <p:spPr/>
        <p:txBody>
          <a:bodyPr/>
          <a:lstStyle/>
          <a:p>
            <a:fld id="{D94859A6-C244-4DCD-87F3-36B9E31E1B7D}" type="slidenum">
              <a:rPr lang="fr-FR" smtClean="0"/>
              <a:pPr/>
              <a:t>18</a:t>
            </a:fld>
            <a:endParaRPr lang="fr-FR"/>
          </a:p>
        </p:txBody>
      </p:sp>
    </p:spTree>
    <p:extLst>
      <p:ext uri="{BB962C8B-B14F-4D97-AF65-F5344CB8AC3E}">
        <p14:creationId xmlns:p14="http://schemas.microsoft.com/office/powerpoint/2010/main" val="104875729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652017"/>
          </a:xfrm>
          <a:solidFill>
            <a:schemeClr val="tx2">
              <a:lumMod val="20000"/>
              <a:lumOff val="80000"/>
            </a:schemeClr>
          </a:solidFill>
        </p:spPr>
        <p:txBody>
          <a:bodyPr>
            <a:normAutofit fontScale="90000"/>
          </a:bodyPr>
          <a:lstStyle/>
          <a:p>
            <a:r>
              <a:rPr lang="fr-FR" dirty="0"/>
              <a:t>Loi 78-00 : Charte communale </a:t>
            </a:r>
            <a:r>
              <a:rPr lang="fr-FR" dirty="0" smtClean="0"/>
              <a:t>:</a:t>
            </a:r>
            <a:endParaRPr lang="fr-FR" dirty="0"/>
          </a:p>
        </p:txBody>
      </p:sp>
      <p:sp>
        <p:nvSpPr>
          <p:cNvPr id="3" name="Espace réservé du contenu 2"/>
          <p:cNvSpPr>
            <a:spLocks noGrp="1"/>
          </p:cNvSpPr>
          <p:nvPr>
            <p:ph idx="1"/>
          </p:nvPr>
        </p:nvSpPr>
        <p:spPr>
          <a:xfrm>
            <a:off x="838200" y="1017142"/>
            <a:ext cx="10515600" cy="5476125"/>
          </a:xfrm>
        </p:spPr>
        <p:txBody>
          <a:bodyPr>
            <a:normAutofit/>
          </a:bodyPr>
          <a:lstStyle/>
          <a:p>
            <a:r>
              <a:rPr lang="fr-FR" sz="3500" b="1" dirty="0">
                <a:solidFill>
                  <a:srgbClr val="0070C0"/>
                </a:solidFill>
                <a:latin typeface="Arial" panose="020B0604020202020204" pitchFamily="34" charset="0"/>
                <a:cs typeface="Arial" panose="020B0604020202020204" pitchFamily="34" charset="0"/>
              </a:rPr>
              <a:t>Article </a:t>
            </a:r>
            <a:r>
              <a:rPr lang="fr-FR" sz="3500" b="1" dirty="0" smtClean="0">
                <a:solidFill>
                  <a:srgbClr val="0070C0"/>
                </a:solidFill>
                <a:latin typeface="Arial" panose="020B0604020202020204" pitchFamily="34" charset="0"/>
                <a:cs typeface="Arial" panose="020B0604020202020204" pitchFamily="34" charset="0"/>
              </a:rPr>
              <a:t>40</a:t>
            </a:r>
            <a:r>
              <a:rPr lang="fr-FR" sz="3500" b="1" dirty="0" smtClean="0">
                <a:latin typeface="Arial" panose="020B0604020202020204" pitchFamily="34" charset="0"/>
                <a:cs typeface="Arial" panose="020B0604020202020204" pitchFamily="34" charset="0"/>
              </a:rPr>
              <a:t>: </a:t>
            </a:r>
            <a:r>
              <a:rPr lang="fr-FR" sz="3500" dirty="0" smtClean="0">
                <a:latin typeface="Arial" panose="020B0604020202020204" pitchFamily="34" charset="0"/>
                <a:cs typeface="Arial" panose="020B0604020202020204" pitchFamily="34" charset="0"/>
              </a:rPr>
              <a:t>Hygiène</a:t>
            </a:r>
            <a:r>
              <a:rPr lang="fr-FR" sz="3500" dirty="0">
                <a:latin typeface="Arial" panose="020B0604020202020204" pitchFamily="34" charset="0"/>
                <a:cs typeface="Arial" panose="020B0604020202020204" pitchFamily="34" charset="0"/>
              </a:rPr>
              <a:t>, salubrité et environnement</a:t>
            </a:r>
          </a:p>
          <a:p>
            <a:pPr marL="0" indent="0">
              <a:buNone/>
            </a:pPr>
            <a:r>
              <a:rPr lang="fr-FR" sz="3400" dirty="0">
                <a:latin typeface="Arial" panose="020B0604020202020204" pitchFamily="34" charset="0"/>
                <a:cs typeface="Arial" panose="020B0604020202020204" pitchFamily="34" charset="0"/>
              </a:rPr>
              <a:t>Le </a:t>
            </a:r>
            <a:r>
              <a:rPr lang="fr-FR" sz="3400" dirty="0">
                <a:solidFill>
                  <a:srgbClr val="FF0000"/>
                </a:solidFill>
                <a:latin typeface="Arial" panose="020B0604020202020204" pitchFamily="34" charset="0"/>
                <a:cs typeface="Arial" panose="020B0604020202020204" pitchFamily="34" charset="0"/>
              </a:rPr>
              <a:t>conseil communal veille</a:t>
            </a:r>
            <a:r>
              <a:rPr lang="fr-FR" sz="3400" dirty="0">
                <a:latin typeface="Arial" panose="020B0604020202020204" pitchFamily="34" charset="0"/>
                <a:cs typeface="Arial" panose="020B0604020202020204" pitchFamily="34" charset="0"/>
              </a:rPr>
              <a:t>, sous réserve des pouvoirs dévolus à son président par l' article 50 ci-dessous, </a:t>
            </a:r>
            <a:r>
              <a:rPr lang="fr-FR" sz="3400" dirty="0">
                <a:solidFill>
                  <a:srgbClr val="FF0000"/>
                </a:solidFill>
                <a:latin typeface="Arial" panose="020B0604020202020204" pitchFamily="34" charset="0"/>
                <a:cs typeface="Arial" panose="020B0604020202020204" pitchFamily="34" charset="0"/>
              </a:rPr>
              <a:t>à la préservation de l' hygiène, de la salubrité et de la protection de l' environnement</a:t>
            </a:r>
            <a:r>
              <a:rPr lang="fr-FR" sz="3400" dirty="0">
                <a:latin typeface="Arial" panose="020B0604020202020204" pitchFamily="34" charset="0"/>
                <a:cs typeface="Arial" panose="020B0604020202020204" pitchFamily="34" charset="0"/>
              </a:rPr>
              <a:t>. </a:t>
            </a:r>
            <a:endParaRPr lang="fr-FR" sz="3400" dirty="0" smtClean="0">
              <a:latin typeface="Arial" panose="020B0604020202020204" pitchFamily="34" charset="0"/>
              <a:cs typeface="Arial" panose="020B0604020202020204" pitchFamily="34" charset="0"/>
            </a:endParaRPr>
          </a:p>
          <a:p>
            <a:pPr marL="0" indent="0">
              <a:buNone/>
            </a:pPr>
            <a:r>
              <a:rPr lang="fr-FR" sz="3400" dirty="0" smtClean="0">
                <a:latin typeface="Arial" panose="020B0604020202020204" pitchFamily="34" charset="0"/>
                <a:cs typeface="Arial" panose="020B0604020202020204" pitchFamily="34" charset="0"/>
              </a:rPr>
              <a:t>A </a:t>
            </a:r>
            <a:r>
              <a:rPr lang="fr-FR" sz="3400" dirty="0">
                <a:latin typeface="Arial" panose="020B0604020202020204" pitchFamily="34" charset="0"/>
                <a:cs typeface="Arial" panose="020B0604020202020204" pitchFamily="34" charset="0"/>
              </a:rPr>
              <a:t>cet effet, il délibère notamment sur la politique communale en matière de </a:t>
            </a:r>
            <a:r>
              <a:rPr lang="fr-FR" sz="3400" dirty="0" smtClean="0">
                <a:latin typeface="Arial" panose="020B0604020202020204" pitchFamily="34" charset="0"/>
                <a:cs typeface="Arial" panose="020B0604020202020204" pitchFamily="34" charset="0"/>
              </a:rPr>
              <a:t>:</a:t>
            </a:r>
          </a:p>
          <a:p>
            <a:pPr marL="627063" indent="-266700">
              <a:buFont typeface="Wingdings" panose="05000000000000000000" pitchFamily="2" charset="2"/>
              <a:buChar char="ü"/>
            </a:pPr>
            <a:r>
              <a:rPr lang="fr-FR" sz="3400" dirty="0" smtClean="0">
                <a:solidFill>
                  <a:srgbClr val="FF0000"/>
                </a:solidFill>
                <a:latin typeface="Arial" panose="020B0604020202020204" pitchFamily="34" charset="0"/>
                <a:cs typeface="Arial" panose="020B0604020202020204" pitchFamily="34" charset="0"/>
              </a:rPr>
              <a:t>lutte</a:t>
            </a:r>
            <a:r>
              <a:rPr lang="fr-FR" sz="3400" dirty="0" smtClean="0">
                <a:latin typeface="Arial" panose="020B0604020202020204" pitchFamily="34" charset="0"/>
                <a:cs typeface="Arial" panose="020B0604020202020204" pitchFamily="34" charset="0"/>
              </a:rPr>
              <a:t> </a:t>
            </a:r>
            <a:r>
              <a:rPr lang="fr-FR" sz="3400" dirty="0">
                <a:latin typeface="Arial" panose="020B0604020202020204" pitchFamily="34" charset="0"/>
                <a:cs typeface="Arial" panose="020B0604020202020204" pitchFamily="34" charset="0"/>
              </a:rPr>
              <a:t>contre toutes les formes de </a:t>
            </a:r>
            <a:r>
              <a:rPr lang="fr-FR" sz="3400" dirty="0">
                <a:solidFill>
                  <a:srgbClr val="FF0000"/>
                </a:solidFill>
                <a:latin typeface="Arial" panose="020B0604020202020204" pitchFamily="34" charset="0"/>
                <a:cs typeface="Arial" panose="020B0604020202020204" pitchFamily="34" charset="0"/>
              </a:rPr>
              <a:t>pollution</a:t>
            </a:r>
            <a:r>
              <a:rPr lang="fr-FR" sz="3400" dirty="0">
                <a:latin typeface="Arial" panose="020B0604020202020204" pitchFamily="34" charset="0"/>
                <a:cs typeface="Arial" panose="020B0604020202020204" pitchFamily="34" charset="0"/>
              </a:rPr>
              <a:t> et de dégradation de l' environnement et de l' équilibre naturel</a:t>
            </a:r>
            <a:r>
              <a:rPr lang="fr-FR" sz="3400" dirty="0" smtClean="0">
                <a:latin typeface="Arial" panose="020B0604020202020204" pitchFamily="34" charset="0"/>
                <a:cs typeface="Arial" panose="020B0604020202020204" pitchFamily="34" charset="0"/>
              </a:rPr>
              <a:t>.</a:t>
            </a:r>
          </a:p>
        </p:txBody>
      </p:sp>
      <p:sp>
        <p:nvSpPr>
          <p:cNvPr id="4" name="Espace réservé du numéro de diapositive 3"/>
          <p:cNvSpPr>
            <a:spLocks noGrp="1"/>
          </p:cNvSpPr>
          <p:nvPr>
            <p:ph type="sldNum" sz="quarter" idx="12"/>
          </p:nvPr>
        </p:nvSpPr>
        <p:spPr/>
        <p:txBody>
          <a:bodyPr/>
          <a:lstStyle/>
          <a:p>
            <a:fld id="{D94859A6-C244-4DCD-87F3-36B9E31E1B7D}" type="slidenum">
              <a:rPr lang="fr-FR" smtClean="0"/>
              <a:pPr/>
              <a:t>19</a:t>
            </a:fld>
            <a:endParaRPr lang="fr-FR"/>
          </a:p>
        </p:txBody>
      </p:sp>
    </p:spTree>
    <p:extLst>
      <p:ext uri="{BB962C8B-B14F-4D97-AF65-F5344CB8AC3E}">
        <p14:creationId xmlns:p14="http://schemas.microsoft.com/office/powerpoint/2010/main" val="211867752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43504" y="173313"/>
            <a:ext cx="6852745" cy="769992"/>
          </a:xfrm>
          <a:solidFill>
            <a:schemeClr val="tx2">
              <a:lumMod val="40000"/>
              <a:lumOff val="60000"/>
            </a:schemeClr>
          </a:solidFill>
        </p:spPr>
        <p:txBody>
          <a:bodyPr/>
          <a:lstStyle/>
          <a:p>
            <a:pPr algn="ctr"/>
            <a:r>
              <a:rPr lang="fr-FR" dirty="0" smtClean="0"/>
              <a:t>INTRODUCTION</a:t>
            </a:r>
            <a:endParaRPr lang="fr-FR" dirty="0"/>
          </a:p>
        </p:txBody>
      </p:sp>
      <p:sp>
        <p:nvSpPr>
          <p:cNvPr id="3" name="Espace réservé du contenu 2"/>
          <p:cNvSpPr>
            <a:spLocks noGrp="1"/>
          </p:cNvSpPr>
          <p:nvPr>
            <p:ph idx="1"/>
          </p:nvPr>
        </p:nvSpPr>
        <p:spPr>
          <a:xfrm>
            <a:off x="838200" y="1135118"/>
            <a:ext cx="10515600" cy="5722882"/>
          </a:xfrm>
        </p:spPr>
        <p:txBody>
          <a:bodyPr>
            <a:normAutofit fontScale="85000" lnSpcReduction="20000"/>
          </a:bodyPr>
          <a:lstStyle/>
          <a:p>
            <a:r>
              <a:rPr lang="fr-FR" dirty="0"/>
              <a:t>Les </a:t>
            </a:r>
            <a:r>
              <a:rPr lang="fr-FR" dirty="0" smtClean="0">
                <a:solidFill>
                  <a:srgbClr val="0070C0"/>
                </a:solidFill>
              </a:rPr>
              <a:t>DCD au Maroc </a:t>
            </a:r>
            <a:r>
              <a:rPr lang="fr-FR" dirty="0" smtClean="0"/>
              <a:t>:</a:t>
            </a:r>
          </a:p>
          <a:p>
            <a:pPr marL="893763"/>
            <a:r>
              <a:rPr lang="fr-FR" dirty="0" smtClean="0"/>
              <a:t>une </a:t>
            </a:r>
            <a:r>
              <a:rPr lang="fr-FR" dirty="0">
                <a:solidFill>
                  <a:srgbClr val="FF0000"/>
                </a:solidFill>
              </a:rPr>
              <a:t>nuisance</a:t>
            </a:r>
            <a:r>
              <a:rPr lang="fr-FR" dirty="0"/>
              <a:t> extrêmement </a:t>
            </a:r>
            <a:r>
              <a:rPr lang="fr-FR" dirty="0">
                <a:solidFill>
                  <a:srgbClr val="FF0000"/>
                </a:solidFill>
              </a:rPr>
              <a:t>visible</a:t>
            </a:r>
            <a:r>
              <a:rPr lang="fr-FR" dirty="0"/>
              <a:t> </a:t>
            </a:r>
            <a:endParaRPr lang="fr-FR" dirty="0" smtClean="0"/>
          </a:p>
          <a:p>
            <a:pPr marL="893763"/>
            <a:r>
              <a:rPr lang="fr-FR" dirty="0" smtClean="0"/>
              <a:t>un </a:t>
            </a:r>
            <a:r>
              <a:rPr lang="fr-FR" dirty="0"/>
              <a:t>impact significatif sur le milieu naturel ainsi que sur la santé des </a:t>
            </a:r>
            <a:r>
              <a:rPr lang="fr-FR" dirty="0" smtClean="0"/>
              <a:t>populations</a:t>
            </a:r>
          </a:p>
          <a:p>
            <a:r>
              <a:rPr lang="fr-FR" dirty="0" smtClean="0"/>
              <a:t>La </a:t>
            </a:r>
            <a:r>
              <a:rPr lang="fr-FR" dirty="0"/>
              <a:t>gestion des déchets de </a:t>
            </a:r>
            <a:r>
              <a:rPr lang="fr-FR" dirty="0" smtClean="0"/>
              <a:t>construction une </a:t>
            </a:r>
            <a:r>
              <a:rPr lang="fr-FR" dirty="0"/>
              <a:t>problématique qui </a:t>
            </a:r>
            <a:r>
              <a:rPr lang="fr-FR" dirty="0">
                <a:solidFill>
                  <a:srgbClr val="FF0000"/>
                </a:solidFill>
              </a:rPr>
              <a:t>concerne</a:t>
            </a:r>
            <a:r>
              <a:rPr lang="fr-FR" dirty="0"/>
              <a:t> au plus haut point </a:t>
            </a:r>
            <a:r>
              <a:rPr lang="fr-FR" dirty="0" smtClean="0"/>
              <a:t>:</a:t>
            </a:r>
          </a:p>
          <a:p>
            <a:pPr marL="893763"/>
            <a:r>
              <a:rPr lang="fr-FR" dirty="0" smtClean="0"/>
              <a:t>la </a:t>
            </a:r>
            <a:r>
              <a:rPr lang="fr-FR" dirty="0">
                <a:solidFill>
                  <a:srgbClr val="FF0000"/>
                </a:solidFill>
              </a:rPr>
              <a:t>population</a:t>
            </a:r>
            <a:r>
              <a:rPr lang="fr-FR" dirty="0"/>
              <a:t> marocaine </a:t>
            </a:r>
            <a:endParaRPr lang="fr-FR" dirty="0" smtClean="0"/>
          </a:p>
          <a:p>
            <a:pPr marL="893763"/>
            <a:r>
              <a:rPr lang="fr-FR" dirty="0" smtClean="0"/>
              <a:t>les </a:t>
            </a:r>
            <a:r>
              <a:rPr lang="fr-FR" dirty="0">
                <a:solidFill>
                  <a:srgbClr val="FF0000"/>
                </a:solidFill>
              </a:rPr>
              <a:t>gestionnaires</a:t>
            </a:r>
            <a:r>
              <a:rPr lang="fr-FR" dirty="0"/>
              <a:t> des milieux comme le département de l’eau, les eaux et forêts, l’urbanisme, la santé et les collectivités locales</a:t>
            </a:r>
            <a:r>
              <a:rPr lang="fr-FR" dirty="0" smtClean="0"/>
              <a:t>.</a:t>
            </a:r>
          </a:p>
          <a:p>
            <a:r>
              <a:rPr lang="fr-FR" dirty="0" smtClean="0"/>
              <a:t>Les DCD </a:t>
            </a:r>
            <a:r>
              <a:rPr lang="fr-FR" dirty="0">
                <a:solidFill>
                  <a:srgbClr val="FF0000"/>
                </a:solidFill>
              </a:rPr>
              <a:t>ne sont </a:t>
            </a:r>
            <a:r>
              <a:rPr lang="fr-FR" dirty="0"/>
              <a:t>toujours pas gérés et </a:t>
            </a:r>
            <a:r>
              <a:rPr lang="fr-FR" dirty="0">
                <a:solidFill>
                  <a:srgbClr val="FF0000"/>
                </a:solidFill>
              </a:rPr>
              <a:t>éliminés </a:t>
            </a:r>
            <a:r>
              <a:rPr lang="fr-FR" dirty="0"/>
              <a:t>écologiquement pour diverses raisons : </a:t>
            </a:r>
            <a:endParaRPr lang="fr-FR" dirty="0" smtClean="0"/>
          </a:p>
          <a:p>
            <a:pPr marL="809625"/>
            <a:r>
              <a:rPr lang="fr-FR" dirty="0" smtClean="0">
                <a:solidFill>
                  <a:srgbClr val="FF0000"/>
                </a:solidFill>
              </a:rPr>
              <a:t>insuffisance </a:t>
            </a:r>
            <a:r>
              <a:rPr lang="fr-FR" dirty="0"/>
              <a:t>de la démarche de </a:t>
            </a:r>
            <a:r>
              <a:rPr lang="fr-FR" dirty="0">
                <a:solidFill>
                  <a:srgbClr val="FF0000"/>
                </a:solidFill>
              </a:rPr>
              <a:t>planification</a:t>
            </a:r>
            <a:r>
              <a:rPr lang="fr-FR" dirty="0"/>
              <a:t> de la gestion </a:t>
            </a:r>
            <a:r>
              <a:rPr lang="fr-FR" dirty="0" smtClean="0"/>
              <a:t>de ces </a:t>
            </a:r>
            <a:r>
              <a:rPr lang="fr-FR" dirty="0"/>
              <a:t>déchets</a:t>
            </a:r>
            <a:r>
              <a:rPr lang="fr-FR" dirty="0" smtClean="0"/>
              <a:t>,</a:t>
            </a:r>
          </a:p>
          <a:p>
            <a:pPr marL="809625"/>
            <a:r>
              <a:rPr lang="fr-FR" dirty="0" smtClean="0"/>
              <a:t> </a:t>
            </a:r>
            <a:r>
              <a:rPr lang="fr-FR" dirty="0">
                <a:solidFill>
                  <a:srgbClr val="FF0000"/>
                </a:solidFill>
              </a:rPr>
              <a:t>absence</a:t>
            </a:r>
            <a:r>
              <a:rPr lang="fr-FR" dirty="0"/>
              <a:t> ou manque de </a:t>
            </a:r>
            <a:r>
              <a:rPr lang="fr-FR" dirty="0">
                <a:solidFill>
                  <a:srgbClr val="FF0000"/>
                </a:solidFill>
              </a:rPr>
              <a:t>sites propices </a:t>
            </a:r>
            <a:r>
              <a:rPr lang="fr-FR" dirty="0"/>
              <a:t>à l’enfouissement des déchets inertes et des déchets dangereux, </a:t>
            </a:r>
            <a:endParaRPr lang="fr-FR" dirty="0" smtClean="0"/>
          </a:p>
          <a:p>
            <a:pPr marL="809625"/>
            <a:r>
              <a:rPr lang="fr-FR" dirty="0" smtClean="0">
                <a:solidFill>
                  <a:srgbClr val="FF0000"/>
                </a:solidFill>
              </a:rPr>
              <a:t>désorganisation </a:t>
            </a:r>
            <a:r>
              <a:rPr lang="fr-FR" dirty="0">
                <a:solidFill>
                  <a:srgbClr val="FF0000"/>
                </a:solidFill>
              </a:rPr>
              <a:t>des filières </a:t>
            </a:r>
            <a:r>
              <a:rPr lang="fr-FR" dirty="0"/>
              <a:t>de recyclage mais aussi </a:t>
            </a:r>
            <a:endParaRPr lang="fr-FR" dirty="0" smtClean="0"/>
          </a:p>
          <a:p>
            <a:pPr marL="809625"/>
            <a:r>
              <a:rPr lang="fr-FR" dirty="0" smtClean="0"/>
              <a:t>en </a:t>
            </a:r>
            <a:r>
              <a:rPr lang="fr-FR" dirty="0"/>
              <a:t>raison d’une </a:t>
            </a:r>
            <a:r>
              <a:rPr lang="fr-FR" dirty="0">
                <a:solidFill>
                  <a:srgbClr val="FF0000"/>
                </a:solidFill>
              </a:rPr>
              <a:t>gestion irresponsable </a:t>
            </a:r>
            <a:r>
              <a:rPr lang="fr-FR" dirty="0"/>
              <a:t>des déchets par les entreprises de construction et des opérateurs informels très actifs dans le secteur.</a:t>
            </a:r>
          </a:p>
          <a:p>
            <a:endParaRPr lang="fr-FR" dirty="0"/>
          </a:p>
        </p:txBody>
      </p:sp>
      <p:sp>
        <p:nvSpPr>
          <p:cNvPr id="4" name="Espace réservé du numéro de diapositive 3"/>
          <p:cNvSpPr>
            <a:spLocks noGrp="1"/>
          </p:cNvSpPr>
          <p:nvPr>
            <p:ph type="sldNum" sz="quarter" idx="12"/>
          </p:nvPr>
        </p:nvSpPr>
        <p:spPr/>
        <p:txBody>
          <a:bodyPr/>
          <a:lstStyle/>
          <a:p>
            <a:fld id="{D94859A6-C244-4DCD-87F3-36B9E31E1B7D}" type="slidenum">
              <a:rPr lang="fr-FR" smtClean="0"/>
              <a:pPr/>
              <a:t>2</a:t>
            </a:fld>
            <a:endParaRPr lang="fr-FR"/>
          </a:p>
        </p:txBody>
      </p:sp>
      <p:pic>
        <p:nvPicPr>
          <p:cNvPr id="5" name="Image 4" descr="http://www.archimedia.ma/images/stories/cdm77/S2/Le%20traitement.gif"/>
          <p:cNvPicPr/>
          <p:nvPr/>
        </p:nvPicPr>
        <p:blipFill>
          <a:blip r:embed="rId2" cstate="print"/>
          <a:srcRect t="2865"/>
          <a:stretch>
            <a:fillRect/>
          </a:stretch>
        </p:blipFill>
        <p:spPr bwMode="auto">
          <a:xfrm>
            <a:off x="9498637" y="558309"/>
            <a:ext cx="2089150" cy="1273175"/>
          </a:xfrm>
          <a:prstGeom prst="rect">
            <a:avLst/>
          </a:prstGeom>
          <a:noFill/>
          <a:ln w="19050">
            <a:noFill/>
            <a:miter lim="800000"/>
            <a:headEnd/>
            <a:tailEnd/>
          </a:ln>
        </p:spPr>
      </p:pic>
    </p:spTree>
    <p:extLst>
      <p:ext uri="{BB962C8B-B14F-4D97-AF65-F5344CB8AC3E}">
        <p14:creationId xmlns:p14="http://schemas.microsoft.com/office/powerpoint/2010/main" val="377909341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652017"/>
          </a:xfrm>
          <a:solidFill>
            <a:schemeClr val="tx2">
              <a:lumMod val="20000"/>
              <a:lumOff val="80000"/>
            </a:schemeClr>
          </a:solidFill>
        </p:spPr>
        <p:txBody>
          <a:bodyPr>
            <a:normAutofit fontScale="90000"/>
          </a:bodyPr>
          <a:lstStyle/>
          <a:p>
            <a:r>
              <a:rPr lang="fr-FR" dirty="0"/>
              <a:t>Loi 78-00 : Charte communale </a:t>
            </a:r>
            <a:r>
              <a:rPr lang="fr-FR" dirty="0" smtClean="0"/>
              <a:t>:</a:t>
            </a:r>
            <a:endParaRPr lang="fr-FR" dirty="0"/>
          </a:p>
        </p:txBody>
      </p:sp>
      <p:sp>
        <p:nvSpPr>
          <p:cNvPr id="3" name="Espace réservé du contenu 2"/>
          <p:cNvSpPr>
            <a:spLocks noGrp="1"/>
          </p:cNvSpPr>
          <p:nvPr>
            <p:ph idx="1"/>
          </p:nvPr>
        </p:nvSpPr>
        <p:spPr>
          <a:xfrm>
            <a:off x="838200" y="1245350"/>
            <a:ext cx="10515600" cy="5476125"/>
          </a:xfrm>
        </p:spPr>
        <p:txBody>
          <a:bodyPr>
            <a:normAutofit fontScale="55000" lnSpcReduction="20000"/>
          </a:bodyPr>
          <a:lstStyle/>
          <a:p>
            <a:r>
              <a:rPr lang="fr-FR" sz="3500" b="1" dirty="0" smtClean="0">
                <a:solidFill>
                  <a:srgbClr val="0070C0"/>
                </a:solidFill>
                <a:latin typeface="Arial" panose="020B0604020202020204" pitchFamily="34" charset="0"/>
                <a:cs typeface="Arial" panose="020B0604020202020204" pitchFamily="34" charset="0"/>
              </a:rPr>
              <a:t>Article 50</a:t>
            </a:r>
            <a:r>
              <a:rPr lang="fr-FR" sz="3500" dirty="0">
                <a:solidFill>
                  <a:srgbClr val="0070C0"/>
                </a:solidFill>
                <a:latin typeface="Arial" panose="020B0604020202020204" pitchFamily="34" charset="0"/>
                <a:cs typeface="Arial" panose="020B0604020202020204" pitchFamily="34" charset="0"/>
              </a:rPr>
              <a:t> </a:t>
            </a:r>
            <a:r>
              <a:rPr lang="fr-FR" sz="2500" i="1" dirty="0" smtClean="0">
                <a:latin typeface="Arial" panose="020B0604020202020204" pitchFamily="34" charset="0"/>
                <a:cs typeface="Arial" panose="020B0604020202020204" pitchFamily="34" charset="0"/>
              </a:rPr>
              <a:t>(Modifié </a:t>
            </a:r>
            <a:r>
              <a:rPr lang="fr-FR" sz="2500" i="1" dirty="0">
                <a:latin typeface="Arial" panose="020B0604020202020204" pitchFamily="34" charset="0"/>
                <a:cs typeface="Arial" panose="020B0604020202020204" pitchFamily="34" charset="0"/>
              </a:rPr>
              <a:t>par l'article 1er de la loi n° 17-08 promulguée par le dahir n° 1-08-153 du 18 février 2009 - 22 </a:t>
            </a:r>
            <a:r>
              <a:rPr lang="fr-FR" sz="2500" i="1" dirty="0" err="1">
                <a:latin typeface="Arial" panose="020B0604020202020204" pitchFamily="34" charset="0"/>
                <a:cs typeface="Arial" panose="020B0604020202020204" pitchFamily="34" charset="0"/>
              </a:rPr>
              <a:t>safar</a:t>
            </a:r>
            <a:r>
              <a:rPr lang="fr-FR" sz="2500" i="1" dirty="0">
                <a:latin typeface="Arial" panose="020B0604020202020204" pitchFamily="34" charset="0"/>
                <a:cs typeface="Arial" panose="020B0604020202020204" pitchFamily="34" charset="0"/>
              </a:rPr>
              <a:t> 1430 ; B.O. n° 5714 du 5 mars 2009).</a:t>
            </a:r>
            <a:endParaRPr lang="fr-FR" sz="2500" dirty="0">
              <a:latin typeface="Arial" panose="020B0604020202020204" pitchFamily="34" charset="0"/>
              <a:cs typeface="Arial" panose="020B0604020202020204" pitchFamily="34" charset="0"/>
            </a:endParaRPr>
          </a:p>
          <a:p>
            <a:pPr marL="0" indent="0">
              <a:buNone/>
            </a:pPr>
            <a:r>
              <a:rPr lang="fr-FR" sz="3800" dirty="0">
                <a:latin typeface="Arial" panose="020B0604020202020204" pitchFamily="34" charset="0"/>
                <a:cs typeface="Arial" panose="020B0604020202020204" pitchFamily="34" charset="0"/>
              </a:rPr>
              <a:t>Le président du conseil communal exerce les pouvoirs de police administrative, par voie d' arrêtés réglementaires et de mesures individuelles, portant autorisation, injonction ou interdiction, dans les domaines de l' hygiène, la salubrité et la tranquillité publiques et la sûreté des passages. Il exerce notamment les attributions suivantes </a:t>
            </a:r>
            <a:r>
              <a:rPr lang="fr-FR" sz="3800" dirty="0" smtClean="0">
                <a:latin typeface="Arial" panose="020B0604020202020204" pitchFamily="34" charset="0"/>
                <a:cs typeface="Arial" panose="020B0604020202020204" pitchFamily="34" charset="0"/>
              </a:rPr>
              <a:t>:</a:t>
            </a:r>
          </a:p>
          <a:p>
            <a:pPr marL="0" indent="0">
              <a:buNone/>
            </a:pPr>
            <a:endParaRPr lang="fr-FR" sz="3800" dirty="0" smtClean="0">
              <a:latin typeface="Arial" panose="020B0604020202020204" pitchFamily="34" charset="0"/>
              <a:cs typeface="Arial" panose="020B0604020202020204" pitchFamily="34" charset="0"/>
            </a:endParaRPr>
          </a:p>
          <a:p>
            <a:pPr marL="452438" indent="-277813">
              <a:buFont typeface="Wingdings" panose="05000000000000000000" pitchFamily="2" charset="2"/>
              <a:buChar char="ü"/>
            </a:pPr>
            <a:r>
              <a:rPr lang="fr-FR" sz="3800" dirty="0" smtClean="0">
                <a:latin typeface="Arial" panose="020B0604020202020204" pitchFamily="34" charset="0"/>
                <a:cs typeface="Arial" panose="020B0604020202020204" pitchFamily="34" charset="0"/>
              </a:rPr>
              <a:t> il </a:t>
            </a:r>
            <a:r>
              <a:rPr lang="fr-FR" sz="3800" dirty="0">
                <a:solidFill>
                  <a:srgbClr val="FF0000"/>
                </a:solidFill>
                <a:latin typeface="Arial" panose="020B0604020202020204" pitchFamily="34" charset="0"/>
                <a:cs typeface="Arial" panose="020B0604020202020204" pitchFamily="34" charset="0"/>
              </a:rPr>
              <a:t>veille à l' application des lois et règlements </a:t>
            </a:r>
            <a:r>
              <a:rPr lang="fr-FR" sz="3800" dirty="0">
                <a:latin typeface="Arial" panose="020B0604020202020204" pitchFamily="34" charset="0"/>
                <a:cs typeface="Arial" panose="020B0604020202020204" pitchFamily="34" charset="0"/>
              </a:rPr>
              <a:t>d' urbanisme et au respect des prescriptions des schémas d' aménagement du territoire et des documents d' urbanisme ;</a:t>
            </a:r>
          </a:p>
          <a:p>
            <a:pPr marL="452438" indent="-277813">
              <a:buFont typeface="Wingdings" panose="05000000000000000000" pitchFamily="2" charset="2"/>
              <a:buChar char="ü"/>
            </a:pPr>
            <a:r>
              <a:rPr lang="fr-FR" sz="3800" dirty="0" smtClean="0">
                <a:latin typeface="Arial" panose="020B0604020202020204" pitchFamily="34" charset="0"/>
                <a:cs typeface="Arial" panose="020B0604020202020204" pitchFamily="34" charset="0"/>
              </a:rPr>
              <a:t> </a:t>
            </a:r>
            <a:r>
              <a:rPr lang="fr-FR" sz="3800" dirty="0">
                <a:latin typeface="Arial" panose="020B0604020202020204" pitchFamily="34" charset="0"/>
                <a:cs typeface="Arial" panose="020B0604020202020204" pitchFamily="34" charset="0"/>
              </a:rPr>
              <a:t>il </a:t>
            </a:r>
            <a:r>
              <a:rPr lang="fr-FR" sz="3800" dirty="0">
                <a:solidFill>
                  <a:srgbClr val="FF0000"/>
                </a:solidFill>
                <a:latin typeface="Arial" panose="020B0604020202020204" pitchFamily="34" charset="0"/>
                <a:cs typeface="Arial" panose="020B0604020202020204" pitchFamily="34" charset="0"/>
              </a:rPr>
              <a:t>délivre les autorisations de construction</a:t>
            </a:r>
            <a:r>
              <a:rPr lang="fr-FR" sz="3800" dirty="0">
                <a:latin typeface="Arial" panose="020B0604020202020204" pitchFamily="34" charset="0"/>
                <a:cs typeface="Arial" panose="020B0604020202020204" pitchFamily="34" charset="0"/>
              </a:rPr>
              <a:t>, de lotissement et de morcellement, les permis d' habiter, les certificats de conformité, et les autorisations d' occupation du domaine public pour un usage lié à la construction, dans les conditions et les modalités fixées par les lois et les règlements en vigueur ;</a:t>
            </a:r>
          </a:p>
          <a:p>
            <a:pPr marL="452438" indent="-277813">
              <a:buFont typeface="Wingdings" panose="05000000000000000000" pitchFamily="2" charset="2"/>
              <a:buChar char="ü"/>
            </a:pPr>
            <a:r>
              <a:rPr lang="fr-FR" sz="3800" dirty="0" smtClean="0">
                <a:latin typeface="Arial" panose="020B0604020202020204" pitchFamily="34" charset="0"/>
                <a:cs typeface="Arial" panose="020B0604020202020204" pitchFamily="34" charset="0"/>
              </a:rPr>
              <a:t>il </a:t>
            </a:r>
            <a:r>
              <a:rPr lang="fr-FR" sz="3800" dirty="0">
                <a:solidFill>
                  <a:srgbClr val="FF0000"/>
                </a:solidFill>
                <a:latin typeface="Arial" panose="020B0604020202020204" pitchFamily="34" charset="0"/>
                <a:cs typeface="Arial" panose="020B0604020202020204" pitchFamily="34" charset="0"/>
              </a:rPr>
              <a:t>veille à l' hygiène et la salubrité </a:t>
            </a:r>
            <a:r>
              <a:rPr lang="fr-FR" sz="3800" dirty="0">
                <a:latin typeface="Arial" panose="020B0604020202020204" pitchFamily="34" charset="0"/>
                <a:cs typeface="Arial" panose="020B0604020202020204" pitchFamily="34" charset="0"/>
              </a:rPr>
              <a:t>des habitations et de la voirie, à l' assainissement des égouts, à l' élimination et la répression de l' </a:t>
            </a:r>
            <a:r>
              <a:rPr lang="fr-FR" sz="3800" dirty="0">
                <a:solidFill>
                  <a:srgbClr val="FF0000"/>
                </a:solidFill>
                <a:latin typeface="Arial" panose="020B0604020202020204" pitchFamily="34" charset="0"/>
                <a:cs typeface="Arial" panose="020B0604020202020204" pitchFamily="34" charset="0"/>
              </a:rPr>
              <a:t>entreposage des dépôts d' ordures </a:t>
            </a:r>
            <a:r>
              <a:rPr lang="fr-FR" sz="3800" dirty="0">
                <a:latin typeface="Arial" panose="020B0604020202020204" pitchFamily="34" charset="0"/>
                <a:cs typeface="Arial" panose="020B0604020202020204" pitchFamily="34" charset="0"/>
              </a:rPr>
              <a:t>en milieu habité ;</a:t>
            </a:r>
          </a:p>
          <a:p>
            <a:pPr marL="452438" indent="-277813">
              <a:buFont typeface="Wingdings" panose="05000000000000000000" pitchFamily="2" charset="2"/>
              <a:buChar char="ü"/>
            </a:pPr>
            <a:r>
              <a:rPr lang="fr-FR" sz="3800" dirty="0" smtClean="0">
                <a:latin typeface="Arial" panose="020B0604020202020204" pitchFamily="34" charset="0"/>
                <a:cs typeface="Arial" panose="020B0604020202020204" pitchFamily="34" charset="0"/>
              </a:rPr>
              <a:t>il </a:t>
            </a:r>
            <a:r>
              <a:rPr lang="fr-FR" sz="3800" dirty="0">
                <a:solidFill>
                  <a:srgbClr val="FF0000"/>
                </a:solidFill>
                <a:latin typeface="Arial" panose="020B0604020202020204" pitchFamily="34" charset="0"/>
                <a:cs typeface="Arial" panose="020B0604020202020204" pitchFamily="34" charset="0"/>
              </a:rPr>
              <a:t>contrôle les édifices abandonnés</a:t>
            </a:r>
            <a:r>
              <a:rPr lang="fr-FR" sz="3800" dirty="0">
                <a:latin typeface="Arial" panose="020B0604020202020204" pitchFamily="34" charset="0"/>
                <a:cs typeface="Arial" panose="020B0604020202020204" pitchFamily="34" charset="0"/>
              </a:rPr>
              <a:t>, désertés ou menaçant ruine et prend les mesures nécessaires à leur rénovation </a:t>
            </a:r>
            <a:r>
              <a:rPr lang="fr-FR" sz="3800" dirty="0">
                <a:solidFill>
                  <a:srgbClr val="FF0000"/>
                </a:solidFill>
                <a:latin typeface="Arial" panose="020B0604020202020204" pitchFamily="34" charset="0"/>
                <a:cs typeface="Arial" panose="020B0604020202020204" pitchFamily="34" charset="0"/>
              </a:rPr>
              <a:t>ou leur démolition</a:t>
            </a:r>
            <a:r>
              <a:rPr lang="fr-FR" sz="3800" dirty="0">
                <a:latin typeface="Arial" panose="020B0604020202020204" pitchFamily="34" charset="0"/>
                <a:cs typeface="Arial" panose="020B0604020202020204" pitchFamily="34" charset="0"/>
              </a:rPr>
              <a:t>, en conformité avec les lois et les règlements en vigueur </a:t>
            </a:r>
            <a:r>
              <a:rPr lang="fr-FR" sz="3800" dirty="0" smtClean="0">
                <a:latin typeface="Arial" panose="020B0604020202020204" pitchFamily="34" charset="0"/>
                <a:cs typeface="Arial" panose="020B0604020202020204" pitchFamily="34" charset="0"/>
              </a:rPr>
              <a:t>;</a:t>
            </a:r>
            <a:endParaRPr lang="fr-FR" sz="38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2"/>
          </p:nvPr>
        </p:nvSpPr>
        <p:spPr/>
        <p:txBody>
          <a:bodyPr/>
          <a:lstStyle/>
          <a:p>
            <a:fld id="{D94859A6-C244-4DCD-87F3-36B9E31E1B7D}" type="slidenum">
              <a:rPr lang="fr-FR" smtClean="0"/>
              <a:pPr/>
              <a:t>20</a:t>
            </a:fld>
            <a:endParaRPr lang="fr-FR"/>
          </a:p>
        </p:txBody>
      </p:sp>
    </p:spTree>
    <p:extLst>
      <p:ext uri="{BB962C8B-B14F-4D97-AF65-F5344CB8AC3E}">
        <p14:creationId xmlns:p14="http://schemas.microsoft.com/office/powerpoint/2010/main" val="313183432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734210"/>
          </a:xfrm>
          <a:solidFill>
            <a:schemeClr val="tx2">
              <a:lumMod val="20000"/>
              <a:lumOff val="80000"/>
            </a:schemeClr>
          </a:solidFill>
        </p:spPr>
        <p:txBody>
          <a:bodyPr>
            <a:noAutofit/>
          </a:bodyPr>
          <a:lstStyle/>
          <a:p>
            <a:r>
              <a:rPr lang="fr-FR" sz="2800" dirty="0" smtClean="0"/>
              <a:t>Décret </a:t>
            </a:r>
            <a:r>
              <a:rPr lang="fr-FR" sz="2800" dirty="0"/>
              <a:t>n° 2-14-394 du </a:t>
            </a:r>
            <a:r>
              <a:rPr lang="fr-FR" sz="2800" dirty="0" smtClean="0"/>
              <a:t>(</a:t>
            </a:r>
            <a:r>
              <a:rPr lang="fr-FR" sz="2800" dirty="0"/>
              <a:t>13 mai 2016) approuvant le cahier des clauses administratives </a:t>
            </a:r>
            <a:r>
              <a:rPr lang="fr-FR" sz="2800" dirty="0" smtClean="0"/>
              <a:t>générales </a:t>
            </a:r>
            <a:r>
              <a:rPr lang="fr-FR" sz="2800" dirty="0"/>
              <a:t>applicables aux marches de </a:t>
            </a:r>
            <a:r>
              <a:rPr lang="fr-FR" sz="2800" dirty="0" smtClean="0"/>
              <a:t>travaux CC</a:t>
            </a:r>
            <a:r>
              <a:rPr lang="fr-FR" sz="2800" dirty="0"/>
              <a:t>A</a:t>
            </a:r>
            <a:r>
              <a:rPr lang="fr-FR" sz="2800" dirty="0" smtClean="0"/>
              <a:t>G-T</a:t>
            </a:r>
            <a:endParaRPr lang="fr-FR" sz="2800" dirty="0"/>
          </a:p>
        </p:txBody>
      </p:sp>
      <p:sp>
        <p:nvSpPr>
          <p:cNvPr id="3" name="Espace réservé du contenu 2"/>
          <p:cNvSpPr>
            <a:spLocks noGrp="1"/>
          </p:cNvSpPr>
          <p:nvPr>
            <p:ph idx="1"/>
          </p:nvPr>
        </p:nvSpPr>
        <p:spPr/>
        <p:txBody>
          <a:bodyPr>
            <a:normAutofit fontScale="77500" lnSpcReduction="20000"/>
          </a:bodyPr>
          <a:lstStyle/>
          <a:p>
            <a:r>
              <a:rPr lang="fr-FR" b="1" dirty="0">
                <a:solidFill>
                  <a:srgbClr val="0070C0"/>
                </a:solidFill>
              </a:rPr>
              <a:t>Article 30 </a:t>
            </a:r>
            <a:r>
              <a:rPr lang="fr-FR" b="1" dirty="0" smtClean="0">
                <a:solidFill>
                  <a:srgbClr val="0070C0"/>
                </a:solidFill>
              </a:rPr>
              <a:t>: </a:t>
            </a:r>
            <a:r>
              <a:rPr lang="fr-FR" dirty="0" smtClean="0">
                <a:solidFill>
                  <a:srgbClr val="0070C0"/>
                </a:solidFill>
              </a:rPr>
              <a:t>Protection </a:t>
            </a:r>
            <a:r>
              <a:rPr lang="fr-FR" dirty="0">
                <a:solidFill>
                  <a:srgbClr val="0070C0"/>
                </a:solidFill>
              </a:rPr>
              <a:t>de l'environnement </a:t>
            </a:r>
            <a:endParaRPr lang="fr-FR" dirty="0" smtClean="0">
              <a:solidFill>
                <a:srgbClr val="0070C0"/>
              </a:solidFill>
            </a:endParaRPr>
          </a:p>
          <a:p>
            <a:r>
              <a:rPr lang="fr-FR" dirty="0" smtClean="0"/>
              <a:t>L'entrepreneur </a:t>
            </a:r>
            <a:r>
              <a:rPr lang="fr-FR" dirty="0"/>
              <a:t>prend les mesures permettant de maitriser les </a:t>
            </a:r>
            <a:r>
              <a:rPr lang="fr-FR" dirty="0" smtClean="0"/>
              <a:t>éléments </a:t>
            </a:r>
            <a:r>
              <a:rPr lang="fr-FR" dirty="0"/>
              <a:t>susceptibles de porter atteinte a l'environnement, notamment les </a:t>
            </a:r>
            <a:r>
              <a:rPr lang="fr-FR" dirty="0" smtClean="0"/>
              <a:t>déchets </a:t>
            </a:r>
            <a:r>
              <a:rPr lang="fr-FR" dirty="0"/>
              <a:t>produits en cours </a:t>
            </a:r>
            <a:r>
              <a:rPr lang="fr-FR" dirty="0" smtClean="0"/>
              <a:t>d'exécution </a:t>
            </a:r>
            <a:r>
              <a:rPr lang="fr-FR" dirty="0"/>
              <a:t>des travaux, </a:t>
            </a:r>
            <a:r>
              <a:rPr lang="fr-FR" dirty="0" smtClean="0"/>
              <a:t>les émissions </a:t>
            </a:r>
            <a:r>
              <a:rPr lang="fr-FR" dirty="0"/>
              <a:t>de </a:t>
            </a:r>
            <a:r>
              <a:rPr lang="fr-FR" dirty="0" smtClean="0"/>
              <a:t>poussières, </a:t>
            </a:r>
            <a:r>
              <a:rPr lang="fr-FR" dirty="0"/>
              <a:t>les </a:t>
            </a:r>
            <a:r>
              <a:rPr lang="fr-FR" dirty="0" smtClean="0"/>
              <a:t>fumées, les émanations </a:t>
            </a:r>
            <a:r>
              <a:rPr lang="fr-FR" dirty="0"/>
              <a:t>de produits polluants, le bruit, les impacts sur la faune et sur la flore, la pollution des eaux superficielles et souterraines, et de garantir la </a:t>
            </a:r>
            <a:r>
              <a:rPr lang="fr-FR" dirty="0" smtClean="0"/>
              <a:t>sécurité </a:t>
            </a:r>
            <a:r>
              <a:rPr lang="fr-FR" dirty="0"/>
              <a:t>et la sante des personnes ainsi que la </a:t>
            </a:r>
            <a:r>
              <a:rPr lang="fr-FR" dirty="0" smtClean="0"/>
              <a:t>préservation </a:t>
            </a:r>
            <a:r>
              <a:rPr lang="fr-FR" dirty="0"/>
              <a:t>du voisinage. </a:t>
            </a:r>
            <a:endParaRPr lang="fr-FR" dirty="0" smtClean="0"/>
          </a:p>
          <a:p>
            <a:r>
              <a:rPr lang="fr-FR" dirty="0" smtClean="0"/>
              <a:t>Sur </a:t>
            </a:r>
            <a:r>
              <a:rPr lang="fr-FR" dirty="0"/>
              <a:t>demande expresse du maitre d'ouvrage, !'entrepreneur doit </a:t>
            </a:r>
            <a:r>
              <a:rPr lang="fr-FR" dirty="0" smtClean="0"/>
              <a:t>être </a:t>
            </a:r>
            <a:r>
              <a:rPr lang="fr-FR" dirty="0"/>
              <a:t>en mesure, en cours </a:t>
            </a:r>
            <a:r>
              <a:rPr lang="fr-FR" dirty="0" smtClean="0"/>
              <a:t>d'exécution </a:t>
            </a:r>
            <a:r>
              <a:rPr lang="fr-FR" dirty="0"/>
              <a:t>des travaux, d'apporter la preuve que </a:t>
            </a:r>
            <a:r>
              <a:rPr lang="fr-FR" dirty="0" smtClean="0"/>
              <a:t>les </a:t>
            </a:r>
            <a:r>
              <a:rPr lang="fr-FR" dirty="0"/>
              <a:t>prestations </a:t>
            </a:r>
            <a:r>
              <a:rPr lang="fr-FR" dirty="0" smtClean="0"/>
              <a:t>effectuées </a:t>
            </a:r>
            <a:r>
              <a:rPr lang="fr-FR" dirty="0"/>
              <a:t>dans le cadre du marche satisfont aux exigences environnementales </a:t>
            </a:r>
            <a:r>
              <a:rPr lang="fr-FR" dirty="0" smtClean="0"/>
              <a:t>fixées </a:t>
            </a:r>
            <a:r>
              <a:rPr lang="fr-FR" dirty="0"/>
              <a:t>dans le cahier des prescriptions </a:t>
            </a:r>
            <a:r>
              <a:rPr lang="fr-FR" dirty="0" smtClean="0"/>
              <a:t>spéciales </a:t>
            </a:r>
            <a:r>
              <a:rPr lang="fr-FR" dirty="0"/>
              <a:t>le cas </a:t>
            </a:r>
            <a:r>
              <a:rPr lang="fr-FR" dirty="0" smtClean="0"/>
              <a:t>échéant,</a:t>
            </a:r>
          </a:p>
          <a:p>
            <a:r>
              <a:rPr lang="fr-FR" dirty="0" smtClean="0"/>
              <a:t> </a:t>
            </a:r>
            <a:r>
              <a:rPr lang="fr-FR" dirty="0"/>
              <a:t>Lorsque </a:t>
            </a:r>
            <a:r>
              <a:rPr lang="fr-FR" dirty="0" smtClean="0"/>
              <a:t>les </a:t>
            </a:r>
            <a:r>
              <a:rPr lang="fr-FR" dirty="0"/>
              <a:t>prestations sont a </a:t>
            </a:r>
            <a:r>
              <a:rPr lang="fr-FR" dirty="0" smtClean="0"/>
              <a:t>exécuter </a:t>
            </a:r>
            <a:r>
              <a:rPr lang="fr-FR" dirty="0"/>
              <a:t>dans un lieu ou des mesures environnementales </a:t>
            </a:r>
            <a:r>
              <a:rPr lang="fr-FR" dirty="0" smtClean="0"/>
              <a:t>spécifiques </a:t>
            </a:r>
            <a:r>
              <a:rPr lang="fr-FR" dirty="0"/>
              <a:t>s'appliquent, notamment dans des lieux qualifies de site sensible ou zone </a:t>
            </a:r>
            <a:r>
              <a:rPr lang="fr-FR" dirty="0" smtClean="0"/>
              <a:t>protégée </a:t>
            </a:r>
            <a:r>
              <a:rPr lang="fr-FR" dirty="0"/>
              <a:t>d'un point de vue environnemental, en application des dispositions </a:t>
            </a:r>
            <a:r>
              <a:rPr lang="fr-FR" dirty="0" smtClean="0"/>
              <a:t>législatives </a:t>
            </a:r>
            <a:r>
              <a:rPr lang="fr-FR" dirty="0"/>
              <a:t>et </a:t>
            </a:r>
            <a:r>
              <a:rPr lang="fr-FR" dirty="0" smtClean="0"/>
              <a:t>règlementaires, </a:t>
            </a:r>
            <a:r>
              <a:rPr lang="fr-FR" dirty="0"/>
              <a:t>l'entrepreneur doit se soumettre aces exigences </a:t>
            </a:r>
            <a:r>
              <a:rPr lang="fr-FR" dirty="0" smtClean="0"/>
              <a:t>particulières, </a:t>
            </a:r>
            <a:endParaRPr lang="fr-FR" dirty="0"/>
          </a:p>
        </p:txBody>
      </p:sp>
      <p:sp>
        <p:nvSpPr>
          <p:cNvPr id="4" name="Espace réservé du numéro de diapositive 3"/>
          <p:cNvSpPr>
            <a:spLocks noGrp="1"/>
          </p:cNvSpPr>
          <p:nvPr>
            <p:ph type="sldNum" sz="quarter" idx="12"/>
          </p:nvPr>
        </p:nvSpPr>
        <p:spPr/>
        <p:txBody>
          <a:bodyPr/>
          <a:lstStyle/>
          <a:p>
            <a:fld id="{D94859A6-C244-4DCD-87F3-36B9E31E1B7D}" type="slidenum">
              <a:rPr lang="fr-FR" smtClean="0"/>
              <a:pPr/>
              <a:t>21</a:t>
            </a:fld>
            <a:endParaRPr lang="fr-FR"/>
          </a:p>
        </p:txBody>
      </p:sp>
    </p:spTree>
    <p:extLst>
      <p:ext uri="{BB962C8B-B14F-4D97-AF65-F5344CB8AC3E}">
        <p14:creationId xmlns:p14="http://schemas.microsoft.com/office/powerpoint/2010/main" val="370429074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77500" lnSpcReduction="20000"/>
          </a:bodyPr>
          <a:lstStyle/>
          <a:p>
            <a:r>
              <a:rPr lang="fr-FR" b="1" dirty="0">
                <a:solidFill>
                  <a:srgbClr val="0070C0"/>
                </a:solidFill>
              </a:rPr>
              <a:t>Article 31 </a:t>
            </a:r>
            <a:r>
              <a:rPr lang="fr-FR" b="1" dirty="0" smtClean="0">
                <a:solidFill>
                  <a:srgbClr val="0070C0"/>
                </a:solidFill>
              </a:rPr>
              <a:t>: </a:t>
            </a:r>
            <a:r>
              <a:rPr lang="fr-FR" dirty="0" smtClean="0">
                <a:solidFill>
                  <a:srgbClr val="0070C0"/>
                </a:solidFill>
              </a:rPr>
              <a:t>Gestion </a:t>
            </a:r>
            <a:r>
              <a:rPr lang="fr-FR" dirty="0">
                <a:solidFill>
                  <a:srgbClr val="0070C0"/>
                </a:solidFill>
              </a:rPr>
              <a:t>des </a:t>
            </a:r>
            <a:r>
              <a:rPr lang="fr-FR" dirty="0" smtClean="0">
                <a:solidFill>
                  <a:srgbClr val="0070C0"/>
                </a:solidFill>
              </a:rPr>
              <a:t>déchets </a:t>
            </a:r>
            <a:r>
              <a:rPr lang="fr-FR" dirty="0">
                <a:solidFill>
                  <a:srgbClr val="0070C0"/>
                </a:solidFill>
              </a:rPr>
              <a:t>du chantier </a:t>
            </a:r>
            <a:r>
              <a:rPr lang="fr-FR" dirty="0" smtClean="0"/>
              <a:t>:</a:t>
            </a:r>
          </a:p>
          <a:p>
            <a:r>
              <a:rPr lang="fr-FR" dirty="0" smtClean="0"/>
              <a:t>L’élimination </a:t>
            </a:r>
            <a:r>
              <a:rPr lang="fr-FR" dirty="0"/>
              <a:t>des </a:t>
            </a:r>
            <a:r>
              <a:rPr lang="fr-FR" dirty="0" smtClean="0"/>
              <a:t>déchets génères </a:t>
            </a:r>
            <a:r>
              <a:rPr lang="fr-FR" dirty="0"/>
              <a:t>par les travaux objet du marche est de la </a:t>
            </a:r>
            <a:r>
              <a:rPr lang="fr-FR" dirty="0" smtClean="0"/>
              <a:t>responsabilité </a:t>
            </a:r>
            <a:r>
              <a:rPr lang="fr-FR" dirty="0"/>
              <a:t>de l'entrepreneur pendant </a:t>
            </a:r>
            <a:r>
              <a:rPr lang="fr-FR" dirty="0" smtClean="0"/>
              <a:t>l'exécution </a:t>
            </a:r>
            <a:r>
              <a:rPr lang="fr-FR" dirty="0"/>
              <a:t>des </a:t>
            </a:r>
            <a:r>
              <a:rPr lang="fr-FR" dirty="0" smtClean="0"/>
              <a:t>travaux</a:t>
            </a:r>
            <a:endParaRPr lang="fr-FR" dirty="0"/>
          </a:p>
          <a:p>
            <a:r>
              <a:rPr lang="fr-FR" dirty="0" smtClean="0"/>
              <a:t>L'entrepreneur </a:t>
            </a:r>
            <a:r>
              <a:rPr lang="fr-FR" dirty="0"/>
              <a:t>se charge des </a:t>
            </a:r>
            <a:r>
              <a:rPr lang="fr-FR" dirty="0" smtClean="0"/>
              <a:t>opérations </a:t>
            </a:r>
            <a:r>
              <a:rPr lang="fr-FR" dirty="0"/>
              <a:t>de collecte, transport, stockage, </a:t>
            </a:r>
            <a:r>
              <a:rPr lang="fr-FR" dirty="0" smtClean="0"/>
              <a:t>éventuels </a:t>
            </a:r>
            <a:r>
              <a:rPr lang="fr-FR" dirty="0"/>
              <a:t>tris et traitements </a:t>
            </a:r>
            <a:r>
              <a:rPr lang="fr-FR" dirty="0" smtClean="0"/>
              <a:t>nécessaires </a:t>
            </a:r>
            <a:r>
              <a:rPr lang="fr-FR" dirty="0"/>
              <a:t>et de </a:t>
            </a:r>
            <a:r>
              <a:rPr lang="fr-FR" dirty="0" smtClean="0"/>
              <a:t>l‘évacuation </a:t>
            </a:r>
            <a:r>
              <a:rPr lang="fr-FR" dirty="0"/>
              <a:t>des </a:t>
            </a:r>
            <a:r>
              <a:rPr lang="fr-FR" dirty="0" smtClean="0"/>
              <a:t>déchets génères </a:t>
            </a:r>
            <a:r>
              <a:rPr lang="fr-FR" dirty="0"/>
              <a:t>par les travaux objet du </a:t>
            </a:r>
            <a:r>
              <a:rPr lang="fr-FR" dirty="0" smtClean="0"/>
              <a:t>marché </a:t>
            </a:r>
            <a:r>
              <a:rPr lang="fr-FR" dirty="0"/>
              <a:t>vers les lieux susceptibles de les recevoir, </a:t>
            </a:r>
            <a:r>
              <a:rPr lang="fr-FR" dirty="0" smtClean="0"/>
              <a:t>conformément </a:t>
            </a:r>
            <a:r>
              <a:rPr lang="fr-FR" dirty="0"/>
              <a:t>a la </a:t>
            </a:r>
            <a:r>
              <a:rPr lang="fr-FR" dirty="0" smtClean="0"/>
              <a:t>législation </a:t>
            </a:r>
            <a:r>
              <a:rPr lang="fr-FR" dirty="0"/>
              <a:t>et a la </a:t>
            </a:r>
            <a:r>
              <a:rPr lang="fr-FR" dirty="0" smtClean="0"/>
              <a:t>réglementation </a:t>
            </a:r>
            <a:r>
              <a:rPr lang="fr-FR" dirty="0"/>
              <a:t>en vigueur. </a:t>
            </a:r>
            <a:endParaRPr lang="fr-FR" dirty="0" smtClean="0"/>
          </a:p>
          <a:p>
            <a:r>
              <a:rPr lang="fr-FR" dirty="0" smtClean="0"/>
              <a:t>Le </a:t>
            </a:r>
            <a:r>
              <a:rPr lang="fr-FR" dirty="0"/>
              <a:t>maitre d'ouvrage remet a l'entrepreneur toute information qu'il juge utile pour permettre a celui-ci </a:t>
            </a:r>
            <a:r>
              <a:rPr lang="fr-FR" dirty="0" smtClean="0"/>
              <a:t>d‘éliminer </a:t>
            </a:r>
            <a:r>
              <a:rPr lang="fr-FR" dirty="0"/>
              <a:t>lesdits </a:t>
            </a:r>
            <a:r>
              <a:rPr lang="fr-FR" dirty="0" smtClean="0"/>
              <a:t>déchets conformément </a:t>
            </a:r>
            <a:r>
              <a:rPr lang="fr-FR" dirty="0"/>
              <a:t>a la </a:t>
            </a:r>
            <a:r>
              <a:rPr lang="fr-FR" dirty="0" smtClean="0"/>
              <a:t>législation </a:t>
            </a:r>
            <a:r>
              <a:rPr lang="fr-FR" dirty="0"/>
              <a:t>et a la </a:t>
            </a:r>
            <a:r>
              <a:rPr lang="fr-FR" dirty="0" smtClean="0"/>
              <a:t>règlementation </a:t>
            </a:r>
            <a:r>
              <a:rPr lang="fr-FR" dirty="0"/>
              <a:t>en vigueur. </a:t>
            </a:r>
            <a:endParaRPr lang="fr-FR" dirty="0" smtClean="0"/>
          </a:p>
          <a:p>
            <a:r>
              <a:rPr lang="fr-FR" dirty="0" smtClean="0"/>
              <a:t>Afin </a:t>
            </a:r>
            <a:r>
              <a:rPr lang="fr-FR" dirty="0"/>
              <a:t>que le maitre d'ouvrage puisse s'assurer de la </a:t>
            </a:r>
            <a:r>
              <a:rPr lang="fr-FR" dirty="0" smtClean="0"/>
              <a:t>traçabilité </a:t>
            </a:r>
            <a:r>
              <a:rPr lang="fr-FR" dirty="0"/>
              <a:t>des </a:t>
            </a:r>
            <a:r>
              <a:rPr lang="fr-FR" dirty="0" smtClean="0"/>
              <a:t>déchets </a:t>
            </a:r>
            <a:r>
              <a:rPr lang="fr-FR" dirty="0"/>
              <a:t>et </a:t>
            </a:r>
            <a:r>
              <a:rPr lang="fr-FR" dirty="0" smtClean="0"/>
              <a:t>matériaux </a:t>
            </a:r>
            <a:r>
              <a:rPr lang="fr-FR" dirty="0"/>
              <a:t>issus du chantier, le titulaire </a:t>
            </a:r>
            <a:r>
              <a:rPr lang="fr-FR" dirty="0" smtClean="0"/>
              <a:t>lui </a:t>
            </a:r>
            <a:r>
              <a:rPr lang="fr-FR" dirty="0"/>
              <a:t>fournit les </a:t>
            </a:r>
            <a:r>
              <a:rPr lang="fr-FR" dirty="0" smtClean="0"/>
              <a:t>éléments </a:t>
            </a:r>
            <a:r>
              <a:rPr lang="fr-FR" dirty="0"/>
              <a:t>de cette </a:t>
            </a:r>
            <a:r>
              <a:rPr lang="fr-FR" dirty="0" smtClean="0"/>
              <a:t>traçabilité, </a:t>
            </a:r>
            <a:r>
              <a:rPr lang="fr-FR" dirty="0"/>
              <a:t>notamment </a:t>
            </a:r>
            <a:r>
              <a:rPr lang="fr-FR" dirty="0" smtClean="0"/>
              <a:t>grâce </a:t>
            </a:r>
            <a:r>
              <a:rPr lang="fr-FR" dirty="0"/>
              <a:t>a l'usage de bordereaux de suivi des </a:t>
            </a:r>
            <a:r>
              <a:rPr lang="fr-FR" dirty="0" smtClean="0"/>
              <a:t>déchets </a:t>
            </a:r>
            <a:r>
              <a:rPr lang="fr-FR" dirty="0"/>
              <a:t>de chantier</a:t>
            </a:r>
            <a:r>
              <a:rPr lang="fr-FR" dirty="0" smtClean="0"/>
              <a:t>.</a:t>
            </a:r>
          </a:p>
          <a:p>
            <a:r>
              <a:rPr lang="fr-FR" dirty="0" smtClean="0"/>
              <a:t> </a:t>
            </a:r>
            <a:r>
              <a:rPr lang="fr-FR" dirty="0"/>
              <a:t>Pour les </a:t>
            </a:r>
            <a:r>
              <a:rPr lang="fr-FR" dirty="0" smtClean="0"/>
              <a:t>déchets </a:t>
            </a:r>
            <a:r>
              <a:rPr lang="fr-FR" dirty="0"/>
              <a:t>dangereux, l'usage d'un bordereau de suivi est obligatoire </a:t>
            </a:r>
            <a:r>
              <a:rPr lang="fr-FR" dirty="0" smtClean="0"/>
              <a:t>conformément </a:t>
            </a:r>
            <a:r>
              <a:rPr lang="fr-FR" dirty="0"/>
              <a:t>a la </a:t>
            </a:r>
            <a:r>
              <a:rPr lang="fr-FR" dirty="0" smtClean="0"/>
              <a:t>législation </a:t>
            </a:r>
            <a:r>
              <a:rPr lang="fr-FR" dirty="0"/>
              <a:t>et a la </a:t>
            </a:r>
            <a:r>
              <a:rPr lang="fr-FR" dirty="0" smtClean="0"/>
              <a:t>règlementation </a:t>
            </a:r>
            <a:r>
              <a:rPr lang="fr-FR" dirty="0"/>
              <a:t>en vigueur. </a:t>
            </a:r>
          </a:p>
        </p:txBody>
      </p:sp>
      <p:sp>
        <p:nvSpPr>
          <p:cNvPr id="4" name="Espace réservé du numéro de diapositive 3"/>
          <p:cNvSpPr>
            <a:spLocks noGrp="1"/>
          </p:cNvSpPr>
          <p:nvPr>
            <p:ph type="sldNum" sz="quarter" idx="12"/>
          </p:nvPr>
        </p:nvSpPr>
        <p:spPr/>
        <p:txBody>
          <a:bodyPr/>
          <a:lstStyle/>
          <a:p>
            <a:fld id="{D94859A6-C244-4DCD-87F3-36B9E31E1B7D}" type="slidenum">
              <a:rPr lang="fr-FR" smtClean="0"/>
              <a:pPr/>
              <a:t>22</a:t>
            </a:fld>
            <a:endParaRPr lang="fr-FR"/>
          </a:p>
        </p:txBody>
      </p:sp>
      <p:sp>
        <p:nvSpPr>
          <p:cNvPr id="5" name="Titre 1"/>
          <p:cNvSpPr>
            <a:spLocks noGrp="1"/>
          </p:cNvSpPr>
          <p:nvPr>
            <p:ph type="title"/>
          </p:nvPr>
        </p:nvSpPr>
        <p:spPr>
          <a:xfrm>
            <a:off x="838200" y="365126"/>
            <a:ext cx="10515600" cy="847226"/>
          </a:xfrm>
          <a:solidFill>
            <a:schemeClr val="tx2">
              <a:lumMod val="20000"/>
              <a:lumOff val="80000"/>
            </a:schemeClr>
          </a:solidFill>
        </p:spPr>
        <p:txBody>
          <a:bodyPr>
            <a:noAutofit/>
          </a:bodyPr>
          <a:lstStyle/>
          <a:p>
            <a:r>
              <a:rPr lang="fr-FR" sz="2800" dirty="0" smtClean="0"/>
              <a:t>Décret </a:t>
            </a:r>
            <a:r>
              <a:rPr lang="fr-FR" sz="2800" dirty="0"/>
              <a:t>n° 2-14-394 du </a:t>
            </a:r>
            <a:r>
              <a:rPr lang="fr-FR" sz="2800" dirty="0" smtClean="0"/>
              <a:t>(</a:t>
            </a:r>
            <a:r>
              <a:rPr lang="fr-FR" sz="2800" dirty="0"/>
              <a:t>13 mai 2016) approuvant le cahier des clauses administratives </a:t>
            </a:r>
            <a:r>
              <a:rPr lang="fr-FR" sz="2800" dirty="0" smtClean="0"/>
              <a:t>générales </a:t>
            </a:r>
            <a:r>
              <a:rPr lang="fr-FR" sz="2800" dirty="0"/>
              <a:t>applicables aux marches de </a:t>
            </a:r>
            <a:r>
              <a:rPr lang="fr-FR" sz="2800" dirty="0" smtClean="0"/>
              <a:t>travaux CCGA-T</a:t>
            </a:r>
            <a:endParaRPr lang="fr-FR" sz="2800" dirty="0"/>
          </a:p>
        </p:txBody>
      </p:sp>
    </p:spTree>
    <p:extLst>
      <p:ext uri="{BB962C8B-B14F-4D97-AF65-F5344CB8AC3E}">
        <p14:creationId xmlns:p14="http://schemas.microsoft.com/office/powerpoint/2010/main" val="290711156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751294"/>
          </a:xfrm>
          <a:solidFill>
            <a:schemeClr val="tx2">
              <a:lumMod val="20000"/>
              <a:lumOff val="80000"/>
            </a:schemeClr>
          </a:solidFill>
        </p:spPr>
        <p:txBody>
          <a:bodyPr/>
          <a:lstStyle/>
          <a:p>
            <a:pPr algn="ctr"/>
            <a:r>
              <a:rPr lang="fr-FR" dirty="0" smtClean="0"/>
              <a:t>Analyse de l’arsenal juridique</a:t>
            </a:r>
            <a:endParaRPr lang="fr-FR" dirty="0"/>
          </a:p>
        </p:txBody>
      </p:sp>
      <p:sp>
        <p:nvSpPr>
          <p:cNvPr id="3" name="Espace réservé du contenu 2"/>
          <p:cNvSpPr>
            <a:spLocks noGrp="1"/>
          </p:cNvSpPr>
          <p:nvPr>
            <p:ph idx="1"/>
          </p:nvPr>
        </p:nvSpPr>
        <p:spPr>
          <a:xfrm>
            <a:off x="838200" y="1230202"/>
            <a:ext cx="10515600" cy="4351338"/>
          </a:xfrm>
        </p:spPr>
        <p:txBody>
          <a:bodyPr>
            <a:noAutofit/>
          </a:bodyPr>
          <a:lstStyle/>
          <a:p>
            <a:pPr lvl="2"/>
            <a:r>
              <a:rPr lang="fr-FR" sz="2800" b="1" dirty="0">
                <a:solidFill>
                  <a:srgbClr val="0070C0"/>
                </a:solidFill>
              </a:rPr>
              <a:t>Les Forces</a:t>
            </a:r>
          </a:p>
          <a:p>
            <a:pPr lvl="0"/>
            <a:r>
              <a:rPr lang="fr-FR" sz="1800" dirty="0"/>
              <a:t>La loi </a:t>
            </a:r>
            <a:r>
              <a:rPr lang="fr-FR" sz="1800" dirty="0">
                <a:solidFill>
                  <a:srgbClr val="FF0000"/>
                </a:solidFill>
              </a:rPr>
              <a:t>28-00 est une loi globale </a:t>
            </a:r>
            <a:r>
              <a:rPr lang="fr-FR" sz="1800" dirty="0"/>
              <a:t>pour la gestion et l’élimination des déchets de toute nature, elle traite donc des déchets de construction et démolition, entre autres. </a:t>
            </a:r>
          </a:p>
          <a:p>
            <a:pPr lvl="0"/>
            <a:r>
              <a:rPr lang="fr-FR" sz="1800" dirty="0"/>
              <a:t>La loi prévoit l</a:t>
            </a:r>
            <a:r>
              <a:rPr lang="fr-FR" sz="1800" dirty="0">
                <a:solidFill>
                  <a:srgbClr val="FF0000"/>
                </a:solidFill>
              </a:rPr>
              <a:t>’élaboration</a:t>
            </a:r>
            <a:r>
              <a:rPr lang="fr-FR" sz="1800" dirty="0"/>
              <a:t> sous la supervision du wali </a:t>
            </a:r>
            <a:r>
              <a:rPr lang="fr-FR" sz="1800" dirty="0">
                <a:solidFill>
                  <a:srgbClr val="FF0000"/>
                </a:solidFill>
              </a:rPr>
              <a:t>d’un plan directeur régional </a:t>
            </a:r>
            <a:r>
              <a:rPr lang="fr-FR" sz="1800" dirty="0"/>
              <a:t>pour la gestion des déchets industriels, médicaux et pharmaceutiques non dangereux et </a:t>
            </a:r>
            <a:r>
              <a:rPr lang="fr-FR" sz="1800" dirty="0">
                <a:solidFill>
                  <a:srgbClr val="FF0000"/>
                </a:solidFill>
              </a:rPr>
              <a:t>des déchets ultimes</a:t>
            </a:r>
            <a:r>
              <a:rPr lang="fr-FR" sz="1800" dirty="0"/>
              <a:t>, agricoles et </a:t>
            </a:r>
            <a:r>
              <a:rPr lang="fr-FR" sz="1800" dirty="0">
                <a:solidFill>
                  <a:srgbClr val="FF0000"/>
                </a:solidFill>
              </a:rPr>
              <a:t>inertes. </a:t>
            </a:r>
            <a:r>
              <a:rPr lang="fr-FR" sz="1800" dirty="0"/>
              <a:t>Ce plan s’applique notamment à la fraction non dangereuse des déchets de construction et de démolition, c'est-à-dire les déchets non dangereux et les déchets inertes. </a:t>
            </a:r>
            <a:endParaRPr lang="fr-FR" sz="1800" dirty="0" smtClean="0"/>
          </a:p>
          <a:p>
            <a:pPr lvl="0"/>
            <a:r>
              <a:rPr lang="fr-FR" sz="1800" dirty="0" smtClean="0"/>
              <a:t>Elle </a:t>
            </a:r>
            <a:r>
              <a:rPr lang="fr-FR" sz="1800" dirty="0"/>
              <a:t>prévoit également l’élaboration par l’Administration, en collaboration avec les collectivités locales et les professionnels concernés, du plan </a:t>
            </a:r>
            <a:r>
              <a:rPr lang="fr-FR" sz="1800" dirty="0">
                <a:solidFill>
                  <a:srgbClr val="FF0000"/>
                </a:solidFill>
              </a:rPr>
              <a:t>directeur national de gestion des déchets dangereux</a:t>
            </a:r>
            <a:r>
              <a:rPr lang="fr-FR" sz="1800" dirty="0"/>
              <a:t>. Ce plan concerne entre autres la fraction dangereuse des déchets issus du secteur de la construction démolition notamment. </a:t>
            </a:r>
          </a:p>
          <a:p>
            <a:pPr lvl="0"/>
            <a:r>
              <a:rPr lang="fr-FR" sz="1800" dirty="0"/>
              <a:t>Un </a:t>
            </a:r>
            <a:r>
              <a:rPr lang="fr-FR" sz="1800" dirty="0">
                <a:solidFill>
                  <a:srgbClr val="FF0000"/>
                </a:solidFill>
              </a:rPr>
              <a:t>catalogue marocain des déchets </a:t>
            </a:r>
            <a:r>
              <a:rPr lang="fr-FR" sz="1800" dirty="0"/>
              <a:t>a été institué il permet d’identifier les déchets dangereux, selon leur provenance ou leur caractère dangereux. Une </a:t>
            </a:r>
            <a:r>
              <a:rPr lang="fr-FR" sz="1800" dirty="0">
                <a:solidFill>
                  <a:srgbClr val="FF0000"/>
                </a:solidFill>
              </a:rPr>
              <a:t>catégorie spécifique </a:t>
            </a:r>
            <a:r>
              <a:rPr lang="fr-FR" sz="1800" dirty="0" smtClean="0"/>
              <a:t>des DCD a </a:t>
            </a:r>
            <a:r>
              <a:rPr lang="fr-FR" sz="1800" dirty="0"/>
              <a:t>été créée au sein du catalogue.</a:t>
            </a:r>
          </a:p>
          <a:p>
            <a:pPr lvl="0"/>
            <a:r>
              <a:rPr lang="fr-FR" sz="1800" dirty="0"/>
              <a:t>La loi prévoit des </a:t>
            </a:r>
            <a:r>
              <a:rPr lang="fr-FR" sz="1800" dirty="0">
                <a:solidFill>
                  <a:srgbClr val="FF0000"/>
                </a:solidFill>
              </a:rPr>
              <a:t>modalités d’élimination pour chaque catégorie de déchet</a:t>
            </a:r>
            <a:r>
              <a:rPr lang="fr-FR" sz="1800" dirty="0"/>
              <a:t>, notamment les déchets industriels non dangereux, les déchets inertes et les déchets dangereux qui constituent les trois catégories de déchets que l’on retrouve parmi les déchets de construction et de démolition. </a:t>
            </a:r>
            <a:endParaRPr lang="fr-FR" sz="1800" dirty="0" smtClean="0"/>
          </a:p>
          <a:p>
            <a:pPr lvl="0"/>
            <a:r>
              <a:rPr lang="fr-FR" sz="1800" dirty="0" smtClean="0"/>
              <a:t>La </a:t>
            </a:r>
            <a:r>
              <a:rPr lang="fr-FR" sz="1800" dirty="0"/>
              <a:t>possibilité d’éliminer des déchets industriels, médicaux et pharmaceutiques non dangereux, ultimes, agricoles et inertes est possible dans un compartiment séparé au sein des décharges contrôlées pour déchets ménagers et assimilés. </a:t>
            </a:r>
          </a:p>
          <a:p>
            <a:endParaRPr lang="fr-FR" sz="1800" dirty="0"/>
          </a:p>
        </p:txBody>
      </p:sp>
      <p:sp>
        <p:nvSpPr>
          <p:cNvPr id="4" name="Espace réservé du numéro de diapositive 3"/>
          <p:cNvSpPr>
            <a:spLocks noGrp="1"/>
          </p:cNvSpPr>
          <p:nvPr>
            <p:ph type="sldNum" sz="quarter" idx="12"/>
          </p:nvPr>
        </p:nvSpPr>
        <p:spPr/>
        <p:txBody>
          <a:bodyPr/>
          <a:lstStyle/>
          <a:p>
            <a:fld id="{D94859A6-C244-4DCD-87F3-36B9E31E1B7D}" type="slidenum">
              <a:rPr lang="fr-FR" smtClean="0"/>
              <a:pPr/>
              <a:t>23</a:t>
            </a:fld>
            <a:endParaRPr lang="fr-FR"/>
          </a:p>
        </p:txBody>
      </p:sp>
    </p:spTree>
    <p:extLst>
      <p:ext uri="{BB962C8B-B14F-4D97-AF65-F5344CB8AC3E}">
        <p14:creationId xmlns:p14="http://schemas.microsoft.com/office/powerpoint/2010/main" val="227572043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2340"/>
            <a:ext cx="10515600" cy="751294"/>
          </a:xfrm>
          <a:solidFill>
            <a:schemeClr val="tx2">
              <a:lumMod val="20000"/>
              <a:lumOff val="80000"/>
            </a:schemeClr>
          </a:solidFill>
        </p:spPr>
        <p:txBody>
          <a:bodyPr/>
          <a:lstStyle/>
          <a:p>
            <a:pPr algn="ctr"/>
            <a:r>
              <a:rPr lang="fr-FR" dirty="0" smtClean="0"/>
              <a:t>Analyse de l’arsenal juridique</a:t>
            </a:r>
            <a:endParaRPr lang="fr-FR" dirty="0"/>
          </a:p>
        </p:txBody>
      </p:sp>
      <p:sp>
        <p:nvSpPr>
          <p:cNvPr id="3" name="Espace réservé du contenu 2"/>
          <p:cNvSpPr>
            <a:spLocks noGrp="1"/>
          </p:cNvSpPr>
          <p:nvPr>
            <p:ph idx="1"/>
          </p:nvPr>
        </p:nvSpPr>
        <p:spPr>
          <a:xfrm>
            <a:off x="838200" y="932490"/>
            <a:ext cx="10953307" cy="5126148"/>
          </a:xfrm>
        </p:spPr>
        <p:txBody>
          <a:bodyPr>
            <a:noAutofit/>
          </a:bodyPr>
          <a:lstStyle/>
          <a:p>
            <a:pPr lvl="2"/>
            <a:r>
              <a:rPr lang="fr-FR" sz="3200" b="1" dirty="0">
                <a:solidFill>
                  <a:srgbClr val="0070C0"/>
                </a:solidFill>
              </a:rPr>
              <a:t>Les Forces</a:t>
            </a:r>
          </a:p>
          <a:p>
            <a:pPr lvl="0"/>
            <a:r>
              <a:rPr lang="fr-FR" sz="2400" dirty="0" smtClean="0"/>
              <a:t>De </a:t>
            </a:r>
            <a:r>
              <a:rPr lang="fr-FR" sz="2400" dirty="0"/>
              <a:t>même, il est possible </a:t>
            </a:r>
            <a:r>
              <a:rPr lang="fr-FR" sz="2400" dirty="0">
                <a:solidFill>
                  <a:srgbClr val="FF0000"/>
                </a:solidFill>
              </a:rPr>
              <a:t>d’utiliser des déchets inertes de construction et de démolition</a:t>
            </a:r>
            <a:r>
              <a:rPr lang="fr-FR" sz="2400" dirty="0"/>
              <a:t> pour le </a:t>
            </a:r>
            <a:r>
              <a:rPr lang="fr-FR" sz="2400" dirty="0">
                <a:solidFill>
                  <a:srgbClr val="FF0000"/>
                </a:solidFill>
              </a:rPr>
              <a:t>comblement et l’aménagement des carrières </a:t>
            </a:r>
            <a:r>
              <a:rPr lang="fr-FR" sz="2400" dirty="0"/>
              <a:t>abandonnées ou en fin de vie.</a:t>
            </a:r>
          </a:p>
          <a:p>
            <a:pPr lvl="0"/>
            <a:r>
              <a:rPr lang="fr-FR" sz="2400" dirty="0"/>
              <a:t>La </a:t>
            </a:r>
            <a:r>
              <a:rPr lang="fr-FR" sz="2400" dirty="0">
                <a:solidFill>
                  <a:srgbClr val="FF0000"/>
                </a:solidFill>
              </a:rPr>
              <a:t>gestion</a:t>
            </a:r>
            <a:r>
              <a:rPr lang="fr-FR" sz="2400" dirty="0"/>
              <a:t> proprement dite des déchets solides a été </a:t>
            </a:r>
            <a:r>
              <a:rPr lang="fr-FR" sz="2400" dirty="0">
                <a:solidFill>
                  <a:srgbClr val="FF0000"/>
                </a:solidFill>
              </a:rPr>
              <a:t>confiée aux collectivités locales par la loi 78-00, </a:t>
            </a:r>
            <a:r>
              <a:rPr lang="fr-FR" sz="2400" dirty="0"/>
              <a:t>celles-ci peuvent confier à des concessionnaires la gestion des déchets ménagers mais aussi la gestion des autres déchets solides non dangereux.</a:t>
            </a:r>
          </a:p>
          <a:p>
            <a:pPr lvl="0"/>
            <a:r>
              <a:rPr lang="fr-FR" sz="2400" dirty="0"/>
              <a:t>La loi a prévu la </a:t>
            </a:r>
            <a:r>
              <a:rPr lang="fr-FR" sz="2400" dirty="0">
                <a:solidFill>
                  <a:srgbClr val="FF0000"/>
                </a:solidFill>
              </a:rPr>
              <a:t>création de trois catégories de décharges </a:t>
            </a:r>
            <a:r>
              <a:rPr lang="fr-FR" sz="2400" dirty="0"/>
              <a:t>pour les déchets ménagers, les déchets dangereux et les autres déchets. La loi a aussi fixé une partie des caractéristiques de ces décharges caractéristiques techniques de ces trois classes de décharges, les autres devant être fixées par arrêté conjoint du ministre de l’environnement et de l’autorité chargée de l’environnement.</a:t>
            </a:r>
          </a:p>
          <a:p>
            <a:r>
              <a:rPr lang="fr-FR" sz="2400" dirty="0"/>
              <a:t>En résumé, </a:t>
            </a:r>
            <a:r>
              <a:rPr lang="fr-FR" sz="2400" dirty="0">
                <a:solidFill>
                  <a:srgbClr val="0070C0"/>
                </a:solidFill>
              </a:rPr>
              <a:t>le contexte juridique des déchets de construction et de démolition a prévu les modalités d’élimination des déchets et a chargé les collectivités locales de leur gestion conformément à des plans directeurs </a:t>
            </a:r>
            <a:r>
              <a:rPr lang="fr-FR" sz="2400" dirty="0"/>
              <a:t>de gestion des déchets établis à plusieurs échelons administratifs et géographiques. </a:t>
            </a:r>
          </a:p>
          <a:p>
            <a:endParaRPr lang="fr-FR" sz="1600" dirty="0"/>
          </a:p>
        </p:txBody>
      </p:sp>
      <p:sp>
        <p:nvSpPr>
          <p:cNvPr id="4" name="Espace réservé du numéro de diapositive 3"/>
          <p:cNvSpPr>
            <a:spLocks noGrp="1"/>
          </p:cNvSpPr>
          <p:nvPr>
            <p:ph type="sldNum" sz="quarter" idx="12"/>
          </p:nvPr>
        </p:nvSpPr>
        <p:spPr/>
        <p:txBody>
          <a:bodyPr/>
          <a:lstStyle/>
          <a:p>
            <a:fld id="{D94859A6-C244-4DCD-87F3-36B9E31E1B7D}" type="slidenum">
              <a:rPr lang="fr-FR" smtClean="0"/>
              <a:pPr/>
              <a:t>24</a:t>
            </a:fld>
            <a:endParaRPr lang="fr-FR"/>
          </a:p>
        </p:txBody>
      </p:sp>
    </p:spTree>
    <p:extLst>
      <p:ext uri="{BB962C8B-B14F-4D97-AF65-F5344CB8AC3E}">
        <p14:creationId xmlns:p14="http://schemas.microsoft.com/office/powerpoint/2010/main" val="227162704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97712" y="914400"/>
            <a:ext cx="11515060" cy="5943600"/>
          </a:xfrm>
        </p:spPr>
        <p:txBody>
          <a:bodyPr>
            <a:normAutofit fontScale="77500" lnSpcReduction="20000"/>
          </a:bodyPr>
          <a:lstStyle/>
          <a:p>
            <a:pPr lvl="2"/>
            <a:r>
              <a:rPr lang="fr-FR" sz="7400" b="1" dirty="0">
                <a:solidFill>
                  <a:srgbClr val="0070C0"/>
                </a:solidFill>
              </a:rPr>
              <a:t>Faiblesses </a:t>
            </a:r>
          </a:p>
          <a:p>
            <a:pPr lvl="0"/>
            <a:r>
              <a:rPr lang="fr-FR" dirty="0"/>
              <a:t>La </a:t>
            </a:r>
            <a:r>
              <a:rPr lang="fr-FR" dirty="0">
                <a:solidFill>
                  <a:srgbClr val="FF0000"/>
                </a:solidFill>
              </a:rPr>
              <a:t>définition des déchets inertes </a:t>
            </a:r>
            <a:r>
              <a:rPr lang="fr-FR" dirty="0"/>
              <a:t>peut prêter à confusion (article 3, définition 7) ; </a:t>
            </a:r>
            <a:endParaRPr lang="fr-FR" dirty="0" smtClean="0"/>
          </a:p>
          <a:p>
            <a:pPr marL="0" lvl="0" indent="0">
              <a:buNone/>
            </a:pPr>
            <a:r>
              <a:rPr lang="fr-FR" dirty="0"/>
              <a:t> </a:t>
            </a:r>
            <a:r>
              <a:rPr lang="fr-FR" dirty="0" smtClean="0"/>
              <a:t>                DCD non contaminés </a:t>
            </a:r>
            <a:r>
              <a:rPr lang="fr-FR" dirty="0"/>
              <a:t>par </a:t>
            </a:r>
            <a:r>
              <a:rPr lang="fr-FR" dirty="0" smtClean="0"/>
              <a:t>DD: Déchets inertes</a:t>
            </a:r>
            <a:r>
              <a:rPr lang="fr-FR" dirty="0"/>
              <a:t>. </a:t>
            </a:r>
            <a:r>
              <a:rPr lang="fr-FR" dirty="0" smtClean="0"/>
              <a:t>(</a:t>
            </a:r>
            <a:r>
              <a:rPr lang="fr-FR" dirty="0" err="1" smtClean="0"/>
              <a:t>Exp</a:t>
            </a:r>
            <a:r>
              <a:rPr lang="fr-FR" dirty="0" smtClean="0"/>
              <a:t> le plâtre n’est pas un déchet inerte ).</a:t>
            </a:r>
            <a:endParaRPr lang="fr-FR" dirty="0"/>
          </a:p>
          <a:p>
            <a:pPr lvl="0"/>
            <a:r>
              <a:rPr lang="fr-FR" dirty="0"/>
              <a:t>Les </a:t>
            </a:r>
            <a:r>
              <a:rPr lang="fr-FR" dirty="0" smtClean="0"/>
              <a:t>DCD </a:t>
            </a:r>
            <a:r>
              <a:rPr lang="fr-FR" dirty="0" smtClean="0">
                <a:solidFill>
                  <a:srgbClr val="FF0000"/>
                </a:solidFill>
              </a:rPr>
              <a:t>ne </a:t>
            </a:r>
            <a:r>
              <a:rPr lang="fr-FR" dirty="0">
                <a:solidFill>
                  <a:srgbClr val="FF0000"/>
                </a:solidFill>
              </a:rPr>
              <a:t>sont pas traités </a:t>
            </a:r>
            <a:r>
              <a:rPr lang="fr-FR" dirty="0" smtClean="0">
                <a:solidFill>
                  <a:srgbClr val="FF0000"/>
                </a:solidFill>
              </a:rPr>
              <a:t>comme </a:t>
            </a:r>
            <a:r>
              <a:rPr lang="fr-FR" dirty="0">
                <a:solidFill>
                  <a:srgbClr val="FF0000"/>
                </a:solidFill>
              </a:rPr>
              <a:t>une classe à part</a:t>
            </a:r>
            <a:r>
              <a:rPr lang="fr-FR" dirty="0"/>
              <a:t>, </a:t>
            </a:r>
            <a:r>
              <a:rPr lang="fr-FR" dirty="0" smtClean="0"/>
              <a:t>(</a:t>
            </a:r>
            <a:r>
              <a:rPr lang="fr-FR" dirty="0"/>
              <a:t>déchets inertes, non dangereux et dangereux) </a:t>
            </a:r>
            <a:r>
              <a:rPr lang="fr-FR" dirty="0" smtClean="0"/>
              <a:t>;</a:t>
            </a:r>
          </a:p>
          <a:p>
            <a:pPr marL="0" lvl="0" indent="0">
              <a:buNone/>
            </a:pPr>
            <a:r>
              <a:rPr lang="fr-FR" dirty="0"/>
              <a:t> </a:t>
            </a:r>
            <a:r>
              <a:rPr lang="fr-FR" dirty="0" smtClean="0"/>
              <a:t>              </a:t>
            </a:r>
            <a:r>
              <a:rPr lang="fr-FR" dirty="0"/>
              <a:t>leurs modalités de gestion </a:t>
            </a:r>
            <a:r>
              <a:rPr lang="fr-FR" dirty="0" smtClean="0"/>
              <a:t>à </a:t>
            </a:r>
            <a:r>
              <a:rPr lang="fr-FR" dirty="0"/>
              <a:t>préciser par le plan directeur régional de gestion </a:t>
            </a:r>
            <a:r>
              <a:rPr lang="fr-FR" dirty="0" smtClean="0"/>
              <a:t>,</a:t>
            </a:r>
          </a:p>
          <a:p>
            <a:pPr marL="0" lvl="0" indent="0">
              <a:buNone/>
            </a:pPr>
            <a:endParaRPr lang="fr-FR" dirty="0"/>
          </a:p>
          <a:p>
            <a:pPr marL="0" lvl="0" indent="0">
              <a:buNone/>
            </a:pPr>
            <a:r>
              <a:rPr lang="fr-FR" dirty="0" smtClean="0"/>
              <a:t>L’article </a:t>
            </a:r>
            <a:r>
              <a:rPr lang="fr-FR" dirty="0"/>
              <a:t>27 </a:t>
            </a:r>
            <a:r>
              <a:rPr lang="fr-FR" dirty="0" smtClean="0"/>
              <a:t>autorise </a:t>
            </a:r>
            <a:r>
              <a:rPr lang="fr-FR" dirty="0"/>
              <a:t>l’utilisation des déchets de construction pour « ...valoriser, traiter ou éliminer les autres catégories de déchets, à l'exception des déchets dangereux ». Cette dérogation manque de précision et constitue une porte ouverte à toute sorte de manipulation pouvant conduire à des impacts environnementaux dangereux.</a:t>
            </a:r>
          </a:p>
          <a:p>
            <a:pPr lvl="0"/>
            <a:r>
              <a:rPr lang="fr-FR" dirty="0"/>
              <a:t>Il n’y a </a:t>
            </a:r>
            <a:r>
              <a:rPr lang="fr-FR" dirty="0">
                <a:solidFill>
                  <a:srgbClr val="FF0000"/>
                </a:solidFill>
              </a:rPr>
              <a:t>pas de décret </a:t>
            </a:r>
            <a:r>
              <a:rPr lang="fr-FR" dirty="0"/>
              <a:t>précisant les modalités de gestion des déchets de construction et de démolition à l’instar du décret sur la gestion des déchets médicaux et pharmaceutiques non dangereux.</a:t>
            </a:r>
          </a:p>
          <a:p>
            <a:pPr lvl="0"/>
            <a:r>
              <a:rPr lang="fr-FR" dirty="0"/>
              <a:t>L’article 10, qui spécifie le contenu du plan directeur régional de gestion des déchets industriels, médicaux et pharmaceutiques non dangereux et des déchets ultimes, agricoles et inertes, ne fait aucune mention des mesures à prendre pour réduire les déchets, les recycler ou les </a:t>
            </a:r>
            <a:r>
              <a:rPr lang="fr-FR" dirty="0" smtClean="0"/>
              <a:t>valoriser</a:t>
            </a:r>
            <a:endParaRPr lang="fr-FR" dirty="0"/>
          </a:p>
        </p:txBody>
      </p:sp>
      <p:sp>
        <p:nvSpPr>
          <p:cNvPr id="4" name="Espace réservé du numéro de diapositive 3"/>
          <p:cNvSpPr>
            <a:spLocks noGrp="1"/>
          </p:cNvSpPr>
          <p:nvPr>
            <p:ph type="sldNum" sz="quarter" idx="12"/>
          </p:nvPr>
        </p:nvSpPr>
        <p:spPr/>
        <p:txBody>
          <a:bodyPr/>
          <a:lstStyle/>
          <a:p>
            <a:fld id="{D94859A6-C244-4DCD-87F3-36B9E31E1B7D}" type="slidenum">
              <a:rPr lang="fr-FR" smtClean="0"/>
              <a:pPr/>
              <a:t>25</a:t>
            </a:fld>
            <a:endParaRPr lang="fr-FR"/>
          </a:p>
        </p:txBody>
      </p:sp>
      <p:sp>
        <p:nvSpPr>
          <p:cNvPr id="5" name="Titre 1"/>
          <p:cNvSpPr>
            <a:spLocks noGrp="1"/>
          </p:cNvSpPr>
          <p:nvPr>
            <p:ph type="title"/>
          </p:nvPr>
        </p:nvSpPr>
        <p:spPr>
          <a:xfrm>
            <a:off x="923261" y="0"/>
            <a:ext cx="10515600" cy="655601"/>
          </a:xfrm>
          <a:solidFill>
            <a:schemeClr val="tx2">
              <a:lumMod val="20000"/>
              <a:lumOff val="80000"/>
            </a:schemeClr>
          </a:solidFill>
        </p:spPr>
        <p:txBody>
          <a:bodyPr>
            <a:normAutofit fontScale="90000"/>
          </a:bodyPr>
          <a:lstStyle/>
          <a:p>
            <a:pPr algn="ctr"/>
            <a:r>
              <a:rPr lang="fr-FR" dirty="0" smtClean="0"/>
              <a:t>Analyse de l’arsenal juridique (loi 28-00)</a:t>
            </a:r>
            <a:endParaRPr lang="fr-FR" dirty="0"/>
          </a:p>
        </p:txBody>
      </p:sp>
    </p:spTree>
    <p:extLst>
      <p:ext uri="{BB962C8B-B14F-4D97-AF65-F5344CB8AC3E}">
        <p14:creationId xmlns:p14="http://schemas.microsoft.com/office/powerpoint/2010/main" val="66979873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5302" y="655601"/>
            <a:ext cx="11387470" cy="6065874"/>
          </a:xfrm>
        </p:spPr>
        <p:txBody>
          <a:bodyPr>
            <a:normAutofit fontScale="92500" lnSpcReduction="20000"/>
          </a:bodyPr>
          <a:lstStyle/>
          <a:p>
            <a:pPr lvl="2"/>
            <a:r>
              <a:rPr lang="fr-FR" sz="7400" b="1" dirty="0">
                <a:solidFill>
                  <a:srgbClr val="0070C0"/>
                </a:solidFill>
              </a:rPr>
              <a:t>Faiblesses </a:t>
            </a:r>
          </a:p>
          <a:p>
            <a:r>
              <a:rPr lang="fr-FR" dirty="0"/>
              <a:t>La </a:t>
            </a:r>
            <a:r>
              <a:rPr lang="fr-FR" dirty="0">
                <a:solidFill>
                  <a:srgbClr val="FF0000"/>
                </a:solidFill>
              </a:rPr>
              <a:t>loi sur les déchets </a:t>
            </a:r>
            <a:r>
              <a:rPr lang="fr-FR" dirty="0"/>
              <a:t>est en </a:t>
            </a:r>
            <a:r>
              <a:rPr lang="fr-FR" dirty="0">
                <a:solidFill>
                  <a:srgbClr val="FF0000"/>
                </a:solidFill>
              </a:rPr>
              <a:t>décalage par rapport à la loi-cadre </a:t>
            </a:r>
            <a:r>
              <a:rPr lang="fr-FR" dirty="0"/>
              <a:t>portant charte nationale de l’environnement et du développement durable qui a institué l’obligation de prendre en compte les principes de développement durable lors de l'élaboration et de la mise en œuvre des politiques, des stratégies, des programmes et des plans d’action par l’Etat, les collectivités territoriales etc</a:t>
            </a:r>
            <a:r>
              <a:rPr lang="fr-FR" dirty="0" smtClean="0"/>
              <a:t>.,</a:t>
            </a:r>
          </a:p>
          <a:p>
            <a:r>
              <a:rPr lang="fr-FR" dirty="0" smtClean="0"/>
              <a:t>elle </a:t>
            </a:r>
            <a:r>
              <a:rPr lang="fr-FR" dirty="0"/>
              <a:t>ne prend pas en compte les principes de durabilité, voire même encourage à la mise en décharge au lieu de chercher des solutions plus durables et plus économes des ressources. </a:t>
            </a:r>
          </a:p>
          <a:p>
            <a:pPr lvl="0"/>
            <a:endParaRPr lang="fr-FR" dirty="0" smtClean="0"/>
          </a:p>
          <a:p>
            <a:pPr lvl="0"/>
            <a:r>
              <a:rPr lang="fr-FR" dirty="0" smtClean="0"/>
              <a:t>Les </a:t>
            </a:r>
            <a:r>
              <a:rPr lang="fr-FR" dirty="0">
                <a:solidFill>
                  <a:srgbClr val="FF0000"/>
                </a:solidFill>
              </a:rPr>
              <a:t>principes fondamentaux des modalités de gestion ne sont même pas cités dans la loi </a:t>
            </a:r>
            <a:r>
              <a:rPr lang="fr-FR" dirty="0"/>
              <a:t>28-00 </a:t>
            </a:r>
            <a:r>
              <a:rPr lang="fr-FR" dirty="0" smtClean="0"/>
              <a:t>5principe </a:t>
            </a:r>
            <a:r>
              <a:rPr lang="fr-FR" dirty="0"/>
              <a:t>du pollueur-payeur, le principe de proximité </a:t>
            </a:r>
            <a:r>
              <a:rPr lang="fr-FR" dirty="0" smtClean="0"/>
              <a:t>. la </a:t>
            </a:r>
            <a:r>
              <a:rPr lang="fr-FR" dirty="0"/>
              <a:t>responsabilité élargie des producteurs </a:t>
            </a:r>
            <a:r>
              <a:rPr lang="fr-FR" dirty="0" smtClean="0"/>
              <a:t>.la </a:t>
            </a:r>
            <a:r>
              <a:rPr lang="fr-FR" dirty="0"/>
              <a:t>hiérarchie des modes de traitement des </a:t>
            </a:r>
            <a:r>
              <a:rPr lang="fr-FR" dirty="0" smtClean="0"/>
              <a:t>déchets. </a:t>
            </a:r>
          </a:p>
          <a:p>
            <a:pPr lvl="0"/>
            <a:r>
              <a:rPr lang="fr-FR" dirty="0" smtClean="0"/>
              <a:t>La </a:t>
            </a:r>
            <a:r>
              <a:rPr lang="fr-FR" dirty="0"/>
              <a:t>loi 28-00 est </a:t>
            </a:r>
            <a:r>
              <a:rPr lang="fr-FR" dirty="0">
                <a:solidFill>
                  <a:srgbClr val="FF0000"/>
                </a:solidFill>
              </a:rPr>
              <a:t>axée sur l’élimination principalement </a:t>
            </a:r>
            <a:r>
              <a:rPr lang="fr-FR" dirty="0"/>
              <a:t>en décharge alors que selon les principes de la charte la mise en décharge est le dernier recours</a:t>
            </a:r>
            <a:r>
              <a:rPr lang="fr-FR" dirty="0" smtClean="0"/>
              <a:t>.</a:t>
            </a:r>
            <a:endParaRPr lang="fr-FR" dirty="0"/>
          </a:p>
        </p:txBody>
      </p:sp>
      <p:sp>
        <p:nvSpPr>
          <p:cNvPr id="4" name="Espace réservé du numéro de diapositive 3"/>
          <p:cNvSpPr>
            <a:spLocks noGrp="1"/>
          </p:cNvSpPr>
          <p:nvPr>
            <p:ph type="sldNum" sz="quarter" idx="12"/>
          </p:nvPr>
        </p:nvSpPr>
        <p:spPr/>
        <p:txBody>
          <a:bodyPr/>
          <a:lstStyle/>
          <a:p>
            <a:fld id="{D94859A6-C244-4DCD-87F3-36B9E31E1B7D}" type="slidenum">
              <a:rPr lang="fr-FR" smtClean="0"/>
              <a:pPr/>
              <a:t>26</a:t>
            </a:fld>
            <a:endParaRPr lang="fr-FR"/>
          </a:p>
        </p:txBody>
      </p:sp>
      <p:sp>
        <p:nvSpPr>
          <p:cNvPr id="5" name="Titre 1"/>
          <p:cNvSpPr>
            <a:spLocks noGrp="1"/>
          </p:cNvSpPr>
          <p:nvPr>
            <p:ph type="title"/>
          </p:nvPr>
        </p:nvSpPr>
        <p:spPr>
          <a:xfrm>
            <a:off x="923261" y="0"/>
            <a:ext cx="10515600" cy="655601"/>
          </a:xfrm>
          <a:solidFill>
            <a:schemeClr val="tx2">
              <a:lumMod val="20000"/>
              <a:lumOff val="80000"/>
            </a:schemeClr>
          </a:solidFill>
        </p:spPr>
        <p:txBody>
          <a:bodyPr>
            <a:normAutofit fontScale="90000"/>
          </a:bodyPr>
          <a:lstStyle/>
          <a:p>
            <a:pPr algn="ctr"/>
            <a:r>
              <a:rPr lang="fr-FR" dirty="0" smtClean="0"/>
              <a:t>Analyse de l’arsenal </a:t>
            </a:r>
            <a:r>
              <a:rPr lang="fr-FR" dirty="0"/>
              <a:t>juridique (loi 28-00)</a:t>
            </a:r>
          </a:p>
        </p:txBody>
      </p:sp>
    </p:spTree>
    <p:extLst>
      <p:ext uri="{BB962C8B-B14F-4D97-AF65-F5344CB8AC3E}">
        <p14:creationId xmlns:p14="http://schemas.microsoft.com/office/powerpoint/2010/main" val="256730488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5302" y="655601"/>
            <a:ext cx="11387470" cy="6065874"/>
          </a:xfrm>
        </p:spPr>
        <p:txBody>
          <a:bodyPr>
            <a:normAutofit fontScale="92500" lnSpcReduction="20000"/>
          </a:bodyPr>
          <a:lstStyle/>
          <a:p>
            <a:pPr lvl="2"/>
            <a:r>
              <a:rPr lang="fr-FR" sz="7400" b="1" dirty="0">
                <a:solidFill>
                  <a:srgbClr val="0070C0"/>
                </a:solidFill>
              </a:rPr>
              <a:t>Faiblesses </a:t>
            </a:r>
          </a:p>
          <a:p>
            <a:pPr lvl="0"/>
            <a:r>
              <a:rPr lang="fr-FR" dirty="0" smtClean="0"/>
              <a:t>Toujours </a:t>
            </a:r>
            <a:r>
              <a:rPr lang="fr-FR" dirty="0"/>
              <a:t>dans le même registre, l’article 16 exige que toutes les politiques publiques globales, sectorielles et régionales en vigueur doivent être mises en cohérence avec les objectifs et orientations définies par la stratégie nationale de développement durable. Virtuellement, cette loi ne peut plus être appliquée car le principe de mise en décharge systématique, implicitement suggéré par la loi 28-00, ne prend pas en compte les exigences du développement durable.</a:t>
            </a:r>
          </a:p>
          <a:p>
            <a:pPr lvl="0"/>
            <a:r>
              <a:rPr lang="fr-FR" dirty="0"/>
              <a:t>Le parc </a:t>
            </a:r>
            <a:r>
              <a:rPr lang="fr-FR" dirty="0">
                <a:solidFill>
                  <a:srgbClr val="FF0000"/>
                </a:solidFill>
              </a:rPr>
              <a:t>d’installations de tri et recyclage est insuffisant </a:t>
            </a:r>
            <a:r>
              <a:rPr lang="fr-FR" dirty="0"/>
              <a:t>et inégalement réparti sur le territoire, notamment pour les déchets inertes.</a:t>
            </a:r>
          </a:p>
          <a:p>
            <a:pPr lvl="0"/>
            <a:r>
              <a:rPr lang="fr-FR" dirty="0"/>
              <a:t>Les </a:t>
            </a:r>
            <a:r>
              <a:rPr lang="fr-FR" dirty="0">
                <a:solidFill>
                  <a:srgbClr val="FF0000"/>
                </a:solidFill>
              </a:rPr>
              <a:t>installations de recyclage </a:t>
            </a:r>
            <a:r>
              <a:rPr lang="fr-FR" dirty="0"/>
              <a:t>ou valorisation de déchets sont rares et </a:t>
            </a:r>
            <a:r>
              <a:rPr lang="fr-FR" dirty="0">
                <a:solidFill>
                  <a:srgbClr val="FF0000"/>
                </a:solidFill>
              </a:rPr>
              <a:t>concentrées sur les villes industrielles </a:t>
            </a:r>
            <a:r>
              <a:rPr lang="fr-FR" dirty="0"/>
              <a:t>(Casablanca, Tanger, Marrakech).</a:t>
            </a:r>
          </a:p>
          <a:p>
            <a:pPr lvl="0"/>
            <a:r>
              <a:rPr lang="fr-FR" dirty="0"/>
              <a:t>Les </a:t>
            </a:r>
            <a:r>
              <a:rPr lang="fr-FR" dirty="0">
                <a:solidFill>
                  <a:srgbClr val="FF0000"/>
                </a:solidFill>
              </a:rPr>
              <a:t>normes relatives à l’utilisation </a:t>
            </a:r>
            <a:r>
              <a:rPr lang="fr-FR" dirty="0"/>
              <a:t>des matériaux recyclés dans les ouvrages de construction </a:t>
            </a:r>
            <a:r>
              <a:rPr lang="fr-FR" dirty="0">
                <a:solidFill>
                  <a:srgbClr val="FF0000"/>
                </a:solidFill>
              </a:rPr>
              <a:t>n’ont pas été publiées </a:t>
            </a:r>
            <a:r>
              <a:rPr lang="fr-FR" dirty="0"/>
              <a:t>au Maroc (utilisation des graves de recyclage dans les routes, la fabrication des bétons avec les matériaux recyclés etc.). </a:t>
            </a:r>
          </a:p>
          <a:p>
            <a:pPr lvl="0"/>
            <a:r>
              <a:rPr lang="fr-FR" dirty="0">
                <a:solidFill>
                  <a:srgbClr val="FF0000"/>
                </a:solidFill>
              </a:rPr>
              <a:t>Taux de réemploi </a:t>
            </a:r>
            <a:r>
              <a:rPr lang="fr-FR" dirty="0"/>
              <a:t>et de réutilisation des déchets de construction </a:t>
            </a:r>
            <a:r>
              <a:rPr lang="fr-FR" dirty="0">
                <a:solidFill>
                  <a:srgbClr val="FF0000"/>
                </a:solidFill>
              </a:rPr>
              <a:t>très faible </a:t>
            </a:r>
            <a:r>
              <a:rPr lang="fr-FR" dirty="0"/>
              <a:t>(A confirmer par des enquêtes)</a:t>
            </a:r>
          </a:p>
          <a:p>
            <a:endParaRPr lang="fr-FR" dirty="0"/>
          </a:p>
        </p:txBody>
      </p:sp>
      <p:sp>
        <p:nvSpPr>
          <p:cNvPr id="4" name="Espace réservé du numéro de diapositive 3"/>
          <p:cNvSpPr>
            <a:spLocks noGrp="1"/>
          </p:cNvSpPr>
          <p:nvPr>
            <p:ph type="sldNum" sz="quarter" idx="12"/>
          </p:nvPr>
        </p:nvSpPr>
        <p:spPr/>
        <p:txBody>
          <a:bodyPr/>
          <a:lstStyle/>
          <a:p>
            <a:fld id="{D94859A6-C244-4DCD-87F3-36B9E31E1B7D}" type="slidenum">
              <a:rPr lang="fr-FR" smtClean="0"/>
              <a:pPr/>
              <a:t>27</a:t>
            </a:fld>
            <a:endParaRPr lang="fr-FR"/>
          </a:p>
        </p:txBody>
      </p:sp>
      <p:sp>
        <p:nvSpPr>
          <p:cNvPr id="5" name="Titre 1"/>
          <p:cNvSpPr>
            <a:spLocks noGrp="1"/>
          </p:cNvSpPr>
          <p:nvPr>
            <p:ph type="title"/>
          </p:nvPr>
        </p:nvSpPr>
        <p:spPr>
          <a:xfrm>
            <a:off x="923261" y="0"/>
            <a:ext cx="10515600" cy="655601"/>
          </a:xfrm>
          <a:solidFill>
            <a:schemeClr val="tx2">
              <a:lumMod val="20000"/>
              <a:lumOff val="80000"/>
            </a:schemeClr>
          </a:solidFill>
        </p:spPr>
        <p:txBody>
          <a:bodyPr>
            <a:normAutofit fontScale="90000"/>
          </a:bodyPr>
          <a:lstStyle/>
          <a:p>
            <a:pPr algn="ctr"/>
            <a:r>
              <a:rPr lang="fr-FR" dirty="0" smtClean="0"/>
              <a:t>Analyse de l’arsenal </a:t>
            </a:r>
            <a:r>
              <a:rPr lang="fr-FR" dirty="0"/>
              <a:t>juridique (loi 28-00)</a:t>
            </a:r>
          </a:p>
        </p:txBody>
      </p:sp>
    </p:spTree>
    <p:extLst>
      <p:ext uri="{BB962C8B-B14F-4D97-AF65-F5344CB8AC3E}">
        <p14:creationId xmlns:p14="http://schemas.microsoft.com/office/powerpoint/2010/main" val="322267107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7079" y="850605"/>
            <a:ext cx="11279372" cy="5870870"/>
          </a:xfrm>
        </p:spPr>
        <p:txBody>
          <a:bodyPr>
            <a:normAutofit fontScale="92500" lnSpcReduction="10000"/>
          </a:bodyPr>
          <a:lstStyle/>
          <a:p>
            <a:pPr lvl="2"/>
            <a:r>
              <a:rPr lang="fr-FR" sz="5800" b="1" dirty="0">
                <a:solidFill>
                  <a:srgbClr val="0070C0"/>
                </a:solidFill>
              </a:rPr>
              <a:t>Opportunités </a:t>
            </a:r>
          </a:p>
          <a:p>
            <a:r>
              <a:rPr lang="fr-FR" dirty="0"/>
              <a:t>L’article 8 de </a:t>
            </a:r>
            <a:r>
              <a:rPr lang="fr-FR" dirty="0">
                <a:solidFill>
                  <a:srgbClr val="FF0000"/>
                </a:solidFill>
              </a:rPr>
              <a:t>la loi-cadre </a:t>
            </a:r>
            <a:r>
              <a:rPr lang="fr-FR" dirty="0"/>
              <a:t>portant charte nationale de l’environnement et du développement durable stipule que des mesures législatives et réglementaires doivent être prises en matière de déchets, en particulier « </a:t>
            </a:r>
            <a:r>
              <a:rPr lang="fr-FR" dirty="0">
                <a:solidFill>
                  <a:srgbClr val="FF0000"/>
                </a:solidFill>
              </a:rPr>
              <a:t>l’actualisation du cadre législatif relatif aux déchets dans le but du renforcement des aspects liés à la réduction des déchets à la source</a:t>
            </a:r>
            <a:r>
              <a:rPr lang="fr-FR" dirty="0"/>
              <a:t>, à l’instauration d’un système de collecte sélective des déchets, à la promotion des techniques de valorisation des déchets et l'intégration du principe de responsabilité élargie et à la gestion écologique des déchets dangereux. ». La loi sur la gestion des déchets et leur élimination devra être revue à l’aune de la loi cadre.</a:t>
            </a:r>
          </a:p>
          <a:p>
            <a:r>
              <a:rPr lang="fr-FR" dirty="0"/>
              <a:t>La </a:t>
            </a:r>
            <a:r>
              <a:rPr lang="fr-FR" dirty="0">
                <a:solidFill>
                  <a:srgbClr val="FF0000"/>
                </a:solidFill>
              </a:rPr>
              <a:t>révision</a:t>
            </a:r>
            <a:r>
              <a:rPr lang="fr-FR" dirty="0"/>
              <a:t> de la loi 28-00 dans l’esprit de la loi cadre, serait l’occasion de mieux </a:t>
            </a:r>
            <a:r>
              <a:rPr lang="fr-FR" dirty="0">
                <a:solidFill>
                  <a:srgbClr val="FF0000"/>
                </a:solidFill>
              </a:rPr>
              <a:t>orienter les pratiques actuelles de gestion des déchets vers des pratiques plus durables </a:t>
            </a:r>
            <a:r>
              <a:rPr lang="fr-FR" dirty="0"/>
              <a:t>notamment encourager l’application de la hiérarchie des déchets, préciser les traitements possibles par catégorie de déchet, édicter des mesures en matière de prévention et de gestion des déchets, fixer des objectifs de recyclage ou de valorisation par secteur etc. </a:t>
            </a:r>
          </a:p>
          <a:p>
            <a:endParaRPr lang="fr-FR" dirty="0"/>
          </a:p>
        </p:txBody>
      </p:sp>
      <p:sp>
        <p:nvSpPr>
          <p:cNvPr id="4" name="Espace réservé du numéro de diapositive 3"/>
          <p:cNvSpPr>
            <a:spLocks noGrp="1"/>
          </p:cNvSpPr>
          <p:nvPr>
            <p:ph type="sldNum" sz="quarter" idx="12"/>
          </p:nvPr>
        </p:nvSpPr>
        <p:spPr/>
        <p:txBody>
          <a:bodyPr/>
          <a:lstStyle/>
          <a:p>
            <a:fld id="{D94859A6-C244-4DCD-87F3-36B9E31E1B7D}" type="slidenum">
              <a:rPr lang="fr-FR" smtClean="0"/>
              <a:pPr/>
              <a:t>28</a:t>
            </a:fld>
            <a:endParaRPr lang="fr-FR"/>
          </a:p>
        </p:txBody>
      </p:sp>
      <p:sp>
        <p:nvSpPr>
          <p:cNvPr id="5" name="Titre 1"/>
          <p:cNvSpPr>
            <a:spLocks noGrp="1"/>
          </p:cNvSpPr>
          <p:nvPr>
            <p:ph type="title"/>
          </p:nvPr>
        </p:nvSpPr>
        <p:spPr>
          <a:xfrm>
            <a:off x="1050851" y="0"/>
            <a:ext cx="10515600" cy="644968"/>
          </a:xfrm>
          <a:solidFill>
            <a:schemeClr val="tx2">
              <a:lumMod val="20000"/>
              <a:lumOff val="80000"/>
            </a:schemeClr>
          </a:solidFill>
        </p:spPr>
        <p:txBody>
          <a:bodyPr>
            <a:normAutofit fontScale="90000"/>
          </a:bodyPr>
          <a:lstStyle/>
          <a:p>
            <a:pPr algn="ctr"/>
            <a:r>
              <a:rPr lang="fr-FR" dirty="0" smtClean="0"/>
              <a:t>Analyse de l’arsenal </a:t>
            </a:r>
            <a:r>
              <a:rPr lang="fr-FR" dirty="0"/>
              <a:t>juridique (loi 28-00)</a:t>
            </a:r>
          </a:p>
        </p:txBody>
      </p:sp>
    </p:spTree>
    <p:extLst>
      <p:ext uri="{BB962C8B-B14F-4D97-AF65-F5344CB8AC3E}">
        <p14:creationId xmlns:p14="http://schemas.microsoft.com/office/powerpoint/2010/main" val="68331572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7079" y="850605"/>
            <a:ext cx="11279372" cy="5870870"/>
          </a:xfrm>
        </p:spPr>
        <p:txBody>
          <a:bodyPr>
            <a:normAutofit/>
          </a:bodyPr>
          <a:lstStyle/>
          <a:p>
            <a:pPr lvl="2"/>
            <a:r>
              <a:rPr lang="fr-FR" sz="5800" b="1" dirty="0">
                <a:solidFill>
                  <a:srgbClr val="0070C0"/>
                </a:solidFill>
              </a:rPr>
              <a:t>Opportunités </a:t>
            </a:r>
          </a:p>
          <a:p>
            <a:r>
              <a:rPr lang="fr-FR" dirty="0" smtClean="0"/>
              <a:t>Au </a:t>
            </a:r>
            <a:r>
              <a:rPr lang="fr-FR" dirty="0"/>
              <a:t>niveau </a:t>
            </a:r>
            <a:r>
              <a:rPr lang="fr-FR" dirty="0">
                <a:solidFill>
                  <a:srgbClr val="FF0000"/>
                </a:solidFill>
              </a:rPr>
              <a:t>des entreprises structurées </a:t>
            </a:r>
            <a:r>
              <a:rPr lang="fr-FR" dirty="0"/>
              <a:t>qui constituent la plus grosse part du marché il y a lieu de noter qu’elles sont bien structurées, organisées en fédérations et qu’elles constituent un </a:t>
            </a:r>
            <a:r>
              <a:rPr lang="fr-FR" dirty="0">
                <a:solidFill>
                  <a:srgbClr val="FF0000"/>
                </a:solidFill>
              </a:rPr>
              <a:t>interlocuteur essentiel de l’Administration </a:t>
            </a:r>
            <a:r>
              <a:rPr lang="fr-FR" dirty="0"/>
              <a:t>pour la mise en place d’une réglementation des déchets plus efficace et orientée vers le développement durable.</a:t>
            </a:r>
          </a:p>
          <a:p>
            <a:r>
              <a:rPr lang="fr-FR" dirty="0"/>
              <a:t>Les </a:t>
            </a:r>
            <a:r>
              <a:rPr lang="fr-FR" dirty="0">
                <a:solidFill>
                  <a:srgbClr val="FF0000"/>
                </a:solidFill>
              </a:rPr>
              <a:t>grandes écoles d’ingénieur, Ecole </a:t>
            </a:r>
            <a:r>
              <a:rPr lang="fr-FR" dirty="0" err="1">
                <a:solidFill>
                  <a:srgbClr val="FF0000"/>
                </a:solidFill>
              </a:rPr>
              <a:t>Hassania</a:t>
            </a:r>
            <a:r>
              <a:rPr lang="fr-FR" dirty="0">
                <a:solidFill>
                  <a:srgbClr val="FF0000"/>
                </a:solidFill>
              </a:rPr>
              <a:t> des TP, Ecole Mohammedia </a:t>
            </a:r>
            <a:r>
              <a:rPr lang="fr-FR" dirty="0"/>
              <a:t>des ingénieurs etc. constituent un vivier de chercheurs et de futurs cadres qui peuvent </a:t>
            </a:r>
            <a:r>
              <a:rPr lang="fr-FR" dirty="0">
                <a:solidFill>
                  <a:srgbClr val="FF0000"/>
                </a:solidFill>
              </a:rPr>
              <a:t>disséminer les pratiques de gestion écologique des déchets.</a:t>
            </a:r>
          </a:p>
          <a:p>
            <a:endParaRPr lang="fr-FR" dirty="0"/>
          </a:p>
        </p:txBody>
      </p:sp>
      <p:sp>
        <p:nvSpPr>
          <p:cNvPr id="4" name="Espace réservé du numéro de diapositive 3"/>
          <p:cNvSpPr>
            <a:spLocks noGrp="1"/>
          </p:cNvSpPr>
          <p:nvPr>
            <p:ph type="sldNum" sz="quarter" idx="12"/>
          </p:nvPr>
        </p:nvSpPr>
        <p:spPr/>
        <p:txBody>
          <a:bodyPr/>
          <a:lstStyle/>
          <a:p>
            <a:fld id="{D94859A6-C244-4DCD-87F3-36B9E31E1B7D}" type="slidenum">
              <a:rPr lang="fr-FR" smtClean="0"/>
              <a:pPr/>
              <a:t>29</a:t>
            </a:fld>
            <a:endParaRPr lang="fr-FR"/>
          </a:p>
        </p:txBody>
      </p:sp>
      <p:sp>
        <p:nvSpPr>
          <p:cNvPr id="5" name="Titre 1"/>
          <p:cNvSpPr>
            <a:spLocks noGrp="1"/>
          </p:cNvSpPr>
          <p:nvPr>
            <p:ph type="title"/>
          </p:nvPr>
        </p:nvSpPr>
        <p:spPr>
          <a:xfrm>
            <a:off x="1050851" y="0"/>
            <a:ext cx="10515600" cy="644968"/>
          </a:xfrm>
          <a:solidFill>
            <a:schemeClr val="tx2">
              <a:lumMod val="20000"/>
              <a:lumOff val="80000"/>
            </a:schemeClr>
          </a:solidFill>
        </p:spPr>
        <p:txBody>
          <a:bodyPr>
            <a:normAutofit fontScale="90000"/>
          </a:bodyPr>
          <a:lstStyle/>
          <a:p>
            <a:pPr algn="ctr"/>
            <a:r>
              <a:rPr lang="fr-FR" dirty="0" smtClean="0"/>
              <a:t>Analyse de l’arsenal </a:t>
            </a:r>
            <a:r>
              <a:rPr lang="fr-FR" dirty="0"/>
              <a:t>juridique (loi 28-00)</a:t>
            </a:r>
          </a:p>
        </p:txBody>
      </p:sp>
    </p:spTree>
    <p:extLst>
      <p:ext uri="{BB962C8B-B14F-4D97-AF65-F5344CB8AC3E}">
        <p14:creationId xmlns:p14="http://schemas.microsoft.com/office/powerpoint/2010/main" val="159723274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513707" y="1285859"/>
            <a:ext cx="11157735" cy="5388209"/>
          </a:xfrm>
        </p:spPr>
        <p:txBody>
          <a:bodyPr>
            <a:normAutofit/>
          </a:bodyPr>
          <a:lstStyle/>
          <a:p>
            <a:pPr lvl="1">
              <a:buFont typeface="Wingdings" pitchFamily="2" charset="2"/>
              <a:buChar char="q"/>
            </a:pPr>
            <a:r>
              <a:rPr lang="fr-FR" sz="2800" b="1" dirty="0" smtClean="0"/>
              <a:t>Réalisation d’une étude diagnostique selon 3 volets :</a:t>
            </a:r>
          </a:p>
          <a:p>
            <a:pPr lvl="2">
              <a:buFont typeface="Wingdings" pitchFamily="2" charset="2"/>
              <a:buChar char="Ø"/>
            </a:pPr>
            <a:r>
              <a:rPr lang="fr-FR" sz="2400" b="1" u="sng" dirty="0" smtClean="0">
                <a:solidFill>
                  <a:srgbClr val="FF0000"/>
                </a:solidFill>
              </a:rPr>
              <a:t>Volet institutionnel et juridique</a:t>
            </a:r>
            <a:r>
              <a:rPr lang="fr-FR" sz="2400" b="1" u="sng" dirty="0" smtClean="0"/>
              <a:t> </a:t>
            </a:r>
            <a:r>
              <a:rPr lang="fr-FR" sz="2400" b="1" dirty="0" smtClean="0"/>
              <a:t>: acteurs institutionnels, recensement des textes et analyse critique</a:t>
            </a:r>
          </a:p>
          <a:p>
            <a:pPr lvl="2">
              <a:buFont typeface="Wingdings" pitchFamily="2" charset="2"/>
              <a:buChar char="Ø"/>
            </a:pPr>
            <a:r>
              <a:rPr lang="fr-FR" sz="2400" b="1" u="sng" dirty="0" smtClean="0">
                <a:solidFill>
                  <a:srgbClr val="FF0000"/>
                </a:solidFill>
              </a:rPr>
              <a:t>Volet matériel / technique</a:t>
            </a:r>
            <a:r>
              <a:rPr lang="fr-FR" sz="2400" b="1" u="sng" dirty="0" smtClean="0"/>
              <a:t> : </a:t>
            </a:r>
            <a:r>
              <a:rPr lang="fr-FR" sz="2400" b="1" dirty="0" smtClean="0"/>
              <a:t>problématique, impact, caractérisation quantitative et qualitative</a:t>
            </a:r>
          </a:p>
          <a:p>
            <a:pPr lvl="2">
              <a:buFont typeface="Wingdings" pitchFamily="2" charset="2"/>
              <a:buChar char="Ø"/>
            </a:pPr>
            <a:r>
              <a:rPr lang="fr-FR" sz="2400" b="1" u="sng" dirty="0" smtClean="0">
                <a:solidFill>
                  <a:srgbClr val="FF0000"/>
                </a:solidFill>
              </a:rPr>
              <a:t>Volet socio-économique</a:t>
            </a:r>
            <a:r>
              <a:rPr lang="fr-FR" sz="2400" b="1" u="sng" dirty="0" smtClean="0"/>
              <a:t> : </a:t>
            </a:r>
            <a:r>
              <a:rPr lang="fr-FR" sz="2400" b="1" dirty="0" smtClean="0"/>
              <a:t>fonctionnement actuel de la gestion, sous-filières existantes, intervenants, coûts d’élimination/valorisation</a:t>
            </a:r>
            <a:endParaRPr lang="fr-FR" sz="2400" b="1" dirty="0"/>
          </a:p>
          <a:p>
            <a:pPr lvl="2">
              <a:buFont typeface="Wingdings" pitchFamily="2" charset="2"/>
              <a:buChar char="Ø"/>
            </a:pPr>
            <a:endParaRPr lang="fr-FR" sz="2400" b="1" dirty="0" smtClean="0"/>
          </a:p>
          <a:p>
            <a:pPr lvl="1">
              <a:buFont typeface="Wingdings" pitchFamily="2" charset="2"/>
              <a:buChar char="q"/>
            </a:pPr>
            <a:r>
              <a:rPr lang="fr-FR" sz="2800" b="1" dirty="0" smtClean="0"/>
              <a:t>Réalisation d’un </a:t>
            </a:r>
            <a:r>
              <a:rPr lang="fr-FR" sz="2800" b="1" dirty="0" smtClean="0">
                <a:solidFill>
                  <a:srgbClr val="FF0000"/>
                </a:solidFill>
              </a:rPr>
              <a:t>benchmark des modalités</a:t>
            </a:r>
            <a:r>
              <a:rPr lang="fr-FR" sz="2800" b="1" dirty="0" smtClean="0"/>
              <a:t> de montage </a:t>
            </a:r>
            <a:r>
              <a:rPr lang="fr-FR" sz="2800" b="1" dirty="0" smtClean="0">
                <a:solidFill>
                  <a:srgbClr val="FF0000"/>
                </a:solidFill>
              </a:rPr>
              <a:t>et organisation </a:t>
            </a:r>
            <a:r>
              <a:rPr lang="fr-FR" sz="2800" b="1" dirty="0" smtClean="0"/>
              <a:t>de quelques filières étrangères réussies</a:t>
            </a:r>
          </a:p>
          <a:p>
            <a:pPr lvl="1">
              <a:buFont typeface="Wingdings" pitchFamily="2" charset="2"/>
              <a:buChar char="q"/>
            </a:pPr>
            <a:endParaRPr lang="fr-FR" sz="2800" b="1" dirty="0" smtClean="0"/>
          </a:p>
          <a:p>
            <a:pPr lvl="1">
              <a:buFont typeface="Wingdings" pitchFamily="2" charset="2"/>
              <a:buChar char="q"/>
            </a:pPr>
            <a:r>
              <a:rPr lang="fr-FR" sz="2800" b="1" dirty="0" smtClean="0">
                <a:solidFill>
                  <a:srgbClr val="FF0000"/>
                </a:solidFill>
              </a:rPr>
              <a:t>Propositions de scénarii </a:t>
            </a:r>
            <a:r>
              <a:rPr lang="fr-FR" sz="2800" b="1" dirty="0" smtClean="0"/>
              <a:t>pour le montage et l’organisation d’une filière de gestion des DCD</a:t>
            </a:r>
            <a:endParaRPr lang="fr-FR" sz="2800" dirty="0" smtClean="0"/>
          </a:p>
          <a:p>
            <a:endParaRPr lang="fr-FR" dirty="0"/>
          </a:p>
        </p:txBody>
      </p:sp>
      <p:sp>
        <p:nvSpPr>
          <p:cNvPr id="7" name="Titre 1"/>
          <p:cNvSpPr txBox="1">
            <a:spLocks/>
          </p:cNvSpPr>
          <p:nvPr/>
        </p:nvSpPr>
        <p:spPr>
          <a:xfrm>
            <a:off x="1702676" y="0"/>
            <a:ext cx="8723586" cy="654032"/>
          </a:xfrm>
          <a:prstGeom prst="rect">
            <a:avLst/>
          </a:prstGeom>
        </p:spPr>
        <p:style>
          <a:lnRef idx="1">
            <a:schemeClr val="accent1"/>
          </a:lnRef>
          <a:fillRef idx="2">
            <a:schemeClr val="accent1"/>
          </a:fillRef>
          <a:effectRef idx="1">
            <a:schemeClr val="accent1"/>
          </a:effectRef>
          <a:fontRef idx="minor">
            <a:schemeClr val="dk1"/>
          </a:fontRef>
        </p:style>
        <p:txBody>
          <a:bodyPr vert="horz" anchor="b">
            <a:noAutofit/>
          </a:bodyPr>
          <a:lstStyle/>
          <a:p>
            <a:pPr algn="ctr">
              <a:spcBef>
                <a:spcPct val="0"/>
              </a:spcBef>
              <a:defRPr/>
            </a:pPr>
            <a:r>
              <a:rPr lang="fr-FR" sz="2400" b="1" cap="small" dirty="0" smtClean="0"/>
              <a:t>ETUDE D’ORGANISATION DE LA FILIERE DE VALORISATION DES DCD</a:t>
            </a:r>
            <a:endParaRPr lang="fr-FR" sz="2400" b="1" cap="small" dirty="0"/>
          </a:p>
        </p:txBody>
      </p:sp>
    </p:spTree>
    <p:extLst>
      <p:ext uri="{BB962C8B-B14F-4D97-AF65-F5344CB8AC3E}">
        <p14:creationId xmlns:p14="http://schemas.microsoft.com/office/powerpoint/2010/main" val="273002780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0873" y="687498"/>
            <a:ext cx="11366205" cy="5957851"/>
          </a:xfrm>
        </p:spPr>
        <p:txBody>
          <a:bodyPr>
            <a:normAutofit fontScale="92500" lnSpcReduction="10000"/>
          </a:bodyPr>
          <a:lstStyle/>
          <a:p>
            <a:pPr lvl="2"/>
            <a:r>
              <a:rPr lang="fr-FR" sz="3600" b="1" dirty="0">
                <a:solidFill>
                  <a:srgbClr val="0070C0"/>
                </a:solidFill>
              </a:rPr>
              <a:t>Menaces </a:t>
            </a:r>
          </a:p>
          <a:p>
            <a:pPr lvl="0"/>
            <a:r>
              <a:rPr lang="fr-FR" dirty="0"/>
              <a:t>Les </a:t>
            </a:r>
            <a:r>
              <a:rPr lang="fr-FR" dirty="0">
                <a:solidFill>
                  <a:srgbClr val="FF0000"/>
                </a:solidFill>
              </a:rPr>
              <a:t>capacités humaines et financières </a:t>
            </a:r>
            <a:r>
              <a:rPr lang="fr-FR" dirty="0"/>
              <a:t>au sein des collectivités locales et des régions sont </a:t>
            </a:r>
            <a:r>
              <a:rPr lang="fr-FR" dirty="0">
                <a:solidFill>
                  <a:srgbClr val="FF0000"/>
                </a:solidFill>
              </a:rPr>
              <a:t>insuffisantes </a:t>
            </a:r>
            <a:r>
              <a:rPr lang="fr-FR" dirty="0"/>
              <a:t>pour mettre en place rapidement les plans directeurs de gestion des déchets aux différents échelons administratifs.</a:t>
            </a:r>
          </a:p>
          <a:p>
            <a:pPr lvl="0"/>
            <a:r>
              <a:rPr lang="fr-FR" dirty="0">
                <a:solidFill>
                  <a:srgbClr val="FF0000"/>
                </a:solidFill>
              </a:rPr>
              <a:t>Opposition des collectivités </a:t>
            </a:r>
            <a:r>
              <a:rPr lang="fr-FR" dirty="0"/>
              <a:t>locales et des </a:t>
            </a:r>
            <a:r>
              <a:rPr lang="fr-FR" dirty="0">
                <a:solidFill>
                  <a:srgbClr val="FF0000"/>
                </a:solidFill>
              </a:rPr>
              <a:t>populations à l’implantation </a:t>
            </a:r>
            <a:r>
              <a:rPr lang="fr-FR" dirty="0"/>
              <a:t>des décharges au sein de leur territoire, notamment les décharges de </a:t>
            </a:r>
            <a:r>
              <a:rPr lang="fr-FR" dirty="0">
                <a:solidFill>
                  <a:srgbClr val="FF0000"/>
                </a:solidFill>
              </a:rPr>
              <a:t>classe 2 et 3</a:t>
            </a:r>
            <a:r>
              <a:rPr lang="fr-FR" dirty="0"/>
              <a:t>.</a:t>
            </a:r>
          </a:p>
          <a:p>
            <a:pPr lvl="0"/>
            <a:r>
              <a:rPr lang="fr-FR" dirty="0">
                <a:solidFill>
                  <a:srgbClr val="FF0000"/>
                </a:solidFill>
              </a:rPr>
              <a:t>Retard </a:t>
            </a:r>
            <a:r>
              <a:rPr lang="fr-FR" dirty="0"/>
              <a:t>dans la promulgation de l’ensemble des </a:t>
            </a:r>
            <a:r>
              <a:rPr lang="fr-FR" dirty="0">
                <a:solidFill>
                  <a:srgbClr val="FF0000"/>
                </a:solidFill>
              </a:rPr>
              <a:t>textes réglementaires</a:t>
            </a:r>
            <a:r>
              <a:rPr lang="fr-FR" dirty="0"/>
              <a:t>.</a:t>
            </a:r>
          </a:p>
          <a:p>
            <a:pPr lvl="0"/>
            <a:r>
              <a:rPr lang="fr-FR" dirty="0"/>
              <a:t>Les </a:t>
            </a:r>
            <a:r>
              <a:rPr lang="fr-FR" dirty="0">
                <a:solidFill>
                  <a:srgbClr val="FF0000"/>
                </a:solidFill>
              </a:rPr>
              <a:t>capacités de contrôle </a:t>
            </a:r>
            <a:r>
              <a:rPr lang="fr-FR" dirty="0"/>
              <a:t>et de police sont </a:t>
            </a:r>
            <a:r>
              <a:rPr lang="fr-FR" dirty="0">
                <a:solidFill>
                  <a:srgbClr val="FF0000"/>
                </a:solidFill>
              </a:rPr>
              <a:t>insuffisantes </a:t>
            </a:r>
            <a:r>
              <a:rPr lang="fr-FR" dirty="0"/>
              <a:t>pour faire appliquer cette loi et notamment les sanctions.</a:t>
            </a:r>
          </a:p>
          <a:p>
            <a:pPr lvl="0"/>
            <a:r>
              <a:rPr lang="fr-FR" dirty="0">
                <a:solidFill>
                  <a:srgbClr val="FF0000"/>
                </a:solidFill>
              </a:rPr>
              <a:t>Réticence des entreprises de construction </a:t>
            </a:r>
            <a:r>
              <a:rPr lang="fr-FR" dirty="0"/>
              <a:t>à mettre en place une </a:t>
            </a:r>
            <a:r>
              <a:rPr lang="fr-FR" dirty="0">
                <a:solidFill>
                  <a:srgbClr val="FF0000"/>
                </a:solidFill>
              </a:rPr>
              <a:t>gestion des déchets ; tri, séparation des flux, réutilisation, recyclage et valorisation</a:t>
            </a:r>
            <a:r>
              <a:rPr lang="fr-FR" dirty="0"/>
              <a:t>, élimination des déchets dans les lieux appropriés, utilisation des services d’entreprises autorisées.</a:t>
            </a:r>
          </a:p>
          <a:p>
            <a:pPr lvl="0"/>
            <a:r>
              <a:rPr lang="fr-FR" dirty="0"/>
              <a:t>Le </a:t>
            </a:r>
            <a:r>
              <a:rPr lang="fr-FR" dirty="0">
                <a:solidFill>
                  <a:srgbClr val="FF0000"/>
                </a:solidFill>
              </a:rPr>
              <a:t>manque d’information </a:t>
            </a:r>
            <a:r>
              <a:rPr lang="fr-FR" dirty="0"/>
              <a:t>sur les bonnes pratiques de prévention des déchets du BTP.</a:t>
            </a:r>
          </a:p>
          <a:p>
            <a:endParaRPr lang="fr-FR" dirty="0"/>
          </a:p>
        </p:txBody>
      </p:sp>
      <p:sp>
        <p:nvSpPr>
          <p:cNvPr id="4" name="Espace réservé du numéro de diapositive 3"/>
          <p:cNvSpPr>
            <a:spLocks noGrp="1"/>
          </p:cNvSpPr>
          <p:nvPr>
            <p:ph type="sldNum" sz="quarter" idx="12"/>
          </p:nvPr>
        </p:nvSpPr>
        <p:spPr/>
        <p:txBody>
          <a:bodyPr/>
          <a:lstStyle/>
          <a:p>
            <a:fld id="{D94859A6-C244-4DCD-87F3-36B9E31E1B7D}" type="slidenum">
              <a:rPr lang="fr-FR" smtClean="0"/>
              <a:pPr/>
              <a:t>30</a:t>
            </a:fld>
            <a:endParaRPr lang="fr-FR"/>
          </a:p>
        </p:txBody>
      </p:sp>
      <p:sp>
        <p:nvSpPr>
          <p:cNvPr id="5" name="Titre 1"/>
          <p:cNvSpPr>
            <a:spLocks noGrp="1"/>
          </p:cNvSpPr>
          <p:nvPr>
            <p:ph type="title"/>
          </p:nvPr>
        </p:nvSpPr>
        <p:spPr>
          <a:xfrm>
            <a:off x="976424" y="0"/>
            <a:ext cx="10515600" cy="687498"/>
          </a:xfrm>
          <a:solidFill>
            <a:schemeClr val="tx2">
              <a:lumMod val="20000"/>
              <a:lumOff val="80000"/>
            </a:schemeClr>
          </a:solidFill>
        </p:spPr>
        <p:txBody>
          <a:bodyPr>
            <a:normAutofit fontScale="90000"/>
          </a:bodyPr>
          <a:lstStyle/>
          <a:p>
            <a:pPr algn="ctr"/>
            <a:r>
              <a:rPr lang="fr-FR" dirty="0" smtClean="0"/>
              <a:t>Analyse de l’arsenal </a:t>
            </a:r>
            <a:r>
              <a:rPr lang="fr-FR" dirty="0"/>
              <a:t>juridique (loi 28-00)</a:t>
            </a:r>
          </a:p>
        </p:txBody>
      </p:sp>
    </p:spTree>
    <p:extLst>
      <p:ext uri="{BB962C8B-B14F-4D97-AF65-F5344CB8AC3E}">
        <p14:creationId xmlns:p14="http://schemas.microsoft.com/office/powerpoint/2010/main" val="3635023554"/>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238348" y="0"/>
            <a:ext cx="7467600" cy="654032"/>
          </a:xfrm>
          <a:prstGeom prst="rect">
            <a:avLst/>
          </a:prstGeom>
        </p:spPr>
        <p:style>
          <a:lnRef idx="1">
            <a:schemeClr val="accent1"/>
          </a:lnRef>
          <a:fillRef idx="2">
            <a:schemeClr val="accent1"/>
          </a:fillRef>
          <a:effectRef idx="1">
            <a:schemeClr val="accent1"/>
          </a:effectRef>
          <a:fontRef idx="minor">
            <a:schemeClr val="dk1"/>
          </a:fontRef>
        </p:style>
        <p:txBody>
          <a:bodyPr vert="horz" anchor="b">
            <a:noAutofit/>
          </a:bodyPr>
          <a:lstStyle/>
          <a:p>
            <a:pPr algn="ctr">
              <a:spcBef>
                <a:spcPct val="0"/>
              </a:spcBef>
              <a:defRPr/>
            </a:pPr>
            <a:r>
              <a:rPr lang="fr-FR" sz="2400" b="1" cap="small" dirty="0"/>
              <a:t>Lacunes du cadre </a:t>
            </a:r>
            <a:r>
              <a:rPr lang="fr-FR" sz="2400" b="1" cap="small" dirty="0" smtClean="0"/>
              <a:t>juridique (</a:t>
            </a:r>
            <a:r>
              <a:rPr lang="fr-FR" sz="2400" b="1" dirty="0" smtClean="0"/>
              <a:t>loi 28-00</a:t>
            </a:r>
            <a:r>
              <a:rPr lang="fr-FR" sz="2400" cap="small" dirty="0"/>
              <a:t>)</a:t>
            </a:r>
            <a:endParaRPr lang="fr-FR" sz="2400" b="1" dirty="0"/>
          </a:p>
        </p:txBody>
      </p:sp>
      <p:sp>
        <p:nvSpPr>
          <p:cNvPr id="8" name="Espace réservé du contenu 2"/>
          <p:cNvSpPr>
            <a:spLocks noGrp="1"/>
          </p:cNvSpPr>
          <p:nvPr>
            <p:ph sz="quarter" idx="1"/>
          </p:nvPr>
        </p:nvSpPr>
        <p:spPr>
          <a:xfrm>
            <a:off x="421241" y="805380"/>
            <a:ext cx="11373492" cy="5929330"/>
          </a:xfrm>
        </p:spPr>
        <p:txBody>
          <a:bodyPr>
            <a:normAutofit fontScale="25000" lnSpcReduction="20000"/>
          </a:bodyPr>
          <a:lstStyle/>
          <a:p>
            <a:pPr algn="just">
              <a:lnSpc>
                <a:spcPct val="120000"/>
              </a:lnSpc>
              <a:spcAft>
                <a:spcPts val="600"/>
              </a:spcAft>
            </a:pPr>
            <a:r>
              <a:rPr lang="fr-FR" sz="8000" dirty="0"/>
              <a:t>La loi sur les déchets est en </a:t>
            </a:r>
            <a:r>
              <a:rPr lang="fr-FR" sz="8000" b="1" dirty="0">
                <a:solidFill>
                  <a:srgbClr val="FF0000"/>
                </a:solidFill>
              </a:rPr>
              <a:t>décalage</a:t>
            </a:r>
            <a:r>
              <a:rPr lang="fr-FR" sz="8000" dirty="0"/>
              <a:t> par rapport à la </a:t>
            </a:r>
            <a:r>
              <a:rPr lang="fr-FR" sz="8000" b="1" dirty="0">
                <a:solidFill>
                  <a:srgbClr val="FF0000"/>
                </a:solidFill>
              </a:rPr>
              <a:t>loi-cadre</a:t>
            </a:r>
            <a:r>
              <a:rPr lang="fr-FR" sz="8000" dirty="0"/>
              <a:t> car elle </a:t>
            </a:r>
            <a:r>
              <a:rPr lang="fr-FR" sz="8000" dirty="0">
                <a:solidFill>
                  <a:srgbClr val="FF0000"/>
                </a:solidFill>
              </a:rPr>
              <a:t>n’intègre pas </a:t>
            </a:r>
            <a:r>
              <a:rPr lang="fr-FR" sz="8000" dirty="0"/>
              <a:t>les principes de </a:t>
            </a:r>
            <a:r>
              <a:rPr lang="fr-FR" sz="8000" dirty="0" smtClean="0"/>
              <a:t>DD </a:t>
            </a:r>
            <a:r>
              <a:rPr lang="fr-FR" sz="8000" dirty="0"/>
              <a:t>(</a:t>
            </a:r>
            <a:r>
              <a:rPr lang="fr-FR" sz="8000" b="1" dirty="0">
                <a:solidFill>
                  <a:srgbClr val="FF0000"/>
                </a:solidFill>
              </a:rPr>
              <a:t>hiérarchie</a:t>
            </a:r>
            <a:r>
              <a:rPr lang="fr-FR" sz="8000" dirty="0"/>
              <a:t> des modes de gestion, REP..) et axée sur la mise en </a:t>
            </a:r>
            <a:r>
              <a:rPr lang="fr-FR" sz="8000" b="1" dirty="0"/>
              <a:t>décharge systématique </a:t>
            </a:r>
            <a:r>
              <a:rPr lang="fr-FR" sz="8000" dirty="0"/>
              <a:t>des déchets.</a:t>
            </a:r>
          </a:p>
          <a:p>
            <a:pPr algn="just">
              <a:lnSpc>
                <a:spcPct val="120000"/>
              </a:lnSpc>
              <a:spcAft>
                <a:spcPts val="600"/>
              </a:spcAft>
            </a:pPr>
            <a:r>
              <a:rPr lang="fr-FR" sz="8000" dirty="0"/>
              <a:t>Les </a:t>
            </a:r>
            <a:r>
              <a:rPr lang="fr-FR" sz="8000" dirty="0" smtClean="0"/>
              <a:t>DCD </a:t>
            </a:r>
            <a:r>
              <a:rPr lang="fr-FR" sz="8000" dirty="0" smtClean="0">
                <a:solidFill>
                  <a:srgbClr val="FF0000"/>
                </a:solidFill>
              </a:rPr>
              <a:t>ne </a:t>
            </a:r>
            <a:r>
              <a:rPr lang="fr-FR" sz="8000" dirty="0">
                <a:solidFill>
                  <a:srgbClr val="FF0000"/>
                </a:solidFill>
              </a:rPr>
              <a:t>sont pas traités</a:t>
            </a:r>
            <a:r>
              <a:rPr lang="fr-FR" sz="8000" dirty="0"/>
              <a:t> dans la loi 28-00 comme une </a:t>
            </a:r>
            <a:r>
              <a:rPr lang="fr-FR" sz="8000" b="1" dirty="0">
                <a:solidFill>
                  <a:srgbClr val="FF0000"/>
                </a:solidFill>
              </a:rPr>
              <a:t>catégorie à part </a:t>
            </a:r>
            <a:r>
              <a:rPr lang="fr-FR" sz="8000" dirty="0"/>
              <a:t>avec ses différents types de déchets ;</a:t>
            </a:r>
          </a:p>
          <a:p>
            <a:pPr algn="just">
              <a:lnSpc>
                <a:spcPct val="120000"/>
              </a:lnSpc>
              <a:spcAft>
                <a:spcPts val="600"/>
              </a:spcAft>
            </a:pPr>
            <a:r>
              <a:rPr lang="fr-FR" sz="8000" dirty="0"/>
              <a:t>La </a:t>
            </a:r>
            <a:r>
              <a:rPr lang="fr-FR" sz="8000" dirty="0">
                <a:solidFill>
                  <a:srgbClr val="FF0000"/>
                </a:solidFill>
              </a:rPr>
              <a:t>non concrétisation </a:t>
            </a:r>
            <a:r>
              <a:rPr lang="fr-FR" sz="8000" dirty="0"/>
              <a:t>de </a:t>
            </a:r>
            <a:r>
              <a:rPr lang="fr-FR" sz="8000" b="1" dirty="0">
                <a:solidFill>
                  <a:srgbClr val="FF0000"/>
                </a:solidFill>
              </a:rPr>
              <a:t>décharges de classe 2 et 3 </a:t>
            </a:r>
            <a:r>
              <a:rPr lang="fr-FR" sz="8000" dirty="0"/>
              <a:t>(le PDNGDD et les PDRGDND non achevés et non publiés);</a:t>
            </a:r>
          </a:p>
          <a:p>
            <a:pPr algn="just">
              <a:lnSpc>
                <a:spcPct val="120000"/>
              </a:lnSpc>
              <a:spcAft>
                <a:spcPts val="600"/>
              </a:spcAft>
            </a:pPr>
            <a:r>
              <a:rPr lang="fr-FR" sz="8000" dirty="0"/>
              <a:t>Les possibilités d’élimination des déchets de construction dans les décharges de déchets ménagers et dans les carrières permettent le dévoiement de la loi ; </a:t>
            </a:r>
          </a:p>
          <a:p>
            <a:pPr algn="just">
              <a:lnSpc>
                <a:spcPct val="120000"/>
              </a:lnSpc>
              <a:spcAft>
                <a:spcPts val="600"/>
              </a:spcAft>
            </a:pPr>
            <a:r>
              <a:rPr lang="fr-FR" sz="8000" dirty="0"/>
              <a:t>La </a:t>
            </a:r>
            <a:r>
              <a:rPr lang="fr-FR" sz="8000" b="1" dirty="0">
                <a:solidFill>
                  <a:srgbClr val="FF0000"/>
                </a:solidFill>
              </a:rPr>
              <a:t>définition des DCD </a:t>
            </a:r>
            <a:r>
              <a:rPr lang="fr-FR" sz="8000" dirty="0">
                <a:solidFill>
                  <a:srgbClr val="FF0000"/>
                </a:solidFill>
              </a:rPr>
              <a:t>porte à confusion </a:t>
            </a:r>
            <a:r>
              <a:rPr lang="fr-FR" sz="8000" dirty="0"/>
              <a:t>( non contaminés ≠ inertes)</a:t>
            </a:r>
          </a:p>
          <a:p>
            <a:pPr algn="just">
              <a:lnSpc>
                <a:spcPct val="120000"/>
              </a:lnSpc>
              <a:spcAft>
                <a:spcPts val="600"/>
              </a:spcAft>
            </a:pPr>
            <a:r>
              <a:rPr lang="fr-FR" sz="8000" dirty="0"/>
              <a:t>La </a:t>
            </a:r>
            <a:r>
              <a:rPr lang="fr-FR" sz="8000" b="1" dirty="0">
                <a:solidFill>
                  <a:srgbClr val="FF0000"/>
                </a:solidFill>
              </a:rPr>
              <a:t>dérogation</a:t>
            </a:r>
            <a:r>
              <a:rPr lang="fr-FR" sz="8000" b="1" dirty="0"/>
              <a:t> </a:t>
            </a:r>
            <a:r>
              <a:rPr lang="fr-FR" sz="8000" dirty="0"/>
              <a:t>permise pour </a:t>
            </a:r>
            <a:r>
              <a:rPr lang="fr-FR" sz="8000" b="1" dirty="0">
                <a:solidFill>
                  <a:srgbClr val="FF0000"/>
                </a:solidFill>
              </a:rPr>
              <a:t>traiter les DND </a:t>
            </a:r>
            <a:r>
              <a:rPr lang="fr-FR" sz="8000" dirty="0">
                <a:solidFill>
                  <a:srgbClr val="FF0000"/>
                </a:solidFill>
              </a:rPr>
              <a:t>avec les DCD  </a:t>
            </a:r>
            <a:r>
              <a:rPr lang="fr-FR" sz="8000" dirty="0"/>
              <a:t>est </a:t>
            </a:r>
            <a:r>
              <a:rPr lang="fr-FR" sz="8000" dirty="0">
                <a:solidFill>
                  <a:srgbClr val="FF0000"/>
                </a:solidFill>
              </a:rPr>
              <a:t>vague </a:t>
            </a:r>
            <a:r>
              <a:rPr lang="fr-FR" sz="8000" dirty="0"/>
              <a:t>et peut induire des risques environnementaux</a:t>
            </a:r>
          </a:p>
          <a:p>
            <a:pPr algn="just">
              <a:lnSpc>
                <a:spcPct val="120000"/>
              </a:lnSpc>
              <a:spcAft>
                <a:spcPts val="600"/>
              </a:spcAft>
              <a:defRPr/>
            </a:pPr>
            <a:r>
              <a:rPr lang="fr-FR" sz="8000" dirty="0"/>
              <a:t>Le contenu prévu des </a:t>
            </a:r>
            <a:r>
              <a:rPr lang="fr-FR" sz="8000" dirty="0">
                <a:solidFill>
                  <a:srgbClr val="FF0000"/>
                </a:solidFill>
              </a:rPr>
              <a:t>PDRDND ne fait aucune mention des </a:t>
            </a:r>
            <a:r>
              <a:rPr lang="fr-FR" sz="8000" b="1" dirty="0">
                <a:solidFill>
                  <a:srgbClr val="FF0000"/>
                </a:solidFill>
              </a:rPr>
              <a:t>mesures à prendre pour réduire </a:t>
            </a:r>
            <a:r>
              <a:rPr lang="fr-FR" sz="8000" dirty="0"/>
              <a:t>les déchets, les recycler ou les valoriser</a:t>
            </a:r>
          </a:p>
          <a:p>
            <a:pPr algn="just">
              <a:lnSpc>
                <a:spcPct val="120000"/>
              </a:lnSpc>
              <a:spcAft>
                <a:spcPts val="600"/>
              </a:spcAft>
              <a:defRPr/>
            </a:pPr>
            <a:r>
              <a:rPr lang="fr-FR" sz="8000" dirty="0">
                <a:solidFill>
                  <a:srgbClr val="FF0000"/>
                </a:solidFill>
              </a:rPr>
              <a:t>L’inexistence des </a:t>
            </a:r>
            <a:r>
              <a:rPr lang="fr-FR" sz="8000" b="1" dirty="0">
                <a:solidFill>
                  <a:srgbClr val="FF0000"/>
                </a:solidFill>
              </a:rPr>
              <a:t>normes</a:t>
            </a:r>
            <a:r>
              <a:rPr lang="fr-FR" sz="8000" dirty="0">
                <a:solidFill>
                  <a:srgbClr val="FF0000"/>
                </a:solidFill>
              </a:rPr>
              <a:t> </a:t>
            </a:r>
            <a:r>
              <a:rPr lang="fr-FR" sz="8000" dirty="0"/>
              <a:t>relatives à l’utilisation des matériaux recyclés  issus des DCD dans les ouvrages de construction au Maroc.</a:t>
            </a:r>
          </a:p>
          <a:p>
            <a:pPr marL="274320" lvl="1">
              <a:spcBef>
                <a:spcPts val="600"/>
              </a:spcBef>
              <a:buSzPct val="70000"/>
              <a:buNone/>
              <a:defRPr/>
            </a:pPr>
            <a:endParaRPr lang="fr-FR" sz="3000" dirty="0"/>
          </a:p>
          <a:p>
            <a:pPr marL="274320" lvl="1">
              <a:spcBef>
                <a:spcPts val="600"/>
              </a:spcBef>
              <a:buSzPct val="70000"/>
              <a:buNone/>
              <a:defRPr/>
            </a:pPr>
            <a:endParaRPr lang="fr-FR" sz="3000" dirty="0"/>
          </a:p>
        </p:txBody>
      </p:sp>
    </p:spTree>
    <p:extLst>
      <p:ext uri="{BB962C8B-B14F-4D97-AF65-F5344CB8AC3E}">
        <p14:creationId xmlns:p14="http://schemas.microsoft.com/office/powerpoint/2010/main" val="2780150302"/>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52111"/>
            <a:ext cx="10515600" cy="641742"/>
          </a:xfrm>
        </p:spPr>
        <p:txBody>
          <a:bodyPr>
            <a:normAutofit fontScale="90000"/>
          </a:bodyPr>
          <a:lstStyle/>
          <a:p>
            <a:pPr algn="ctr"/>
            <a:r>
              <a:rPr lang="fr-FR" b="1" dirty="0"/>
              <a:t>Synthèse de </a:t>
            </a:r>
            <a:r>
              <a:rPr lang="fr-FR" b="1" dirty="0" smtClean="0"/>
              <a:t>l’analyse</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252417956"/>
              </p:ext>
            </p:extLst>
          </p:nvPr>
        </p:nvGraphicFramePr>
        <p:xfrm>
          <a:off x="462336" y="893853"/>
          <a:ext cx="11507056" cy="5827623"/>
        </p:xfrm>
        <a:graphic>
          <a:graphicData uri="http://schemas.openxmlformats.org/drawingml/2006/table">
            <a:tbl>
              <a:tblPr firstRow="1" firstCol="1" bandRow="1">
                <a:tableStyleId>{5C22544A-7EE6-4342-B048-85BDC9FD1C3A}</a:tableStyleId>
              </a:tblPr>
              <a:tblGrid>
                <a:gridCol w="5753528">
                  <a:extLst>
                    <a:ext uri="{9D8B030D-6E8A-4147-A177-3AD203B41FA5}">
                      <a16:colId xmlns:a16="http://schemas.microsoft.com/office/drawing/2014/main" val="3726435264"/>
                    </a:ext>
                  </a:extLst>
                </a:gridCol>
                <a:gridCol w="5753528">
                  <a:extLst>
                    <a:ext uri="{9D8B030D-6E8A-4147-A177-3AD203B41FA5}">
                      <a16:colId xmlns:a16="http://schemas.microsoft.com/office/drawing/2014/main" val="3731515897"/>
                    </a:ext>
                  </a:extLst>
                </a:gridCol>
              </a:tblGrid>
              <a:tr h="253375">
                <a:tc>
                  <a:txBody>
                    <a:bodyPr/>
                    <a:lstStyle/>
                    <a:p>
                      <a:pPr algn="ctr">
                        <a:lnSpc>
                          <a:spcPct val="115000"/>
                        </a:lnSpc>
                        <a:spcAft>
                          <a:spcPts val="0"/>
                        </a:spcAft>
                      </a:pPr>
                      <a:r>
                        <a:rPr lang="fr-FR" sz="1400" dirty="0">
                          <a:effectLst/>
                        </a:rPr>
                        <a:t>Forces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297" marR="47297" marT="0" marB="0"/>
                </a:tc>
                <a:tc>
                  <a:txBody>
                    <a:bodyPr/>
                    <a:lstStyle/>
                    <a:p>
                      <a:pPr algn="ctr">
                        <a:lnSpc>
                          <a:spcPct val="115000"/>
                        </a:lnSpc>
                        <a:spcAft>
                          <a:spcPts val="0"/>
                        </a:spcAft>
                      </a:pPr>
                      <a:r>
                        <a:rPr lang="fr-FR" sz="1400" dirty="0">
                          <a:effectLst/>
                        </a:rPr>
                        <a:t>Faiblesses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297" marR="47297" marT="0" marB="0"/>
                </a:tc>
                <a:extLst>
                  <a:ext uri="{0D108BD9-81ED-4DB2-BD59-A6C34878D82A}">
                    <a16:rowId xmlns:a16="http://schemas.microsoft.com/office/drawing/2014/main" val="430532223"/>
                  </a:ext>
                </a:extLst>
              </a:tr>
              <a:tr h="2787124">
                <a:tc>
                  <a:txBody>
                    <a:bodyPr/>
                    <a:lstStyle/>
                    <a:p>
                      <a:pPr marL="342900" lvl="0" indent="-342900" rtl="0">
                        <a:lnSpc>
                          <a:spcPct val="115000"/>
                        </a:lnSpc>
                        <a:spcAft>
                          <a:spcPts val="0"/>
                        </a:spcAft>
                        <a:buFont typeface="Symbol" panose="05050102010706020507" pitchFamily="18" charset="2"/>
                        <a:buChar char=""/>
                      </a:pPr>
                      <a:r>
                        <a:rPr lang="fr-FR" sz="1400" b="0" dirty="0">
                          <a:solidFill>
                            <a:schemeClr val="tx1"/>
                          </a:solidFill>
                          <a:effectLst/>
                        </a:rPr>
                        <a:t>La loi 28-00 sur la gestion et l’élimination des déchets autorise des solutions d’élimination des déchets de construction des déchets de construction ;</a:t>
                      </a:r>
                      <a:endParaRPr lang="fr-FR" sz="1600" b="0" dirty="0">
                        <a:solidFill>
                          <a:schemeClr val="tx1"/>
                        </a:solidFill>
                        <a:effectLst/>
                      </a:endParaRPr>
                    </a:p>
                    <a:p>
                      <a:pPr marL="342900" lvl="0" indent="-342900">
                        <a:lnSpc>
                          <a:spcPct val="115000"/>
                        </a:lnSpc>
                        <a:spcAft>
                          <a:spcPts val="0"/>
                        </a:spcAft>
                        <a:buFont typeface="Symbol" panose="05050102010706020507" pitchFamily="18" charset="2"/>
                        <a:buChar char=""/>
                      </a:pPr>
                      <a:r>
                        <a:rPr lang="fr-FR" sz="1400" b="0" dirty="0">
                          <a:solidFill>
                            <a:schemeClr val="tx1"/>
                          </a:solidFill>
                          <a:effectLst/>
                        </a:rPr>
                        <a:t>Les textes d’application sur les prescriptions des différentes catégories de décharges ont été publiées ainsi que le catalogue marocain des déchets ;</a:t>
                      </a:r>
                      <a:endParaRPr lang="fr-FR" sz="1600" b="0" dirty="0">
                        <a:solidFill>
                          <a:schemeClr val="tx1"/>
                        </a:solidFill>
                        <a:effectLst/>
                      </a:endParaRPr>
                    </a:p>
                    <a:p>
                      <a:pPr marL="342900" lvl="0" indent="-342900">
                        <a:lnSpc>
                          <a:spcPct val="115000"/>
                        </a:lnSpc>
                        <a:spcAft>
                          <a:spcPts val="0"/>
                        </a:spcAft>
                        <a:buFont typeface="Symbol" panose="05050102010706020507" pitchFamily="18" charset="2"/>
                        <a:buChar char=""/>
                      </a:pPr>
                      <a:r>
                        <a:rPr lang="fr-FR" sz="1400" b="0" dirty="0">
                          <a:solidFill>
                            <a:schemeClr val="tx1"/>
                          </a:solidFill>
                          <a:effectLst/>
                        </a:rPr>
                        <a:t>Les collectivités locales sont chargées de gérer les déchets solides t peuvent percevoir des redevances pour les déchets autres que ménagers.</a:t>
                      </a:r>
                      <a:endParaRPr lang="fr-FR" sz="1600" b="0" dirty="0">
                        <a:solidFill>
                          <a:schemeClr val="tx1"/>
                        </a:solidFill>
                        <a:effectLst/>
                      </a:endParaRPr>
                    </a:p>
                    <a:p>
                      <a:pPr marL="342900" lvl="0" indent="-342900">
                        <a:lnSpc>
                          <a:spcPct val="115000"/>
                        </a:lnSpc>
                        <a:spcAft>
                          <a:spcPts val="0"/>
                        </a:spcAft>
                        <a:buFont typeface="Symbol" panose="05050102010706020507" pitchFamily="18" charset="2"/>
                        <a:buChar char=""/>
                      </a:pPr>
                      <a:r>
                        <a:rPr lang="fr-FR" sz="1400" b="0" dirty="0">
                          <a:solidFill>
                            <a:schemeClr val="tx1"/>
                          </a:solidFill>
                          <a:effectLst/>
                        </a:rPr>
                        <a:t>Les sociétés concessionnaires sont nombreuses et prêts à s’occuper des déchets de construction notamment gravats</a:t>
                      </a:r>
                      <a:endParaRPr lang="fr-FR" sz="1600" b="0" dirty="0">
                        <a:solidFill>
                          <a:schemeClr val="tx1"/>
                        </a:solidFill>
                        <a:effectLst/>
                      </a:endParaRPr>
                    </a:p>
                    <a:p>
                      <a:pPr>
                        <a:lnSpc>
                          <a:spcPct val="115000"/>
                        </a:lnSpc>
                        <a:spcAft>
                          <a:spcPts val="0"/>
                        </a:spcAft>
                      </a:pPr>
                      <a:r>
                        <a:rPr lang="fr-FR" sz="1200" dirty="0">
                          <a:effectLst/>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297" marR="47297" marT="0" marB="0">
                    <a:solidFill>
                      <a:schemeClr val="accent1">
                        <a:lumMod val="20000"/>
                        <a:lumOff val="80000"/>
                      </a:schemeClr>
                    </a:solidFill>
                  </a:tcPr>
                </a:tc>
                <a:tc>
                  <a:txBody>
                    <a:bodyPr/>
                    <a:lstStyle/>
                    <a:p>
                      <a:pPr marL="342900" lvl="0" indent="-342900" rtl="0">
                        <a:lnSpc>
                          <a:spcPct val="115000"/>
                        </a:lnSpc>
                        <a:spcAft>
                          <a:spcPts val="0"/>
                        </a:spcAft>
                        <a:buFont typeface="Symbol" panose="05050102010706020507" pitchFamily="18" charset="2"/>
                        <a:buChar char=""/>
                      </a:pPr>
                      <a:r>
                        <a:rPr lang="fr-FR" sz="1400" dirty="0">
                          <a:effectLst/>
                        </a:rPr>
                        <a:t>Les déchets de construction ne sont pas traités dans la loi 28-00 comme une catégorie à part avec ses différents types de déchets ;</a:t>
                      </a:r>
                      <a:endParaRPr lang="fr-FR" sz="1600" dirty="0">
                        <a:effectLst/>
                      </a:endParaRPr>
                    </a:p>
                    <a:p>
                      <a:pPr marL="342900" lvl="0" indent="-342900">
                        <a:lnSpc>
                          <a:spcPct val="115000"/>
                        </a:lnSpc>
                        <a:spcAft>
                          <a:spcPts val="0"/>
                        </a:spcAft>
                        <a:buFont typeface="Symbol" panose="05050102010706020507" pitchFamily="18" charset="2"/>
                        <a:buChar char=""/>
                      </a:pPr>
                      <a:r>
                        <a:rPr lang="fr-FR" sz="1400" dirty="0" err="1" smtClean="0">
                          <a:effectLst/>
                        </a:rPr>
                        <a:t>innéxistance</a:t>
                      </a:r>
                      <a:r>
                        <a:rPr lang="fr-FR" sz="1400" dirty="0" smtClean="0">
                          <a:effectLst/>
                        </a:rPr>
                        <a:t> </a:t>
                      </a:r>
                      <a:r>
                        <a:rPr lang="fr-FR" sz="1400" dirty="0">
                          <a:effectLst/>
                        </a:rPr>
                        <a:t>de décharges de classe 2 et 3 ;</a:t>
                      </a:r>
                      <a:endParaRPr lang="fr-FR" sz="1600" dirty="0">
                        <a:effectLst/>
                      </a:endParaRPr>
                    </a:p>
                    <a:p>
                      <a:pPr marL="342900" lvl="0" indent="-342900">
                        <a:lnSpc>
                          <a:spcPct val="115000"/>
                        </a:lnSpc>
                        <a:spcAft>
                          <a:spcPts val="0"/>
                        </a:spcAft>
                        <a:buFont typeface="Symbol" panose="05050102010706020507" pitchFamily="18" charset="2"/>
                        <a:buChar char=""/>
                      </a:pPr>
                      <a:r>
                        <a:rPr lang="fr-FR" sz="1400" dirty="0">
                          <a:effectLst/>
                        </a:rPr>
                        <a:t>Un parc d’installations de tri et recyclage insuffisant et inégalement réparti sur le territoire, notamment pour les déchets inertes ;</a:t>
                      </a:r>
                      <a:endParaRPr lang="fr-FR" sz="1600" dirty="0">
                        <a:effectLst/>
                      </a:endParaRPr>
                    </a:p>
                    <a:p>
                      <a:pPr marL="342900" lvl="0" indent="-342900">
                        <a:lnSpc>
                          <a:spcPct val="115000"/>
                        </a:lnSpc>
                        <a:spcAft>
                          <a:spcPts val="0"/>
                        </a:spcAft>
                        <a:buFont typeface="Symbol" panose="05050102010706020507" pitchFamily="18" charset="2"/>
                        <a:buChar char=""/>
                      </a:pPr>
                      <a:r>
                        <a:rPr lang="fr-FR" sz="1400" dirty="0">
                          <a:effectLst/>
                        </a:rPr>
                        <a:t>La valorisation est peu développée en raison de la dispersion des chantiers, des quantités assez faibles produites et le manque de professionnalisme ;</a:t>
                      </a:r>
                      <a:endParaRPr lang="fr-FR" sz="1600" dirty="0">
                        <a:effectLst/>
                      </a:endParaRPr>
                    </a:p>
                    <a:p>
                      <a:pPr marL="342900" lvl="0" indent="-342900">
                        <a:lnSpc>
                          <a:spcPct val="115000"/>
                        </a:lnSpc>
                        <a:spcAft>
                          <a:spcPts val="0"/>
                        </a:spcAft>
                        <a:buFont typeface="Symbol" panose="05050102010706020507" pitchFamily="18" charset="2"/>
                        <a:buChar char=""/>
                      </a:pPr>
                      <a:r>
                        <a:rPr lang="fr-FR" sz="1400" dirty="0">
                          <a:effectLst/>
                        </a:rPr>
                        <a:t>Les possibilités d’élimination des déchets de construction dans les décharges de classe 1 et les carrières permettent le dévoiement de la loi ;</a:t>
                      </a:r>
                      <a:endParaRPr lang="fr-FR" sz="1600" dirty="0">
                        <a:effectLst/>
                      </a:endParaRPr>
                    </a:p>
                    <a:p>
                      <a:pPr marL="342900" lvl="0" indent="-342900">
                        <a:lnSpc>
                          <a:spcPct val="115000"/>
                        </a:lnSpc>
                        <a:spcAft>
                          <a:spcPts val="0"/>
                        </a:spcAft>
                        <a:buFont typeface="Symbol" panose="05050102010706020507" pitchFamily="18" charset="2"/>
                        <a:buChar char=""/>
                      </a:pPr>
                      <a:r>
                        <a:rPr lang="fr-FR" sz="1400" dirty="0">
                          <a:effectLst/>
                        </a:rPr>
                        <a:t>Manque d’entreprises de recyclage des gravats </a:t>
                      </a:r>
                      <a:r>
                        <a:rPr lang="fr-FR" sz="1400" dirty="0" smtClean="0">
                          <a:effectLst/>
                        </a:rPr>
                        <a:t>;</a:t>
                      </a:r>
                      <a:endParaRPr lang="fr-FR" sz="1600" dirty="0">
                        <a:effectLst/>
                      </a:endParaRPr>
                    </a:p>
                  </a:txBody>
                  <a:tcPr marL="47297" marR="47297" marT="0" marB="0">
                    <a:solidFill>
                      <a:srgbClr val="E3D1DE"/>
                    </a:solidFill>
                  </a:tcPr>
                </a:tc>
                <a:extLst>
                  <a:ext uri="{0D108BD9-81ED-4DB2-BD59-A6C34878D82A}">
                    <a16:rowId xmlns:a16="http://schemas.microsoft.com/office/drawing/2014/main" val="1293908377"/>
                  </a:ext>
                </a:extLst>
              </a:tr>
              <a:tr h="253375">
                <a:tc>
                  <a:txBody>
                    <a:bodyPr/>
                    <a:lstStyle/>
                    <a:p>
                      <a:pPr algn="ctr">
                        <a:lnSpc>
                          <a:spcPct val="115000"/>
                        </a:lnSpc>
                        <a:spcAft>
                          <a:spcPts val="0"/>
                        </a:spcAft>
                      </a:pPr>
                      <a:r>
                        <a:rPr lang="fr-FR" sz="1400" dirty="0">
                          <a:solidFill>
                            <a:schemeClr val="bg1"/>
                          </a:solidFill>
                          <a:effectLst/>
                        </a:rPr>
                        <a:t>Opportunités </a:t>
                      </a:r>
                      <a:endPar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297" marR="47297" marT="0" marB="0">
                    <a:solidFill>
                      <a:schemeClr val="tx2">
                        <a:lumMod val="60000"/>
                        <a:lumOff val="40000"/>
                      </a:schemeClr>
                    </a:solidFill>
                  </a:tcPr>
                </a:tc>
                <a:tc>
                  <a:txBody>
                    <a:bodyPr/>
                    <a:lstStyle/>
                    <a:p>
                      <a:pPr algn="ctr">
                        <a:lnSpc>
                          <a:spcPct val="115000"/>
                        </a:lnSpc>
                        <a:spcAft>
                          <a:spcPts val="0"/>
                        </a:spcAft>
                      </a:pPr>
                      <a:r>
                        <a:rPr lang="fr-FR" sz="1400" dirty="0">
                          <a:solidFill>
                            <a:schemeClr val="bg1"/>
                          </a:solidFill>
                          <a:effectLst/>
                        </a:rPr>
                        <a:t>Menaces</a:t>
                      </a:r>
                      <a:endPar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297" marR="47297" marT="0" marB="0">
                    <a:solidFill>
                      <a:schemeClr val="tx2">
                        <a:lumMod val="60000"/>
                        <a:lumOff val="40000"/>
                      </a:schemeClr>
                    </a:solidFill>
                  </a:tcPr>
                </a:tc>
                <a:extLst>
                  <a:ext uri="{0D108BD9-81ED-4DB2-BD59-A6C34878D82A}">
                    <a16:rowId xmlns:a16="http://schemas.microsoft.com/office/drawing/2014/main" val="2574402398"/>
                  </a:ext>
                </a:extLst>
              </a:tr>
              <a:tr h="2533749">
                <a:tc>
                  <a:txBody>
                    <a:bodyPr/>
                    <a:lstStyle/>
                    <a:p>
                      <a:pPr marL="342900" lvl="0" indent="-342900" rtl="0">
                        <a:lnSpc>
                          <a:spcPct val="115000"/>
                        </a:lnSpc>
                        <a:spcAft>
                          <a:spcPts val="0"/>
                        </a:spcAft>
                        <a:buFont typeface="Symbol" panose="05050102010706020507" pitchFamily="18" charset="2"/>
                        <a:buChar char=""/>
                      </a:pPr>
                      <a:r>
                        <a:rPr lang="fr-FR" sz="1400" b="0" dirty="0">
                          <a:solidFill>
                            <a:schemeClr val="tx1"/>
                          </a:solidFill>
                          <a:effectLst/>
                        </a:rPr>
                        <a:t>La publication de la loi 99-12 portant –charte nationale de l’environnement et du développement durable</a:t>
                      </a:r>
                      <a:endParaRPr lang="fr-FR" sz="1600" b="0" dirty="0">
                        <a:solidFill>
                          <a:schemeClr val="tx1"/>
                        </a:solidFill>
                        <a:effectLst/>
                      </a:endParaRPr>
                    </a:p>
                    <a:p>
                      <a:pPr marL="342900" lvl="0" indent="-342900">
                        <a:lnSpc>
                          <a:spcPct val="115000"/>
                        </a:lnSpc>
                        <a:spcAft>
                          <a:spcPts val="0"/>
                        </a:spcAft>
                        <a:buFont typeface="Symbol" panose="05050102010706020507" pitchFamily="18" charset="2"/>
                        <a:buChar char=""/>
                      </a:pPr>
                      <a:r>
                        <a:rPr lang="fr-FR" sz="1400" b="0" dirty="0">
                          <a:solidFill>
                            <a:schemeClr val="tx1"/>
                          </a:solidFill>
                          <a:effectLst/>
                        </a:rPr>
                        <a:t>Prise de conscience de la population sur les dangers des déchets de construction et de la nécessité de leur bonne gestion</a:t>
                      </a:r>
                      <a:endParaRPr lang="fr-FR" sz="1600" b="0" dirty="0">
                        <a:solidFill>
                          <a:schemeClr val="tx1"/>
                        </a:solidFill>
                        <a:effectLst/>
                      </a:endParaRPr>
                    </a:p>
                    <a:p>
                      <a:pPr marL="342900" lvl="0" indent="-342900">
                        <a:lnSpc>
                          <a:spcPct val="115000"/>
                        </a:lnSpc>
                        <a:spcAft>
                          <a:spcPts val="0"/>
                        </a:spcAft>
                        <a:buFont typeface="Symbol" panose="05050102010706020507" pitchFamily="18" charset="2"/>
                        <a:buChar char=""/>
                      </a:pPr>
                      <a:r>
                        <a:rPr lang="fr-FR" sz="1400" b="0" dirty="0">
                          <a:solidFill>
                            <a:schemeClr val="tx1"/>
                          </a:solidFill>
                          <a:effectLst/>
                        </a:rPr>
                        <a:t>Amélioration des capacités nationales de gestion des déchets en général et de construction en particulier</a:t>
                      </a:r>
                      <a:endParaRPr lang="fr-FR" sz="1600" b="0" dirty="0">
                        <a:solidFill>
                          <a:schemeClr val="tx1"/>
                        </a:solidFill>
                        <a:effectLst/>
                      </a:endParaRPr>
                    </a:p>
                    <a:p>
                      <a:pPr marL="342900" lvl="0" indent="-342900">
                        <a:lnSpc>
                          <a:spcPct val="115000"/>
                        </a:lnSpc>
                        <a:spcAft>
                          <a:spcPts val="0"/>
                        </a:spcAft>
                        <a:buFont typeface="Symbol" panose="05050102010706020507" pitchFamily="18" charset="2"/>
                        <a:buChar char=""/>
                      </a:pPr>
                      <a:r>
                        <a:rPr lang="fr-FR" sz="1400" b="0" dirty="0">
                          <a:solidFill>
                            <a:schemeClr val="tx1"/>
                          </a:solidFill>
                          <a:effectLst/>
                        </a:rPr>
                        <a:t>Les entreprises du BTP sont regroupées en fédérations et constituent un interlocuteur de l’Administration</a:t>
                      </a:r>
                      <a:endParaRPr lang="fr-FR" sz="1600" b="0" dirty="0">
                        <a:solidFill>
                          <a:schemeClr val="tx1"/>
                        </a:solidFill>
                        <a:effectLst/>
                      </a:endParaRPr>
                    </a:p>
                    <a:p>
                      <a:pPr marL="342900" lvl="0" indent="-342900">
                        <a:lnSpc>
                          <a:spcPct val="115000"/>
                        </a:lnSpc>
                        <a:spcAft>
                          <a:spcPts val="0"/>
                        </a:spcAft>
                        <a:buFont typeface="Symbol" panose="05050102010706020507" pitchFamily="18" charset="2"/>
                        <a:buChar char=""/>
                      </a:pPr>
                      <a:r>
                        <a:rPr lang="fr-FR" sz="1400" b="0" dirty="0">
                          <a:solidFill>
                            <a:schemeClr val="tx1"/>
                          </a:solidFill>
                          <a:effectLst/>
                        </a:rPr>
                        <a:t>Existence de plusieurs écoles d’ingénieurs et techniciens pour disséminer les bonnes pratiques de gestion des déchets</a:t>
                      </a:r>
                      <a:endParaRPr lang="fr-FR"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297" marR="47297" marT="0" marB="0">
                    <a:solidFill>
                      <a:schemeClr val="accent1">
                        <a:lumMod val="20000"/>
                        <a:lumOff val="80000"/>
                      </a:schemeClr>
                    </a:solidFill>
                  </a:tcPr>
                </a:tc>
                <a:tc>
                  <a:txBody>
                    <a:bodyPr/>
                    <a:lstStyle/>
                    <a:p>
                      <a:pPr marL="342900" lvl="0" indent="-342900" rtl="0">
                        <a:lnSpc>
                          <a:spcPct val="115000"/>
                        </a:lnSpc>
                        <a:spcAft>
                          <a:spcPts val="0"/>
                        </a:spcAft>
                        <a:buFont typeface="Symbol" panose="05050102010706020507" pitchFamily="18" charset="2"/>
                        <a:buChar char=""/>
                      </a:pPr>
                      <a:r>
                        <a:rPr lang="fr-FR" sz="1400" dirty="0">
                          <a:effectLst/>
                        </a:rPr>
                        <a:t>Capacités humaines et matérielles pour mettre en œuvre la hiérarchie de gestion des déchets dans les entreprises sont encore insuffisantes</a:t>
                      </a:r>
                    </a:p>
                    <a:p>
                      <a:pPr marL="342900" lvl="0" indent="-342900">
                        <a:lnSpc>
                          <a:spcPct val="115000"/>
                        </a:lnSpc>
                        <a:spcAft>
                          <a:spcPts val="0"/>
                        </a:spcAft>
                        <a:buFont typeface="Symbol" panose="05050102010706020507" pitchFamily="18" charset="2"/>
                        <a:buChar char=""/>
                      </a:pPr>
                      <a:r>
                        <a:rPr lang="fr-FR" sz="1400" dirty="0">
                          <a:effectLst/>
                        </a:rPr>
                        <a:t>Réticences des entreprises à mettre en place les bonnes pratiques</a:t>
                      </a:r>
                    </a:p>
                    <a:p>
                      <a:pPr marL="342900" lvl="0" indent="-342900">
                        <a:lnSpc>
                          <a:spcPct val="115000"/>
                        </a:lnSpc>
                        <a:spcAft>
                          <a:spcPts val="0"/>
                        </a:spcAft>
                        <a:buFont typeface="Symbol" panose="05050102010706020507" pitchFamily="18" charset="2"/>
                        <a:buChar char=""/>
                      </a:pPr>
                      <a:r>
                        <a:rPr lang="fr-FR" sz="1400" dirty="0">
                          <a:effectLst/>
                        </a:rPr>
                        <a:t>Forte présence des entreprises informelles dans ce secteur</a:t>
                      </a:r>
                    </a:p>
                    <a:p>
                      <a:pPr marL="342900" lvl="0" indent="-342900">
                        <a:lnSpc>
                          <a:spcPct val="115000"/>
                        </a:lnSpc>
                        <a:spcAft>
                          <a:spcPts val="0"/>
                        </a:spcAft>
                        <a:buFont typeface="Symbol" panose="05050102010706020507" pitchFamily="18" charset="2"/>
                        <a:buChar char=""/>
                      </a:pPr>
                      <a:r>
                        <a:rPr lang="fr-FR" sz="1400" dirty="0">
                          <a:effectLst/>
                        </a:rPr>
                        <a:t>Manque de sociétés de valorisation des déchets inertes et non dangereux</a:t>
                      </a:r>
                    </a:p>
                    <a:p>
                      <a:pPr marL="342900" lvl="0" indent="-342900">
                        <a:lnSpc>
                          <a:spcPct val="115000"/>
                        </a:lnSpc>
                        <a:spcAft>
                          <a:spcPts val="0"/>
                        </a:spcAft>
                        <a:buFont typeface="Symbol" panose="05050102010706020507" pitchFamily="18" charset="2"/>
                        <a:buChar char=""/>
                      </a:pPr>
                      <a:r>
                        <a:rPr lang="fr-FR" sz="1400" dirty="0">
                          <a:effectLst/>
                        </a:rPr>
                        <a:t>Manque de terrains pour la construction des décharges de classe 2 ou 3</a:t>
                      </a:r>
                    </a:p>
                    <a:p>
                      <a:pPr marL="342900" lvl="0" indent="-342900">
                        <a:lnSpc>
                          <a:spcPct val="115000"/>
                        </a:lnSpc>
                        <a:spcAft>
                          <a:spcPts val="0"/>
                        </a:spcAft>
                        <a:buFont typeface="Symbol" panose="05050102010706020507" pitchFamily="18" charset="2"/>
                        <a:buChar char=""/>
                      </a:pPr>
                      <a:r>
                        <a:rPr lang="fr-FR" sz="1400" dirty="0">
                          <a:effectLst/>
                        </a:rPr>
                        <a:t>Manque de contrôle de la part des collectivités et des autorités locales</a:t>
                      </a:r>
                    </a:p>
                    <a:p>
                      <a:pPr marL="342900" lvl="0" indent="-342900">
                        <a:lnSpc>
                          <a:spcPct val="115000"/>
                        </a:lnSpc>
                        <a:spcAft>
                          <a:spcPts val="0"/>
                        </a:spcAft>
                        <a:buFont typeface="Symbol" panose="05050102010706020507" pitchFamily="18" charset="2"/>
                        <a:buChar char=""/>
                      </a:pPr>
                      <a:r>
                        <a:rPr lang="fr-FR" sz="1400" dirty="0">
                          <a:effectLst/>
                        </a:rPr>
                        <a:t>Manque de professionnels dans le secteur</a:t>
                      </a:r>
                    </a:p>
                    <a:p>
                      <a:pPr>
                        <a:lnSpc>
                          <a:spcPct val="115000"/>
                        </a:lnSpc>
                        <a:spcAft>
                          <a:spcPts val="0"/>
                        </a:spcAft>
                      </a:pPr>
                      <a:r>
                        <a:rPr lang="fr-FR" sz="1200" dirty="0">
                          <a:effectLst/>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297" marR="47297" marT="0" marB="0">
                    <a:solidFill>
                      <a:srgbClr val="E3D1DE"/>
                    </a:solidFill>
                  </a:tcPr>
                </a:tc>
                <a:extLst>
                  <a:ext uri="{0D108BD9-81ED-4DB2-BD59-A6C34878D82A}">
                    <a16:rowId xmlns:a16="http://schemas.microsoft.com/office/drawing/2014/main" val="4082197132"/>
                  </a:ext>
                </a:extLst>
              </a:tr>
            </a:tbl>
          </a:graphicData>
        </a:graphic>
      </p:graphicFrame>
      <p:sp>
        <p:nvSpPr>
          <p:cNvPr id="4" name="Espace réservé du numéro de diapositive 3"/>
          <p:cNvSpPr>
            <a:spLocks noGrp="1"/>
          </p:cNvSpPr>
          <p:nvPr>
            <p:ph type="sldNum" sz="quarter" idx="12"/>
          </p:nvPr>
        </p:nvSpPr>
        <p:spPr/>
        <p:txBody>
          <a:bodyPr/>
          <a:lstStyle/>
          <a:p>
            <a:fld id="{D94859A6-C244-4DCD-87F3-36B9E31E1B7D}" type="slidenum">
              <a:rPr lang="fr-FR" smtClean="0"/>
              <a:pPr/>
              <a:t>32</a:t>
            </a:fld>
            <a:endParaRPr lang="fr-FR"/>
          </a:p>
        </p:txBody>
      </p:sp>
    </p:spTree>
    <p:extLst>
      <p:ext uri="{BB962C8B-B14F-4D97-AF65-F5344CB8AC3E}">
        <p14:creationId xmlns:p14="http://schemas.microsoft.com/office/powerpoint/2010/main" val="501075079"/>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2309786" y="0"/>
            <a:ext cx="7467600" cy="654032"/>
          </a:xfrm>
          <a:prstGeom prst="rect">
            <a:avLst/>
          </a:prstGeom>
        </p:spPr>
        <p:style>
          <a:lnRef idx="1">
            <a:schemeClr val="accent1"/>
          </a:lnRef>
          <a:fillRef idx="2">
            <a:schemeClr val="accent1"/>
          </a:fillRef>
          <a:effectRef idx="1">
            <a:schemeClr val="accent1"/>
          </a:effectRef>
          <a:fontRef idx="minor">
            <a:schemeClr val="dk1"/>
          </a:fontRef>
        </p:style>
        <p:txBody>
          <a:bodyPr vert="horz" anchor="b">
            <a:noAutofit/>
          </a:bodyPr>
          <a:lstStyle/>
          <a:p>
            <a:pPr lvl="0" algn="ctr">
              <a:spcBef>
                <a:spcPct val="0"/>
              </a:spcBef>
              <a:defRPr/>
            </a:pPr>
            <a:r>
              <a:rPr lang="fr-FR" sz="2400" b="1" dirty="0" smtClean="0"/>
              <a:t>Recommandations</a:t>
            </a:r>
            <a:endParaRPr lang="fr-FR" sz="2400" cap="small" dirty="0"/>
          </a:p>
        </p:txBody>
      </p:sp>
      <p:sp>
        <p:nvSpPr>
          <p:cNvPr id="5" name="Rectangle 4"/>
          <p:cNvSpPr/>
          <p:nvPr/>
        </p:nvSpPr>
        <p:spPr>
          <a:xfrm>
            <a:off x="780837" y="1071547"/>
            <a:ext cx="10623478" cy="4770537"/>
          </a:xfrm>
          <a:prstGeom prst="rect">
            <a:avLst/>
          </a:prstGeom>
        </p:spPr>
        <p:txBody>
          <a:bodyPr wrap="square">
            <a:spAutoFit/>
          </a:bodyPr>
          <a:lstStyle/>
          <a:p>
            <a:pPr algn="just">
              <a:spcBef>
                <a:spcPts val="600"/>
              </a:spcBef>
              <a:spcAft>
                <a:spcPts val="600"/>
              </a:spcAft>
              <a:buFont typeface="Wingdings" pitchFamily="2" charset="2"/>
              <a:buChar char="Ø"/>
            </a:pPr>
            <a:r>
              <a:rPr lang="fr-FR" sz="2400" dirty="0">
                <a:solidFill>
                  <a:srgbClr val="FF0000"/>
                </a:solidFill>
              </a:rPr>
              <a:t>Révision et actualisation de la loi 28-00 </a:t>
            </a:r>
            <a:r>
              <a:rPr lang="fr-FR" sz="2400" dirty="0"/>
              <a:t>pour s’aligner sur la loi-cadre portant charte nationale de l’environnement et du développement durable et ses principes (hiérarchie de gestion des déchets, réduction à la source, </a:t>
            </a:r>
            <a:r>
              <a:rPr lang="fr-FR" sz="2400" dirty="0">
                <a:solidFill>
                  <a:schemeClr val="dk1"/>
                </a:solidFill>
              </a:rPr>
              <a:t>encouragement de l’investissement dans les technologies de valorisation ..)</a:t>
            </a:r>
            <a:endParaRPr lang="fr-FR" sz="2400" dirty="0"/>
          </a:p>
          <a:p>
            <a:pPr algn="just">
              <a:spcBef>
                <a:spcPts val="600"/>
              </a:spcBef>
              <a:spcAft>
                <a:spcPts val="600"/>
              </a:spcAft>
              <a:buFont typeface="Wingdings" pitchFamily="2" charset="2"/>
              <a:buChar char="Ø"/>
            </a:pPr>
            <a:r>
              <a:rPr lang="fr-FR" sz="2400" dirty="0">
                <a:solidFill>
                  <a:srgbClr val="FF0000"/>
                </a:solidFill>
              </a:rPr>
              <a:t>Adoption de normes </a:t>
            </a:r>
            <a:r>
              <a:rPr lang="fr-FR" sz="2400" dirty="0"/>
              <a:t>relatives aux matériaux issus du recyclage des DCD</a:t>
            </a:r>
          </a:p>
          <a:p>
            <a:pPr algn="just">
              <a:spcBef>
                <a:spcPts val="600"/>
              </a:spcBef>
              <a:spcAft>
                <a:spcPts val="600"/>
              </a:spcAft>
              <a:buFont typeface="Wingdings" pitchFamily="2" charset="2"/>
              <a:buChar char="Ø"/>
            </a:pPr>
            <a:r>
              <a:rPr lang="fr-FR" sz="2400" dirty="0">
                <a:solidFill>
                  <a:srgbClr val="FF0000"/>
                </a:solidFill>
              </a:rPr>
              <a:t>Révision du </a:t>
            </a:r>
            <a:r>
              <a:rPr lang="fr-FR" sz="2400" dirty="0" smtClean="0">
                <a:solidFill>
                  <a:srgbClr val="FF0000"/>
                </a:solidFill>
              </a:rPr>
              <a:t>CCAG-T </a:t>
            </a:r>
            <a:r>
              <a:rPr lang="fr-FR" sz="2400" dirty="0"/>
              <a:t>afin d’y inclure les clauses relatives à la gestion des déchets conformément à la nouvelle réglementation</a:t>
            </a:r>
          </a:p>
          <a:p>
            <a:pPr algn="just">
              <a:spcBef>
                <a:spcPts val="600"/>
              </a:spcBef>
              <a:spcAft>
                <a:spcPts val="600"/>
              </a:spcAft>
              <a:buFont typeface="Wingdings" pitchFamily="2" charset="2"/>
              <a:buChar char="Ø"/>
            </a:pPr>
            <a:r>
              <a:rPr lang="fr-FR" sz="2400" dirty="0">
                <a:solidFill>
                  <a:srgbClr val="FF0000"/>
                </a:solidFill>
              </a:rPr>
              <a:t>Création du cadre juridique </a:t>
            </a:r>
            <a:r>
              <a:rPr lang="fr-FR" sz="2400" dirty="0"/>
              <a:t>pour les </a:t>
            </a:r>
            <a:r>
              <a:rPr lang="fr-FR" sz="2400" dirty="0">
                <a:solidFill>
                  <a:srgbClr val="FF0000"/>
                </a:solidFill>
              </a:rPr>
              <a:t>déchetteries e</a:t>
            </a:r>
            <a:r>
              <a:rPr lang="fr-FR" sz="2400" dirty="0"/>
              <a:t>t les dépôts en décharge</a:t>
            </a:r>
          </a:p>
          <a:p>
            <a:pPr algn="just">
              <a:spcBef>
                <a:spcPts val="600"/>
              </a:spcBef>
              <a:spcAft>
                <a:spcPts val="600"/>
              </a:spcAft>
              <a:buFont typeface="Wingdings" pitchFamily="2" charset="2"/>
              <a:buChar char="Ø"/>
            </a:pPr>
            <a:r>
              <a:rPr lang="fr-FR" sz="2400" dirty="0">
                <a:solidFill>
                  <a:srgbClr val="FF0000"/>
                </a:solidFill>
              </a:rPr>
              <a:t>Renforcement du contrôle </a:t>
            </a:r>
            <a:r>
              <a:rPr lang="fr-FR" sz="2400" dirty="0">
                <a:solidFill>
                  <a:schemeClr val="dk1"/>
                </a:solidFill>
              </a:rPr>
              <a:t>de </a:t>
            </a:r>
            <a:r>
              <a:rPr lang="fr-FR" sz="2400" dirty="0">
                <a:solidFill>
                  <a:srgbClr val="FF0000"/>
                </a:solidFill>
              </a:rPr>
              <a:t>l’application de la loi</a:t>
            </a:r>
            <a:r>
              <a:rPr lang="fr-FR" sz="2400" dirty="0">
                <a:solidFill>
                  <a:schemeClr val="dk1"/>
                </a:solidFill>
              </a:rPr>
              <a:t>, notamment au niveau des chantiers, des décharges et des carrières habituellement fréquentées par les transporteurs. (Avec comme corollaire l’application des sanctions prévues)</a:t>
            </a:r>
            <a:endParaRPr lang="fr-FR" sz="2400" dirty="0"/>
          </a:p>
        </p:txBody>
      </p:sp>
    </p:spTree>
    <p:extLst>
      <p:ext uri="{BB962C8B-B14F-4D97-AF65-F5344CB8AC3E}">
        <p14:creationId xmlns:p14="http://schemas.microsoft.com/office/powerpoint/2010/main" val="190943624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94859A6-C244-4DCD-87F3-36B9E31E1B7D}" type="slidenum">
              <a:rPr lang="fr-FR" smtClean="0"/>
              <a:pPr/>
              <a:t>34</a:t>
            </a:fld>
            <a:endParaRPr lang="fr-FR"/>
          </a:p>
        </p:txBody>
      </p:sp>
      <p:pic>
        <p:nvPicPr>
          <p:cNvPr id="9" name="Image 8"/>
          <p:cNvPicPr>
            <a:picLocks noChangeAspect="1"/>
          </p:cNvPicPr>
          <p:nvPr/>
        </p:nvPicPr>
        <p:blipFill>
          <a:blip r:embed="rId2"/>
          <a:stretch>
            <a:fillRect/>
          </a:stretch>
        </p:blipFill>
        <p:spPr>
          <a:xfrm>
            <a:off x="443590" y="777135"/>
            <a:ext cx="3703108" cy="5155832"/>
          </a:xfrm>
          <a:prstGeom prst="rect">
            <a:avLst/>
          </a:prstGeom>
        </p:spPr>
      </p:pic>
      <p:sp>
        <p:nvSpPr>
          <p:cNvPr id="10" name="Rectangle 1"/>
          <p:cNvSpPr>
            <a:spLocks noGrp="1" noChangeArrowheads="1"/>
          </p:cNvSpPr>
          <p:nvPr>
            <p:ph type="title"/>
          </p:nvPr>
        </p:nvSpPr>
        <p:spPr bwMode="auto">
          <a:xfrm>
            <a:off x="4445000" y="147997"/>
            <a:ext cx="7442200"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19100" algn="l"/>
                <a:tab pos="5749925" algn="r"/>
              </a:tabLst>
              <a:defRPr>
                <a:solidFill>
                  <a:schemeClr val="tx1"/>
                </a:solidFill>
                <a:latin typeface="Arial" panose="020B0604020202020204" pitchFamily="34" charset="0"/>
              </a:defRPr>
            </a:lvl1pPr>
            <a:lvl2pPr eaLnBrk="0" fontAlgn="base" hangingPunct="0">
              <a:spcBef>
                <a:spcPct val="0"/>
              </a:spcBef>
              <a:spcAft>
                <a:spcPct val="0"/>
              </a:spcAft>
              <a:tabLst>
                <a:tab pos="419100" algn="l"/>
                <a:tab pos="5749925" algn="r"/>
              </a:tabLst>
              <a:defRPr>
                <a:solidFill>
                  <a:schemeClr val="tx1"/>
                </a:solidFill>
                <a:latin typeface="Arial" panose="020B0604020202020204" pitchFamily="34" charset="0"/>
              </a:defRPr>
            </a:lvl2pPr>
            <a:lvl3pPr eaLnBrk="0" fontAlgn="base" hangingPunct="0">
              <a:spcBef>
                <a:spcPct val="0"/>
              </a:spcBef>
              <a:spcAft>
                <a:spcPct val="0"/>
              </a:spcAft>
              <a:tabLst>
                <a:tab pos="419100" algn="l"/>
                <a:tab pos="5749925" algn="r"/>
              </a:tabLst>
              <a:defRPr>
                <a:solidFill>
                  <a:schemeClr val="tx1"/>
                </a:solidFill>
                <a:latin typeface="Arial" panose="020B0604020202020204" pitchFamily="34" charset="0"/>
              </a:defRPr>
            </a:lvl3pPr>
            <a:lvl4pPr eaLnBrk="0" fontAlgn="base" hangingPunct="0">
              <a:spcBef>
                <a:spcPct val="0"/>
              </a:spcBef>
              <a:spcAft>
                <a:spcPct val="0"/>
              </a:spcAft>
              <a:tabLst>
                <a:tab pos="419100" algn="l"/>
                <a:tab pos="5749925" algn="r"/>
              </a:tabLst>
              <a:defRPr>
                <a:solidFill>
                  <a:schemeClr val="tx1"/>
                </a:solidFill>
                <a:latin typeface="Arial" panose="020B0604020202020204" pitchFamily="34" charset="0"/>
              </a:defRPr>
            </a:lvl4pPr>
            <a:lvl5pPr eaLnBrk="0" fontAlgn="base" hangingPunct="0">
              <a:spcBef>
                <a:spcPct val="0"/>
              </a:spcBef>
              <a:spcAft>
                <a:spcPct val="0"/>
              </a:spcAft>
              <a:tabLst>
                <a:tab pos="419100" algn="l"/>
                <a:tab pos="5749925" algn="r"/>
              </a:tabLst>
              <a:defRPr>
                <a:solidFill>
                  <a:schemeClr val="tx1"/>
                </a:solidFill>
                <a:latin typeface="Arial" panose="020B0604020202020204" pitchFamily="34" charset="0"/>
              </a:defRPr>
            </a:lvl5pPr>
            <a:lvl6pPr eaLnBrk="0" fontAlgn="base" hangingPunct="0">
              <a:spcBef>
                <a:spcPct val="0"/>
              </a:spcBef>
              <a:spcAft>
                <a:spcPct val="0"/>
              </a:spcAft>
              <a:tabLst>
                <a:tab pos="419100" algn="l"/>
                <a:tab pos="5749925" algn="r"/>
              </a:tabLst>
              <a:defRPr>
                <a:solidFill>
                  <a:schemeClr val="tx1"/>
                </a:solidFill>
                <a:latin typeface="Arial" panose="020B0604020202020204" pitchFamily="34" charset="0"/>
              </a:defRPr>
            </a:lvl6pPr>
            <a:lvl7pPr eaLnBrk="0" fontAlgn="base" hangingPunct="0">
              <a:spcBef>
                <a:spcPct val="0"/>
              </a:spcBef>
              <a:spcAft>
                <a:spcPct val="0"/>
              </a:spcAft>
              <a:tabLst>
                <a:tab pos="419100" algn="l"/>
                <a:tab pos="5749925" algn="r"/>
              </a:tabLst>
              <a:defRPr>
                <a:solidFill>
                  <a:schemeClr val="tx1"/>
                </a:solidFill>
                <a:latin typeface="Arial" panose="020B0604020202020204" pitchFamily="34" charset="0"/>
              </a:defRPr>
            </a:lvl7pPr>
            <a:lvl8pPr eaLnBrk="0" fontAlgn="base" hangingPunct="0">
              <a:spcBef>
                <a:spcPct val="0"/>
              </a:spcBef>
              <a:spcAft>
                <a:spcPct val="0"/>
              </a:spcAft>
              <a:tabLst>
                <a:tab pos="419100" algn="l"/>
                <a:tab pos="5749925" algn="r"/>
              </a:tabLst>
              <a:defRPr>
                <a:solidFill>
                  <a:schemeClr val="tx1"/>
                </a:solidFill>
                <a:latin typeface="Arial" panose="020B0604020202020204" pitchFamily="34" charset="0"/>
              </a:defRPr>
            </a:lvl8pPr>
            <a:lvl9pPr eaLnBrk="0" fontAlgn="base" hangingPunct="0">
              <a:spcBef>
                <a:spcPct val="0"/>
              </a:spcBef>
              <a:spcAft>
                <a:spcPct val="0"/>
              </a:spcAft>
              <a:tabLst>
                <a:tab pos="419100" algn="l"/>
                <a:tab pos="574992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19100" algn="l"/>
                <a:tab pos="5749925" algn="r"/>
              </a:tabLst>
            </a:pPr>
            <a:r>
              <a:rPr kumimoji="0" lang="fr-FR" altLang="fr-FR" sz="1800" b="1" i="0" u="sng"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hlinkClick r:id="rId3"/>
              </a:rPr>
              <a:t>Les </a:t>
            </a:r>
            <a:r>
              <a:rPr kumimoji="0" lang="fr-FR" altLang="fr-FR" sz="1800" b="1" i="0" u="sng"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hlinkClick r:id="rId3"/>
              </a:rPr>
              <a:t>é</a:t>
            </a:r>
            <a:r>
              <a:rPr kumimoji="0" lang="fr-FR" altLang="fr-FR" sz="1800" b="1" i="0" u="sng"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hlinkClick r:id="rId3"/>
              </a:rPr>
              <a:t>tapes de la gestion des DCD</a:t>
            </a:r>
            <a:r>
              <a:rPr kumimoji="0" lang="fr-FR" altLang="fr-FR" sz="1800" b="1" i="0" u="sng"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a:r>
            <a:br>
              <a:rPr kumimoji="0" lang="fr-FR" altLang="fr-FR" sz="1800" b="1" i="0" u="sng"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br>
            <a:endParaRPr kumimoji="0" lang="fr-FR" altLang="fr-FR" sz="1050" b="0" i="0" u="sng"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419100" algn="l"/>
                <a:tab pos="5749925" algn="r"/>
              </a:tabLst>
            </a:pPr>
            <a:r>
              <a:rPr kumimoji="0" lang="fr-FR" altLang="fr-FR" sz="1800" b="1" i="0" u="sng"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hlinkClick r:id="rId4"/>
              </a:rPr>
              <a:t>1.</a:t>
            </a:r>
            <a:r>
              <a:rPr kumimoji="0" lang="fr-FR" altLang="fr-FR" sz="1600" b="0" i="0" u="sng" strike="noStrike" cap="none" normalizeH="0" baseline="0" dirty="0" smtClean="0">
                <a:ln>
                  <a:noFill/>
                </a:ln>
                <a:effectLst/>
                <a:latin typeface="Calibri" panose="020F0502020204030204" pitchFamily="34" charset="0"/>
                <a:ea typeface="MS Mincho"/>
                <a:cs typeface="Arial" panose="020B0604020202020204" pitchFamily="34" charset="0"/>
                <a:hlinkClick r:id="rId4"/>
              </a:rPr>
              <a:t>	</a:t>
            </a:r>
            <a:r>
              <a:rPr kumimoji="0" lang="fr-FR" altLang="fr-FR" sz="1800" b="1" i="0" u="sng"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hlinkClick r:id="rId4"/>
              </a:rPr>
              <a:t>Avant le d</a:t>
            </a:r>
            <a:r>
              <a:rPr kumimoji="0" lang="fr-FR" altLang="fr-FR" sz="1800" b="1" i="0" u="sng"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hlinkClick r:id="rId4"/>
              </a:rPr>
              <a:t>é</a:t>
            </a:r>
            <a:r>
              <a:rPr kumimoji="0" lang="fr-FR" altLang="fr-FR" sz="1800" b="1" i="0" u="sng"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hlinkClick r:id="rId4"/>
              </a:rPr>
              <a:t>but du chantier</a:t>
            </a:r>
            <a:endParaRPr kumimoji="0" lang="fr-FR" altLang="fr-FR" sz="1050" b="0" i="0" u="sng" strike="noStrike" cap="none" normalizeH="0" baseline="0" dirty="0" smtClean="0">
              <a:ln>
                <a:noFill/>
              </a:ln>
              <a:effectLst/>
            </a:endParaRPr>
          </a:p>
          <a:p>
            <a:pPr marL="265113" marR="0" lvl="0" indent="-84138" algn="l" defTabSz="914400" rtl="0" eaLnBrk="0" fontAlgn="base" latinLnBrk="0" hangingPunct="0">
              <a:lnSpc>
                <a:spcPct val="100000"/>
              </a:lnSpc>
              <a:spcBef>
                <a:spcPct val="0"/>
              </a:spcBef>
              <a:spcAft>
                <a:spcPct val="0"/>
              </a:spcAft>
              <a:buClrTx/>
              <a:buSzTx/>
              <a:buFontTx/>
              <a:buNone/>
              <a:tabLst>
                <a:tab pos="419100" algn="l"/>
                <a:tab pos="5749925" algn="r"/>
              </a:tabLst>
            </a:pPr>
            <a:r>
              <a:rPr kumimoji="0" lang="fr-FR" altLang="fr-FR" sz="1800" b="0" i="1" u="sng"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hlinkClick r:id="rId5"/>
              </a:rPr>
              <a:t>1.1</a:t>
            </a:r>
            <a:r>
              <a:rPr kumimoji="0" lang="fr-FR" altLang="fr-FR" sz="1600" b="0" i="0" u="sng" strike="noStrike" cap="none" normalizeH="0" baseline="0" dirty="0" smtClean="0">
                <a:ln>
                  <a:noFill/>
                </a:ln>
                <a:effectLst/>
                <a:latin typeface="Calibri" panose="020F0502020204030204" pitchFamily="34" charset="0"/>
                <a:ea typeface="MS Mincho"/>
                <a:cs typeface="Arial" panose="020B0604020202020204" pitchFamily="34" charset="0"/>
                <a:hlinkClick r:id="rId5"/>
              </a:rPr>
              <a:t>	- </a:t>
            </a:r>
            <a:r>
              <a:rPr kumimoji="0" lang="fr-FR" altLang="fr-FR" sz="1800" b="0" i="1" u="sng"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hlinkClick r:id="rId5"/>
              </a:rPr>
              <a:t>Mise en place d</a:t>
            </a:r>
            <a:r>
              <a:rPr kumimoji="0" lang="fr-FR" altLang="fr-FR" sz="1800" b="0" i="1" u="sng"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hlinkClick r:id="rId5"/>
              </a:rPr>
              <a:t>’</a:t>
            </a:r>
            <a:r>
              <a:rPr kumimoji="0" lang="fr-FR" altLang="fr-FR" sz="1800" b="0" i="1" u="sng"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hlinkClick r:id="rId5"/>
              </a:rPr>
              <a:t>une proc</a:t>
            </a:r>
            <a:r>
              <a:rPr kumimoji="0" lang="fr-FR" altLang="fr-FR" sz="1800" b="0" i="1" u="sng"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hlinkClick r:id="rId5"/>
              </a:rPr>
              <a:t>é</a:t>
            </a:r>
            <a:r>
              <a:rPr kumimoji="0" lang="fr-FR" altLang="fr-FR" sz="1800" b="0" i="1" u="sng"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hlinkClick r:id="rId5"/>
              </a:rPr>
              <a:t>dure de gestion des d</a:t>
            </a:r>
            <a:r>
              <a:rPr kumimoji="0" lang="fr-FR" altLang="fr-FR" sz="1800" b="0" i="1" u="sng"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hlinkClick r:id="rId5"/>
              </a:rPr>
              <a:t>é</a:t>
            </a:r>
            <a:r>
              <a:rPr kumimoji="0" lang="fr-FR" altLang="fr-FR" sz="1800" b="0" i="1" u="sng"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hlinkClick r:id="rId5"/>
              </a:rPr>
              <a:t>chets sur chantier</a:t>
            </a:r>
            <a:endParaRPr kumimoji="0" lang="fr-FR" altLang="fr-FR" sz="1050" b="0" i="0" u="sng" strike="noStrike" cap="none" normalizeH="0" baseline="0" dirty="0" smtClean="0">
              <a:ln>
                <a:noFill/>
              </a:ln>
              <a:effectLst/>
            </a:endParaRPr>
          </a:p>
          <a:p>
            <a:pPr marL="542925" marR="0" lvl="0" algn="l" defTabSz="914400" rtl="0" eaLnBrk="0" fontAlgn="base" latinLnBrk="0" hangingPunct="0">
              <a:lnSpc>
                <a:spcPct val="100000"/>
              </a:lnSpc>
              <a:spcBef>
                <a:spcPct val="0"/>
              </a:spcBef>
              <a:spcAft>
                <a:spcPct val="0"/>
              </a:spcAft>
              <a:buClrTx/>
              <a:buSzTx/>
              <a:buFontTx/>
              <a:buNone/>
              <a:tabLst>
                <a:tab pos="419100" algn="l"/>
                <a:tab pos="5749925" algn="r"/>
              </a:tabLst>
            </a:pPr>
            <a:r>
              <a:rPr kumimoji="0" lang="fr-FR" altLang="fr-FR" sz="1800" b="0" i="0" u="sng"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hlinkClick r:id="rId6"/>
              </a:rPr>
              <a:t>1.1.1- </a:t>
            </a:r>
            <a:r>
              <a:rPr kumimoji="0" lang="fr-FR" altLang="fr-FR" sz="1600" b="0" i="0" u="sng" strike="noStrike" cap="none" normalizeH="0" baseline="0" dirty="0" smtClean="0">
                <a:ln>
                  <a:noFill/>
                </a:ln>
                <a:effectLst/>
                <a:latin typeface="Calibri" panose="020F0502020204030204" pitchFamily="34" charset="0"/>
                <a:ea typeface="MS Mincho"/>
                <a:cs typeface="Arial" panose="020B0604020202020204" pitchFamily="34" charset="0"/>
                <a:hlinkClick r:id="rId6"/>
              </a:rPr>
              <a:t>	</a:t>
            </a:r>
            <a:r>
              <a:rPr kumimoji="0" lang="fr-FR" altLang="fr-FR" sz="1800" b="0" i="0" u="sng"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hlinkClick r:id="rId6"/>
              </a:rPr>
              <a:t>Evaluation des DCD susceptible d’être produits sur chantier</a:t>
            </a:r>
            <a:endParaRPr kumimoji="0" lang="fr-FR" altLang="fr-FR" sz="1050" b="0" i="0" u="sng" strike="noStrike" cap="none" normalizeH="0" baseline="0" dirty="0" smtClean="0">
              <a:ln>
                <a:noFill/>
              </a:ln>
              <a:effectLst/>
            </a:endParaRPr>
          </a:p>
          <a:p>
            <a:pPr marL="542925" marR="0" lvl="0" algn="l" defTabSz="914400" rtl="0" eaLnBrk="0" fontAlgn="base" latinLnBrk="0" hangingPunct="0">
              <a:lnSpc>
                <a:spcPct val="100000"/>
              </a:lnSpc>
              <a:spcBef>
                <a:spcPct val="0"/>
              </a:spcBef>
              <a:spcAft>
                <a:spcPct val="0"/>
              </a:spcAft>
              <a:buClrTx/>
              <a:buSzTx/>
              <a:buFontTx/>
              <a:buNone/>
              <a:tabLst>
                <a:tab pos="419100" algn="l"/>
                <a:tab pos="5749925" algn="r"/>
              </a:tabLst>
            </a:pPr>
            <a:r>
              <a:rPr kumimoji="0" lang="fr-FR" altLang="fr-FR" sz="1800" b="0" i="0" u="sng"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hlinkClick r:id="rId7"/>
              </a:rPr>
              <a:t>1.1.2- </a:t>
            </a:r>
            <a:r>
              <a:rPr kumimoji="0" lang="fr-FR" altLang="fr-FR" sz="1600" b="0" i="0" u="sng" strike="noStrike" cap="none" normalizeH="0" baseline="0" dirty="0" smtClean="0">
                <a:ln>
                  <a:noFill/>
                </a:ln>
                <a:effectLst/>
                <a:latin typeface="Calibri" panose="020F0502020204030204" pitchFamily="34" charset="0"/>
                <a:ea typeface="MS Mincho"/>
                <a:cs typeface="Arial" panose="020B0604020202020204" pitchFamily="34" charset="0"/>
                <a:hlinkClick r:id="rId7"/>
              </a:rPr>
              <a:t>	</a:t>
            </a:r>
            <a:r>
              <a:rPr kumimoji="0" lang="fr-FR" altLang="fr-FR" sz="1800" b="0" i="0" u="sng"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hlinkClick r:id="rId7"/>
              </a:rPr>
              <a:t>Modalités de gestion des DCD tout au long du chantier</a:t>
            </a:r>
            <a:r>
              <a:rPr kumimoji="0" lang="fr-FR" altLang="fr-FR" sz="1800" b="0" i="0" u="sng"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
            </a:r>
            <a:br>
              <a:rPr kumimoji="0" lang="fr-FR" altLang="fr-FR" sz="1800" b="0" i="0" u="sng"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br>
            <a:endParaRPr kumimoji="0" lang="fr-FR" altLang="fr-FR" sz="1050" b="0" i="0" u="sng"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419100" algn="l"/>
                <a:tab pos="5749925" algn="r"/>
              </a:tabLst>
            </a:pPr>
            <a:r>
              <a:rPr kumimoji="0" lang="fr-FR" altLang="fr-FR" sz="1800" b="1" i="0" u="sng"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hlinkClick r:id="rId8"/>
              </a:rPr>
              <a:t>2.</a:t>
            </a:r>
            <a:r>
              <a:rPr kumimoji="0" lang="fr-FR" altLang="fr-FR" sz="1600" b="0" i="0" u="sng" strike="noStrike" cap="none" normalizeH="0" baseline="0" dirty="0" smtClean="0">
                <a:ln>
                  <a:noFill/>
                </a:ln>
                <a:effectLst/>
                <a:latin typeface="Calibri" panose="020F0502020204030204" pitchFamily="34" charset="0"/>
                <a:ea typeface="MS Mincho"/>
                <a:cs typeface="Arial" panose="020B0604020202020204" pitchFamily="34" charset="0"/>
                <a:hlinkClick r:id="rId8"/>
              </a:rPr>
              <a:t>	</a:t>
            </a:r>
            <a:r>
              <a:rPr kumimoji="0" lang="fr-FR" altLang="fr-FR" sz="1800" b="1" i="0" u="sng"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hlinkClick r:id="rId8"/>
              </a:rPr>
              <a:t>Pendant l</a:t>
            </a:r>
            <a:r>
              <a:rPr kumimoji="0" lang="fr-FR" altLang="fr-FR" sz="1800" b="1" i="0" u="sng"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hlinkClick r:id="rId8"/>
              </a:rPr>
              <a:t>’</a:t>
            </a:r>
            <a:r>
              <a:rPr kumimoji="0" lang="fr-FR" altLang="fr-FR" sz="1800" b="1" i="0" u="sng"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hlinkClick r:id="rId8"/>
              </a:rPr>
              <a:t>ex</a:t>
            </a:r>
            <a:r>
              <a:rPr kumimoji="0" lang="fr-FR" altLang="fr-FR" sz="1800" b="1" i="0" u="sng"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hlinkClick r:id="rId8"/>
              </a:rPr>
              <a:t>é</a:t>
            </a:r>
            <a:r>
              <a:rPr kumimoji="0" lang="fr-FR" altLang="fr-FR" sz="1800" b="1" i="0" u="sng"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hlinkClick r:id="rId8"/>
              </a:rPr>
              <a:t>cution du chantier</a:t>
            </a:r>
            <a:endParaRPr kumimoji="0" lang="fr-FR" altLang="fr-FR" sz="1050" b="0" i="0" u="sng" strike="noStrike" cap="none" normalizeH="0" baseline="0" dirty="0" smtClean="0">
              <a:ln>
                <a:noFill/>
              </a:ln>
              <a:effectLst/>
            </a:endParaRPr>
          </a:p>
          <a:p>
            <a:pPr marL="265113" marR="0" lvl="0" indent="-84138" algn="l" defTabSz="914400" rtl="0" eaLnBrk="0" fontAlgn="base" latinLnBrk="0" hangingPunct="0">
              <a:lnSpc>
                <a:spcPct val="100000"/>
              </a:lnSpc>
              <a:spcBef>
                <a:spcPct val="0"/>
              </a:spcBef>
              <a:spcAft>
                <a:spcPct val="0"/>
              </a:spcAft>
              <a:buClrTx/>
              <a:buSzTx/>
              <a:buFontTx/>
              <a:buNone/>
              <a:tabLst>
                <a:tab pos="419100" algn="l"/>
                <a:tab pos="5749925" algn="r"/>
              </a:tabLst>
            </a:pPr>
            <a:r>
              <a:rPr kumimoji="0" lang="fr-FR" altLang="fr-FR" sz="1800" b="0" i="1" u="sng"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hlinkClick r:id="rId9"/>
              </a:rPr>
              <a:t>2.1- </a:t>
            </a:r>
            <a:r>
              <a:rPr kumimoji="0" lang="fr-FR" altLang="fr-FR" sz="1600" b="0" i="0" u="sng" strike="noStrike" cap="none" normalizeH="0" baseline="0" dirty="0" smtClean="0">
                <a:ln>
                  <a:noFill/>
                </a:ln>
                <a:effectLst/>
                <a:latin typeface="Calibri" panose="020F0502020204030204" pitchFamily="34" charset="0"/>
                <a:ea typeface="MS Mincho"/>
                <a:cs typeface="Arial" panose="020B0604020202020204" pitchFamily="34" charset="0"/>
                <a:hlinkClick r:id="rId9"/>
              </a:rPr>
              <a:t>	</a:t>
            </a:r>
            <a:r>
              <a:rPr kumimoji="0" lang="fr-FR" altLang="fr-FR" sz="1800" b="0" i="1" u="sng"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hlinkClick r:id="rId9"/>
              </a:rPr>
              <a:t>L</a:t>
            </a:r>
            <a:r>
              <a:rPr kumimoji="0" lang="fr-FR" altLang="fr-FR" sz="1800" b="0" i="1" u="sng"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hlinkClick r:id="rId9"/>
              </a:rPr>
              <a:t>’</a:t>
            </a:r>
            <a:r>
              <a:rPr kumimoji="0" lang="fr-FR" altLang="fr-FR" sz="1800" b="0" i="1" u="sng"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hlinkClick r:id="rId9"/>
              </a:rPr>
              <a:t>organisation de la collecte, du tri et stockage des DCD pendant l</a:t>
            </a:r>
            <a:r>
              <a:rPr kumimoji="0" lang="fr-FR" altLang="fr-FR" sz="1800" b="0" i="1" u="sng"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hlinkClick r:id="rId9"/>
              </a:rPr>
              <a:t>’</a:t>
            </a:r>
            <a:r>
              <a:rPr kumimoji="0" lang="fr-FR" altLang="fr-FR" sz="1800" b="0" i="1" u="sng"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hlinkClick r:id="rId9"/>
              </a:rPr>
              <a:t>ex</a:t>
            </a:r>
            <a:r>
              <a:rPr kumimoji="0" lang="fr-FR" altLang="fr-FR" sz="1800" b="0" i="1" u="sng"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hlinkClick r:id="rId9"/>
              </a:rPr>
              <a:t>é</a:t>
            </a:r>
            <a:r>
              <a:rPr kumimoji="0" lang="fr-FR" altLang="fr-FR" sz="1800" b="0" i="1" u="sng"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hlinkClick r:id="rId9"/>
              </a:rPr>
              <a:t>cution du chantier</a:t>
            </a:r>
            <a:endParaRPr kumimoji="0" lang="fr-FR" altLang="fr-FR" sz="1050" b="0" i="0" u="sng" strike="noStrike" cap="none" normalizeH="0" baseline="0" dirty="0" smtClean="0">
              <a:ln>
                <a:noFill/>
              </a:ln>
              <a:effectLst/>
            </a:endParaRPr>
          </a:p>
          <a:p>
            <a:pPr marL="446088" marR="0" lvl="0" algn="l" defTabSz="914400" rtl="0" eaLnBrk="0" fontAlgn="base" latinLnBrk="0" hangingPunct="0">
              <a:lnSpc>
                <a:spcPct val="100000"/>
              </a:lnSpc>
              <a:spcBef>
                <a:spcPct val="0"/>
              </a:spcBef>
              <a:spcAft>
                <a:spcPct val="0"/>
              </a:spcAft>
              <a:buClrTx/>
              <a:buSzTx/>
              <a:buFontTx/>
              <a:buNone/>
              <a:tabLst>
                <a:tab pos="419100" algn="l"/>
                <a:tab pos="1339850" algn="r"/>
              </a:tabLst>
            </a:pPr>
            <a:r>
              <a:rPr kumimoji="0" lang="fr-FR" altLang="fr-FR" sz="1800" b="0" i="0" u="sng"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hlinkClick r:id="rId10"/>
              </a:rPr>
              <a:t>2.1.1</a:t>
            </a:r>
            <a:r>
              <a:rPr kumimoji="0" lang="fr-FR" altLang="fr-FR" sz="1600" b="0" i="0" u="sng" strike="noStrike" cap="none" normalizeH="0" baseline="0" dirty="0" smtClean="0">
                <a:ln>
                  <a:noFill/>
                </a:ln>
                <a:effectLst/>
                <a:latin typeface="Calibri" panose="020F0502020204030204" pitchFamily="34" charset="0"/>
                <a:ea typeface="MS Mincho"/>
                <a:cs typeface="Arial" panose="020B0604020202020204" pitchFamily="34" charset="0"/>
                <a:hlinkClick r:id="rId10"/>
              </a:rPr>
              <a:t>	- </a:t>
            </a:r>
            <a:r>
              <a:rPr kumimoji="0" lang="fr-FR" altLang="fr-FR" sz="1800" b="0" i="1" u="sng"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hlinkClick r:id="rId10"/>
              </a:rPr>
              <a:t>Niveau du tri sur chantier</a:t>
            </a:r>
            <a:endParaRPr kumimoji="0" lang="fr-FR" altLang="fr-FR" sz="1050" b="0" i="0" u="sng" strike="noStrike" cap="none" normalizeH="0" baseline="0" dirty="0" smtClean="0">
              <a:ln>
                <a:noFill/>
              </a:ln>
              <a:effectLst/>
            </a:endParaRPr>
          </a:p>
          <a:p>
            <a:pPr marL="446088" marR="0" lvl="0" algn="l" defTabSz="914400" rtl="0" eaLnBrk="0" fontAlgn="base" latinLnBrk="0" hangingPunct="0">
              <a:lnSpc>
                <a:spcPct val="100000"/>
              </a:lnSpc>
              <a:spcBef>
                <a:spcPct val="0"/>
              </a:spcBef>
              <a:spcAft>
                <a:spcPct val="0"/>
              </a:spcAft>
              <a:buClrTx/>
              <a:buSzTx/>
              <a:buFontTx/>
              <a:buNone/>
              <a:tabLst>
                <a:tab pos="419100" algn="l"/>
                <a:tab pos="5749925" algn="r"/>
              </a:tabLst>
            </a:pPr>
            <a:r>
              <a:rPr kumimoji="0" lang="fr-FR" altLang="fr-FR" sz="1800" b="0" i="0" u="sng"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hlinkClick r:id="rId11"/>
              </a:rPr>
              <a:t>2.1.2</a:t>
            </a:r>
            <a:r>
              <a:rPr kumimoji="0" lang="fr-FR" altLang="fr-FR" sz="1600" b="0" i="0" u="sng" strike="noStrike" cap="none" normalizeH="0" baseline="0" dirty="0" smtClean="0">
                <a:ln>
                  <a:noFill/>
                </a:ln>
                <a:effectLst/>
                <a:latin typeface="Calibri" panose="020F0502020204030204" pitchFamily="34" charset="0"/>
                <a:ea typeface="MS Mincho"/>
                <a:cs typeface="Arial" panose="020B0604020202020204" pitchFamily="34" charset="0"/>
                <a:hlinkClick r:id="rId11"/>
              </a:rPr>
              <a:t>	- </a:t>
            </a:r>
            <a:r>
              <a:rPr kumimoji="0" lang="fr-FR" altLang="fr-FR" sz="1800" b="0" i="1" u="sng"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hlinkClick r:id="rId11"/>
              </a:rPr>
              <a:t>Zone de stockage et mise en place des contenants sur le chantier</a:t>
            </a:r>
            <a:r>
              <a:rPr kumimoji="0" lang="fr-FR" altLang="fr-FR" sz="1800" b="0" i="1" u="sng"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a:r>
            <a:br>
              <a:rPr kumimoji="0" lang="fr-FR" altLang="fr-FR" sz="1800" b="0" i="1" u="sng"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br>
            <a:endParaRPr kumimoji="0" lang="fr-FR" altLang="fr-FR" sz="1050" b="0" i="0" u="sng" strike="noStrike" cap="none" normalizeH="0" baseline="0" dirty="0" smtClean="0">
              <a:ln>
                <a:noFill/>
              </a:ln>
              <a:effectLst/>
            </a:endParaRPr>
          </a:p>
          <a:p>
            <a:pPr marL="265113" marR="0" lvl="0" indent="-84138" algn="l" defTabSz="914400" rtl="0" eaLnBrk="0" fontAlgn="base" latinLnBrk="0" hangingPunct="0">
              <a:lnSpc>
                <a:spcPct val="100000"/>
              </a:lnSpc>
              <a:spcBef>
                <a:spcPct val="0"/>
              </a:spcBef>
              <a:spcAft>
                <a:spcPct val="0"/>
              </a:spcAft>
              <a:buClrTx/>
              <a:buSzTx/>
              <a:buFontTx/>
              <a:buNone/>
              <a:tabLst>
                <a:tab pos="419100" algn="l"/>
                <a:tab pos="5749925" algn="r"/>
              </a:tabLst>
            </a:pPr>
            <a:r>
              <a:rPr kumimoji="0" lang="fr-FR" altLang="fr-FR" sz="1800" b="0" i="1" u="sng"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hlinkClick r:id="rId12"/>
              </a:rPr>
              <a:t>2.2</a:t>
            </a:r>
            <a:r>
              <a:rPr kumimoji="0" lang="fr-FR" altLang="fr-FR" sz="1600" b="0" i="0" u="sng" strike="noStrike" cap="none" normalizeH="0" baseline="0" dirty="0" smtClean="0">
                <a:ln>
                  <a:noFill/>
                </a:ln>
                <a:effectLst/>
                <a:latin typeface="Calibri" panose="020F0502020204030204" pitchFamily="34" charset="0"/>
                <a:ea typeface="MS Mincho"/>
                <a:cs typeface="Arial" panose="020B0604020202020204" pitchFamily="34" charset="0"/>
                <a:hlinkClick r:id="rId12"/>
              </a:rPr>
              <a:t>	- </a:t>
            </a:r>
            <a:r>
              <a:rPr kumimoji="0" lang="fr-FR" altLang="fr-FR" sz="1800" b="0" i="1" u="sng"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hlinkClick r:id="rId12"/>
              </a:rPr>
              <a:t>Les moyens de contrôle, de suivi et de tra</a:t>
            </a:r>
            <a:r>
              <a:rPr kumimoji="0" lang="fr-FR" altLang="fr-FR" sz="1800" b="0" i="1" u="sng"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hlinkClick r:id="rId12"/>
              </a:rPr>
              <a:t>ç</a:t>
            </a:r>
            <a:r>
              <a:rPr kumimoji="0" lang="fr-FR" altLang="fr-FR" sz="1800" b="0" i="1" u="sng"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hlinkClick r:id="rId12"/>
              </a:rPr>
              <a:t>abilit</a:t>
            </a:r>
            <a:r>
              <a:rPr kumimoji="0" lang="fr-FR" altLang="fr-FR" sz="1800" b="0" i="1" u="sng"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hlinkClick r:id="rId12"/>
              </a:rPr>
              <a:t>é</a:t>
            </a:r>
            <a:r>
              <a:rPr kumimoji="0" lang="fr-FR" altLang="fr-FR" sz="1800" b="0" i="1" u="sng"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hlinkClick r:id="rId12"/>
              </a:rPr>
              <a:t> qui seront mis en </a:t>
            </a:r>
            <a:r>
              <a:rPr kumimoji="0" lang="fr-FR" altLang="fr-FR" sz="1800" b="0" i="1" u="sng"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hlinkClick r:id="rId12"/>
              </a:rPr>
              <a:t>œ</a:t>
            </a:r>
            <a:r>
              <a:rPr kumimoji="0" lang="fr-FR" altLang="fr-FR" sz="1800" b="0" i="1" u="sng"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hlinkClick r:id="rId12"/>
              </a:rPr>
              <a:t>uvre pendant la dur</a:t>
            </a:r>
            <a:r>
              <a:rPr kumimoji="0" lang="fr-FR" altLang="fr-FR" sz="1800" b="0" i="1" u="sng"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hlinkClick r:id="rId12"/>
              </a:rPr>
              <a:t>é</a:t>
            </a:r>
            <a:r>
              <a:rPr kumimoji="0" lang="fr-FR" altLang="fr-FR" sz="1800" b="0" i="1" u="sng"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hlinkClick r:id="rId12"/>
              </a:rPr>
              <a:t>e du chantier</a:t>
            </a:r>
            <a:endParaRPr kumimoji="0" lang="fr-FR" altLang="fr-FR" sz="1050" b="0" i="0" u="sng" strike="noStrike" cap="none" normalizeH="0" baseline="0" dirty="0" smtClean="0">
              <a:ln>
                <a:noFill/>
              </a:ln>
              <a:effectLst/>
            </a:endParaRPr>
          </a:p>
          <a:p>
            <a:pPr marL="542925" marR="0" lvl="0" algn="l" defTabSz="914400" rtl="0" eaLnBrk="0" fontAlgn="base" latinLnBrk="0" hangingPunct="0">
              <a:lnSpc>
                <a:spcPct val="100000"/>
              </a:lnSpc>
              <a:spcBef>
                <a:spcPct val="0"/>
              </a:spcBef>
              <a:spcAft>
                <a:spcPct val="0"/>
              </a:spcAft>
              <a:buClrTx/>
              <a:buSzTx/>
              <a:buFontTx/>
              <a:buNone/>
              <a:tabLst>
                <a:tab pos="419100" algn="l"/>
                <a:tab pos="2509838" algn="r"/>
              </a:tabLst>
            </a:pPr>
            <a:r>
              <a:rPr kumimoji="0" lang="fr-FR" altLang="fr-FR" sz="1800" b="0" i="1" u="sng"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hlinkClick r:id="rId13"/>
              </a:rPr>
              <a:t>2.2.1</a:t>
            </a:r>
            <a:r>
              <a:rPr kumimoji="0" lang="fr-FR" altLang="fr-FR" sz="1600" b="0" i="0" u="sng" strike="noStrike" cap="none" normalizeH="0" baseline="0" dirty="0" smtClean="0">
                <a:ln>
                  <a:noFill/>
                </a:ln>
                <a:effectLst/>
                <a:latin typeface="Calibri" panose="020F0502020204030204" pitchFamily="34" charset="0"/>
                <a:ea typeface="MS Mincho"/>
                <a:cs typeface="Arial" panose="020B0604020202020204" pitchFamily="34" charset="0"/>
                <a:hlinkClick r:id="rId13"/>
              </a:rPr>
              <a:t>	- </a:t>
            </a:r>
            <a:r>
              <a:rPr kumimoji="0" lang="fr-FR" altLang="fr-FR" sz="1800" b="0" i="1" u="sng"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hlinkClick r:id="rId13"/>
              </a:rPr>
              <a:t>Contrôle p</a:t>
            </a:r>
            <a:r>
              <a:rPr kumimoji="0" lang="fr-FR" altLang="fr-FR" sz="1800" b="0" i="1" u="sng"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hlinkClick r:id="rId13"/>
              </a:rPr>
              <a:t>é</a:t>
            </a:r>
            <a:r>
              <a:rPr kumimoji="0" lang="fr-FR" altLang="fr-FR" sz="1800" b="0" i="1" u="sng"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hlinkClick r:id="rId13"/>
              </a:rPr>
              <a:t>riodique sur chantier</a:t>
            </a:r>
            <a:endParaRPr kumimoji="0" lang="fr-FR" altLang="fr-FR" sz="1050" b="0" i="0" u="sng" strike="noStrike" cap="none" normalizeH="0" baseline="0" dirty="0" smtClean="0">
              <a:ln>
                <a:noFill/>
              </a:ln>
              <a:effectLst/>
            </a:endParaRPr>
          </a:p>
          <a:p>
            <a:pPr marL="542925" marR="0" lvl="0" algn="l" defTabSz="914400" rtl="0" eaLnBrk="0" fontAlgn="base" latinLnBrk="0" hangingPunct="0">
              <a:lnSpc>
                <a:spcPct val="100000"/>
              </a:lnSpc>
              <a:spcBef>
                <a:spcPct val="0"/>
              </a:spcBef>
              <a:spcAft>
                <a:spcPct val="0"/>
              </a:spcAft>
              <a:buClrTx/>
              <a:buSzTx/>
              <a:buFontTx/>
              <a:buNone/>
              <a:tabLst>
                <a:tab pos="419100" algn="l"/>
                <a:tab pos="2509838" algn="r"/>
              </a:tabLst>
            </a:pPr>
            <a:r>
              <a:rPr kumimoji="0" lang="fr-FR" altLang="fr-FR" sz="1800" b="0" i="1" u="sng"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hlinkClick r:id="rId14"/>
              </a:rPr>
              <a:t>2.2.2</a:t>
            </a:r>
            <a:r>
              <a:rPr kumimoji="0" lang="fr-FR" altLang="fr-FR" sz="1600" b="0" i="0" u="sng" strike="noStrike" cap="none" normalizeH="0" baseline="0" dirty="0" smtClean="0">
                <a:ln>
                  <a:noFill/>
                </a:ln>
                <a:effectLst/>
                <a:latin typeface="Calibri" panose="020F0502020204030204" pitchFamily="34" charset="0"/>
                <a:ea typeface="MS Mincho"/>
                <a:cs typeface="Arial" panose="020B0604020202020204" pitchFamily="34" charset="0"/>
                <a:hlinkClick r:id="rId14"/>
              </a:rPr>
              <a:t>	- </a:t>
            </a:r>
            <a:r>
              <a:rPr kumimoji="0" lang="fr-FR" altLang="fr-FR" sz="1800" b="0" i="1" u="sng"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hlinkClick r:id="rId14"/>
              </a:rPr>
              <a:t>Inventaire D</a:t>
            </a:r>
            <a:r>
              <a:rPr kumimoji="0" lang="fr-FR" altLang="fr-FR" sz="1800" b="0" i="1" u="sng"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hlinkClick r:id="rId14"/>
              </a:rPr>
              <a:t>é</a:t>
            </a:r>
            <a:r>
              <a:rPr kumimoji="0" lang="fr-FR" altLang="fr-FR" sz="1800" b="0" i="1" u="sng"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hlinkClick r:id="rId14"/>
              </a:rPr>
              <a:t>chets</a:t>
            </a:r>
            <a:endParaRPr kumimoji="0" lang="fr-FR" altLang="fr-FR" sz="1050" b="0" i="0" u="sng" strike="noStrike" cap="none" normalizeH="0" baseline="0" dirty="0" smtClean="0">
              <a:ln>
                <a:noFill/>
              </a:ln>
              <a:effectLst/>
            </a:endParaRPr>
          </a:p>
          <a:p>
            <a:pPr marL="542925" marR="0" lvl="0" algn="l" defTabSz="914400" rtl="0" eaLnBrk="0" fontAlgn="base" latinLnBrk="0" hangingPunct="0">
              <a:lnSpc>
                <a:spcPct val="100000"/>
              </a:lnSpc>
              <a:spcBef>
                <a:spcPct val="0"/>
              </a:spcBef>
              <a:spcAft>
                <a:spcPct val="0"/>
              </a:spcAft>
              <a:buClrTx/>
              <a:buSzTx/>
              <a:buFontTx/>
              <a:buNone/>
              <a:tabLst>
                <a:tab pos="419100" algn="l"/>
                <a:tab pos="2509838" algn="r"/>
              </a:tabLst>
            </a:pPr>
            <a:r>
              <a:rPr kumimoji="0" lang="fr-FR" altLang="fr-FR" sz="1800" b="0" i="1" u="sng"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hlinkClick r:id="rId15"/>
              </a:rPr>
              <a:t>2.2.3</a:t>
            </a:r>
            <a:r>
              <a:rPr kumimoji="0" lang="fr-FR" altLang="fr-FR" sz="1600" b="0" i="0" u="sng" strike="noStrike" cap="none" normalizeH="0" baseline="0" dirty="0" smtClean="0">
                <a:ln>
                  <a:noFill/>
                </a:ln>
                <a:effectLst/>
                <a:latin typeface="Calibri" panose="020F0502020204030204" pitchFamily="34" charset="0"/>
                <a:ea typeface="MS Mincho"/>
                <a:cs typeface="Arial" panose="020B0604020202020204" pitchFamily="34" charset="0"/>
                <a:hlinkClick r:id="rId15"/>
              </a:rPr>
              <a:t>	- </a:t>
            </a:r>
            <a:r>
              <a:rPr kumimoji="0" lang="fr-FR" altLang="fr-FR" sz="1800" b="0" i="1" u="sng"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hlinkClick r:id="rId15"/>
              </a:rPr>
              <a:t>Les moyens de tra</a:t>
            </a:r>
            <a:r>
              <a:rPr kumimoji="0" lang="fr-FR" altLang="fr-FR" sz="1800" b="0" i="1" u="sng"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hlinkClick r:id="rId15"/>
              </a:rPr>
              <a:t>ç</a:t>
            </a:r>
            <a:r>
              <a:rPr kumimoji="0" lang="fr-FR" altLang="fr-FR" sz="1800" b="0" i="1" u="sng"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hlinkClick r:id="rId15"/>
              </a:rPr>
              <a:t>abilit</a:t>
            </a:r>
            <a:r>
              <a:rPr kumimoji="0" lang="fr-FR" altLang="fr-FR" sz="1800" b="0" i="1" u="sng"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hlinkClick r:id="rId15"/>
              </a:rPr>
              <a:t>é</a:t>
            </a:r>
            <a:endParaRPr kumimoji="0" lang="fr-FR" altLang="fr-FR" sz="1050" b="0" i="0" u="sng" strike="noStrike" cap="none" normalizeH="0" baseline="0" dirty="0" smtClean="0">
              <a:ln>
                <a:noFill/>
              </a:ln>
              <a:effectLst/>
            </a:endParaRPr>
          </a:p>
          <a:p>
            <a:pPr marL="542925" marR="0" lvl="0" algn="l" defTabSz="914400" rtl="0" eaLnBrk="0" fontAlgn="base" latinLnBrk="0" hangingPunct="0">
              <a:lnSpc>
                <a:spcPct val="100000"/>
              </a:lnSpc>
              <a:spcBef>
                <a:spcPct val="0"/>
              </a:spcBef>
              <a:spcAft>
                <a:spcPct val="0"/>
              </a:spcAft>
              <a:buClrTx/>
              <a:buSzTx/>
              <a:buFontTx/>
              <a:buNone/>
              <a:tabLst>
                <a:tab pos="419100" algn="l"/>
                <a:tab pos="2509838" algn="r"/>
              </a:tabLst>
            </a:pPr>
            <a:r>
              <a:rPr kumimoji="0" lang="fr-FR" altLang="fr-FR" sz="1800" b="0" i="1" u="sng"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hlinkClick r:id="rId16"/>
              </a:rPr>
              <a:t>2.2.4</a:t>
            </a:r>
            <a:r>
              <a:rPr kumimoji="0" lang="fr-FR" altLang="fr-FR" sz="1600" b="0" i="0" u="sng" strike="noStrike" cap="none" normalizeH="0" baseline="0" dirty="0" smtClean="0">
                <a:ln>
                  <a:noFill/>
                </a:ln>
                <a:effectLst/>
                <a:latin typeface="Calibri" panose="020F0502020204030204" pitchFamily="34" charset="0"/>
                <a:ea typeface="MS Mincho"/>
                <a:cs typeface="Arial" panose="020B0604020202020204" pitchFamily="34" charset="0"/>
                <a:hlinkClick r:id="rId16"/>
              </a:rPr>
              <a:t>	- </a:t>
            </a:r>
            <a:r>
              <a:rPr kumimoji="0" lang="fr-FR" altLang="fr-FR" sz="1800" b="0" i="1" u="sng"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hlinkClick r:id="rId16"/>
              </a:rPr>
              <a:t>Le contrôle des bordereaux et des factures</a:t>
            </a:r>
            <a:r>
              <a:rPr kumimoji="0" lang="fr-FR" altLang="fr-FR" sz="1800" b="0" i="1" u="sng"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a:r>
            <a:br>
              <a:rPr kumimoji="0" lang="fr-FR" altLang="fr-FR" sz="1800" b="0" i="1" u="sng"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br>
            <a:endParaRPr kumimoji="0" lang="fr-FR" altLang="fr-FR" sz="1050" b="0" i="0" u="sng"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419100" algn="l"/>
                <a:tab pos="5749925" algn="r"/>
              </a:tabLst>
            </a:pPr>
            <a:r>
              <a:rPr kumimoji="0" lang="fr-FR" altLang="fr-FR" sz="1800" b="1" i="0" u="sng"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hlinkClick r:id="rId17"/>
              </a:rPr>
              <a:t>3.</a:t>
            </a:r>
            <a:r>
              <a:rPr kumimoji="0" lang="fr-FR" altLang="fr-FR" sz="1600" b="0" i="0" u="sng" strike="noStrike" cap="none" normalizeH="0" baseline="0" dirty="0" smtClean="0">
                <a:ln>
                  <a:noFill/>
                </a:ln>
                <a:effectLst/>
                <a:latin typeface="Calibri" panose="020F0502020204030204" pitchFamily="34" charset="0"/>
                <a:ea typeface="MS Mincho"/>
                <a:cs typeface="Arial" panose="020B0604020202020204" pitchFamily="34" charset="0"/>
                <a:hlinkClick r:id="rId17"/>
              </a:rPr>
              <a:t>	</a:t>
            </a:r>
            <a:r>
              <a:rPr kumimoji="0" lang="fr-FR" altLang="fr-FR" sz="1800" b="1" i="0" u="sng"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hlinkClick r:id="rId17"/>
              </a:rPr>
              <a:t>A la sortie du chantier</a:t>
            </a:r>
            <a:endParaRPr kumimoji="0" lang="fr-FR" altLang="fr-FR" sz="1800" b="0" i="1" u="sng"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hlinkClick r:id="rId18"/>
            </a:endParaRPr>
          </a:p>
          <a:p>
            <a:pPr marL="265113" marR="0" lvl="0" indent="-84138" algn="l" defTabSz="914400" rtl="0" eaLnBrk="0" fontAlgn="base" latinLnBrk="0" hangingPunct="0">
              <a:lnSpc>
                <a:spcPct val="100000"/>
              </a:lnSpc>
              <a:spcBef>
                <a:spcPct val="0"/>
              </a:spcBef>
              <a:spcAft>
                <a:spcPct val="0"/>
              </a:spcAft>
              <a:buClrTx/>
              <a:buSzTx/>
              <a:buFontTx/>
              <a:buNone/>
              <a:tabLst>
                <a:tab pos="419100" algn="l"/>
                <a:tab pos="5749925" algn="r"/>
              </a:tabLst>
            </a:pPr>
            <a:r>
              <a:rPr kumimoji="0" lang="fr-FR" altLang="fr-FR" sz="1800" b="0" i="1" u="sng"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hlinkClick r:id="rId18"/>
              </a:rPr>
              <a:t>3.1</a:t>
            </a:r>
            <a:r>
              <a:rPr kumimoji="0" lang="fr-FR" altLang="fr-FR" sz="1600" b="0" i="0" u="sng" strike="noStrike" cap="none" normalizeH="0" baseline="0" dirty="0" smtClean="0">
                <a:ln>
                  <a:noFill/>
                </a:ln>
                <a:effectLst/>
                <a:ea typeface="MS Mincho"/>
                <a:cs typeface="Arial" panose="020B0604020202020204" pitchFamily="34" charset="0"/>
                <a:hlinkClick r:id="rId18"/>
              </a:rPr>
              <a:t>	- </a:t>
            </a:r>
            <a:r>
              <a:rPr kumimoji="0" lang="fr-FR" altLang="fr-FR" sz="1800" b="0" i="1" u="sng"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hlinkClick r:id="rId18"/>
              </a:rPr>
              <a:t>Identification des centres de transfert et prétraitement ou unité de recyclage</a:t>
            </a:r>
            <a:r>
              <a:rPr kumimoji="0" lang="fr-FR" altLang="fr-FR" sz="1050" b="0" i="0" u="sng" strike="noStrike" cap="none" normalizeH="0" baseline="0" dirty="0" smtClean="0">
                <a:ln>
                  <a:noFill/>
                </a:ln>
                <a:effectLst/>
              </a:rPr>
              <a:t> </a:t>
            </a:r>
            <a:endParaRPr kumimoji="0" lang="fr-FR" altLang="fr-FR" sz="2800" b="0" i="0" u="sng" strike="noStrike" cap="none" normalizeH="0" baseline="0" dirty="0" smtClean="0">
              <a:ln>
                <a:noFill/>
              </a:ln>
              <a:effectLst/>
            </a:endParaRPr>
          </a:p>
        </p:txBody>
      </p:sp>
    </p:spTree>
    <p:extLst>
      <p:ext uri="{BB962C8B-B14F-4D97-AF65-F5344CB8AC3E}">
        <p14:creationId xmlns:p14="http://schemas.microsoft.com/office/powerpoint/2010/main" val="4104358920"/>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97280" y="729049"/>
            <a:ext cx="10058400" cy="5140045"/>
          </a:xfrm>
        </p:spPr>
        <p:txBody>
          <a:bodyPr>
            <a:normAutofit/>
          </a:bodyPr>
          <a:lstStyle/>
          <a:p>
            <a:pPr marL="0" indent="0" algn="ctr">
              <a:buNone/>
            </a:pPr>
            <a:r>
              <a:rPr lang="fr-FR" sz="4400" dirty="0" smtClean="0">
                <a:solidFill>
                  <a:schemeClr val="accent3">
                    <a:lumMod val="75000"/>
                  </a:schemeClr>
                </a:solidFill>
              </a:rPr>
              <a:t>Merci pour votre attention</a:t>
            </a:r>
          </a:p>
          <a:p>
            <a:pPr marL="0" indent="0" algn="ctr">
              <a:buNone/>
            </a:pPr>
            <a:r>
              <a:rPr lang="ar-MA" sz="4400" dirty="0">
                <a:solidFill>
                  <a:schemeClr val="accent3">
                    <a:lumMod val="75000"/>
                  </a:schemeClr>
                </a:solidFill>
              </a:rPr>
              <a:t>شكرا لانتباهكم</a:t>
            </a:r>
            <a:endParaRPr lang="ar-MA" sz="4400" dirty="0" smtClean="0">
              <a:solidFill>
                <a:schemeClr val="accent3">
                  <a:lumMod val="75000"/>
                </a:schemeClr>
              </a:solidFill>
            </a:endParaRPr>
          </a:p>
          <a:p>
            <a:pPr marL="0" indent="0" algn="ctr">
              <a:buNone/>
            </a:pPr>
            <a:r>
              <a:rPr lang="en-US" sz="4400" dirty="0">
                <a:solidFill>
                  <a:schemeClr val="accent3">
                    <a:lumMod val="75000"/>
                  </a:schemeClr>
                </a:solidFill>
              </a:rPr>
              <a:t>thank you for your attention</a:t>
            </a:r>
            <a:endParaRPr lang="fr-FR" sz="4400" dirty="0" smtClean="0">
              <a:solidFill>
                <a:schemeClr val="accent3">
                  <a:lumMod val="75000"/>
                </a:schemeClr>
              </a:solidFill>
            </a:endParaRPr>
          </a:p>
          <a:p>
            <a:pPr marL="0" indent="0" algn="ctr">
              <a:buNone/>
            </a:pPr>
            <a:endParaRPr lang="fr-FR" sz="300" dirty="0">
              <a:solidFill>
                <a:schemeClr val="accent3">
                  <a:lumMod val="75000"/>
                </a:schemeClr>
              </a:solidFill>
            </a:endParaRPr>
          </a:p>
          <a:p>
            <a:pPr marL="0" indent="0" algn="ctr">
              <a:buNone/>
            </a:pPr>
            <a:r>
              <a:rPr lang="fr-FR" sz="3200" dirty="0" smtClean="0">
                <a:solidFill>
                  <a:schemeClr val="accent1">
                    <a:lumMod val="75000"/>
                  </a:schemeClr>
                </a:solidFill>
                <a:hlinkClick r:id="rId2"/>
              </a:rPr>
              <a:t>www.environnement</a:t>
            </a:r>
            <a:r>
              <a:rPr lang="fr-FR" sz="3200" dirty="0" smtClean="0">
                <a:solidFill>
                  <a:schemeClr val="accent1">
                    <a:lumMod val="75000"/>
                  </a:schemeClr>
                </a:solidFill>
              </a:rPr>
              <a:t> .gov.ma</a:t>
            </a:r>
          </a:p>
          <a:p>
            <a:pPr marL="0" indent="0" algn="ctr">
              <a:buNone/>
            </a:pPr>
            <a:r>
              <a:rPr lang="fr-FR" sz="3200" dirty="0" smtClean="0">
                <a:solidFill>
                  <a:schemeClr val="accent1">
                    <a:lumMod val="75000"/>
                  </a:schemeClr>
                </a:solidFill>
              </a:rPr>
              <a:t>elabed@environnement.gov.ma</a:t>
            </a:r>
          </a:p>
          <a:p>
            <a:pPr algn="ctr"/>
            <a:endParaRPr lang="fr-FR" sz="3200" dirty="0">
              <a:solidFill>
                <a:schemeClr val="accent3">
                  <a:lumMod val="75000"/>
                </a:schemeClr>
              </a:solidFill>
            </a:endParaRPr>
          </a:p>
        </p:txBody>
      </p:sp>
      <p:pic>
        <p:nvPicPr>
          <p:cNvPr id="2050" name="Picture 2" descr="Économie Circulaire: Ce Qu'Il Faut Savoir | LIV Properties - Bl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9528" y="4329693"/>
            <a:ext cx="3873903" cy="219694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35711318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2425" y="205484"/>
            <a:ext cx="4463265" cy="547490"/>
          </a:xfrm>
        </p:spPr>
        <p:txBody>
          <a:bodyPr>
            <a:normAutofit fontScale="90000"/>
          </a:bodyPr>
          <a:lstStyle/>
          <a:p>
            <a:r>
              <a:rPr lang="fr-FR" sz="2000" b="1" dirty="0" smtClean="0"/>
              <a:t>Carte </a:t>
            </a:r>
            <a:r>
              <a:rPr lang="fr-FR" sz="2000" b="1" dirty="0"/>
              <a:t>d’estimation </a:t>
            </a:r>
            <a:r>
              <a:rPr lang="fr-FR" sz="2000" b="1" dirty="0" smtClean="0"/>
              <a:t>du gisement des </a:t>
            </a:r>
            <a:r>
              <a:rPr lang="fr-FR" sz="2000" b="1" dirty="0"/>
              <a:t>DCD au niveau </a:t>
            </a:r>
            <a:r>
              <a:rPr lang="fr-FR" sz="2000" b="1" dirty="0" smtClean="0"/>
              <a:t>national en 2015</a:t>
            </a:r>
            <a:endParaRPr lang="fr-FR" dirty="0"/>
          </a:p>
        </p:txBody>
      </p:sp>
      <p:sp>
        <p:nvSpPr>
          <p:cNvPr id="3" name="Espace réservé du contenu 2"/>
          <p:cNvSpPr>
            <a:spLocks noGrp="1"/>
          </p:cNvSpPr>
          <p:nvPr>
            <p:ph idx="1"/>
          </p:nvPr>
        </p:nvSpPr>
        <p:spPr>
          <a:xfrm>
            <a:off x="4775690" y="1078787"/>
            <a:ext cx="6578110" cy="5098176"/>
          </a:xfrm>
        </p:spPr>
        <p:txBody>
          <a:bodyPr/>
          <a:lstStyle/>
          <a:p>
            <a:pPr marL="457200" lvl="1" indent="0">
              <a:buNone/>
            </a:pPr>
            <a:r>
              <a:rPr lang="fr-FR" b="1" dirty="0" smtClean="0">
                <a:solidFill>
                  <a:srgbClr val="0070C0"/>
                </a:solidFill>
              </a:rPr>
              <a:t>Gisement des Déchets </a:t>
            </a:r>
            <a:r>
              <a:rPr lang="fr-FR" b="1" dirty="0">
                <a:solidFill>
                  <a:srgbClr val="0070C0"/>
                </a:solidFill>
              </a:rPr>
              <a:t>de construction et de démolition</a:t>
            </a:r>
            <a:endParaRPr lang="fr-FR" sz="3200" dirty="0">
              <a:solidFill>
                <a:srgbClr val="0070C0"/>
              </a:solidFill>
            </a:endParaRPr>
          </a:p>
          <a:p>
            <a:r>
              <a:rPr lang="fr-FR" dirty="0" smtClean="0"/>
              <a:t>Estimés à </a:t>
            </a:r>
            <a:r>
              <a:rPr lang="fr-FR" dirty="0">
                <a:solidFill>
                  <a:srgbClr val="FF0000"/>
                </a:solidFill>
              </a:rPr>
              <a:t>14 Millions tonnes </a:t>
            </a:r>
            <a:r>
              <a:rPr lang="fr-FR" dirty="0"/>
              <a:t>pour l’année </a:t>
            </a:r>
            <a:r>
              <a:rPr lang="fr-FR" dirty="0">
                <a:solidFill>
                  <a:srgbClr val="FF0000"/>
                </a:solidFill>
              </a:rPr>
              <a:t>2015.</a:t>
            </a:r>
            <a:r>
              <a:rPr lang="fr-FR" dirty="0"/>
              <a:t> </a:t>
            </a:r>
            <a:endParaRPr lang="fr-FR" dirty="0" smtClean="0"/>
          </a:p>
          <a:p>
            <a:r>
              <a:rPr lang="fr-FR" dirty="0" smtClean="0"/>
              <a:t>Son évolution est </a:t>
            </a:r>
            <a:r>
              <a:rPr lang="fr-FR" dirty="0"/>
              <a:t>étroitement liée au grand cycle de prospérité du secteur de l’immobilier et des travaux publics. </a:t>
            </a:r>
            <a:endParaRPr lang="fr-FR" dirty="0" smtClean="0"/>
          </a:p>
          <a:p>
            <a:r>
              <a:rPr lang="fr-FR" dirty="0" smtClean="0"/>
              <a:t>Ce </a:t>
            </a:r>
            <a:r>
              <a:rPr lang="fr-FR" dirty="0"/>
              <a:t>gisement ne cessera d’évoluer pour atteindre </a:t>
            </a:r>
            <a:r>
              <a:rPr lang="fr-FR" dirty="0">
                <a:solidFill>
                  <a:srgbClr val="FF0000"/>
                </a:solidFill>
              </a:rPr>
              <a:t>15,6 millions de tonnes </a:t>
            </a:r>
            <a:r>
              <a:rPr lang="fr-FR" dirty="0"/>
              <a:t>à l’horizon</a:t>
            </a:r>
            <a:r>
              <a:rPr lang="fr-FR" b="1" dirty="0"/>
              <a:t> </a:t>
            </a:r>
            <a:r>
              <a:rPr lang="fr-FR" dirty="0">
                <a:solidFill>
                  <a:srgbClr val="FF0000"/>
                </a:solidFill>
              </a:rPr>
              <a:t>2030.</a:t>
            </a:r>
            <a:endParaRPr lang="fr-FR" sz="2400" i="1" dirty="0">
              <a:solidFill>
                <a:srgbClr val="FF0000"/>
              </a:solidFill>
            </a:endParaRPr>
          </a:p>
        </p:txBody>
      </p:sp>
      <p:sp>
        <p:nvSpPr>
          <p:cNvPr id="4" name="Espace réservé du numéro de diapositive 3"/>
          <p:cNvSpPr>
            <a:spLocks noGrp="1"/>
          </p:cNvSpPr>
          <p:nvPr>
            <p:ph type="sldNum" sz="quarter" idx="12"/>
          </p:nvPr>
        </p:nvSpPr>
        <p:spPr/>
        <p:txBody>
          <a:bodyPr/>
          <a:lstStyle/>
          <a:p>
            <a:fld id="{D94859A6-C244-4DCD-87F3-36B9E31E1B7D}" type="slidenum">
              <a:rPr lang="fr-FR" smtClean="0"/>
              <a:pPr/>
              <a:t>4</a:t>
            </a:fld>
            <a:endParaRPr lang="fr-FR"/>
          </a:p>
        </p:txBody>
      </p:sp>
      <p:pic>
        <p:nvPicPr>
          <p:cNvPr id="2051" name="Picture 3" descr="National-20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5" y="752974"/>
            <a:ext cx="4136285" cy="60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782101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2309786" y="307238"/>
            <a:ext cx="7467600" cy="725470"/>
          </a:xfrm>
          <a:prstGeom prst="rect">
            <a:avLst/>
          </a:prstGeom>
        </p:spPr>
        <p:style>
          <a:lnRef idx="1">
            <a:schemeClr val="accent1"/>
          </a:lnRef>
          <a:fillRef idx="2">
            <a:schemeClr val="accent1"/>
          </a:fillRef>
          <a:effectRef idx="1">
            <a:schemeClr val="accent1"/>
          </a:effectRef>
          <a:fontRef idx="minor">
            <a:schemeClr val="dk1"/>
          </a:fontRef>
        </p:style>
        <p:txBody>
          <a:bodyPr vert="horz" anchor="b">
            <a:noAutofit/>
          </a:bodyPr>
          <a:lstStyle/>
          <a:p>
            <a:pPr algn="ctr">
              <a:spcBef>
                <a:spcPct val="0"/>
              </a:spcBef>
              <a:defRPr/>
            </a:pPr>
            <a:r>
              <a:rPr lang="fr-FR" sz="3200" b="1" cap="small" dirty="0"/>
              <a:t>étude diagnostique : </a:t>
            </a:r>
            <a:r>
              <a:rPr lang="fr-FR" sz="3200" b="1" cap="small" dirty="0" smtClean="0"/>
              <a:t>Constats </a:t>
            </a:r>
            <a:endParaRPr lang="fr-FR" sz="3200" cap="small" dirty="0"/>
          </a:p>
        </p:txBody>
      </p:sp>
      <p:sp>
        <p:nvSpPr>
          <p:cNvPr id="11" name="Espace réservé du contenu 2"/>
          <p:cNvSpPr txBox="1">
            <a:spLocks/>
          </p:cNvSpPr>
          <p:nvPr/>
        </p:nvSpPr>
        <p:spPr>
          <a:xfrm>
            <a:off x="657546" y="1032709"/>
            <a:ext cx="10181690" cy="5563300"/>
          </a:xfrm>
          <a:prstGeom prst="rect">
            <a:avLst/>
          </a:prstGeom>
        </p:spPr>
        <p:txBody>
          <a:bodyPr vert="horz">
            <a:noAutofit/>
          </a:bodyPr>
          <a:lstStyle/>
          <a:p>
            <a:pPr marL="274320" indent="-274320">
              <a:spcBef>
                <a:spcPts val="600"/>
              </a:spcBef>
              <a:spcAft>
                <a:spcPts val="600"/>
              </a:spcAft>
              <a:buClr>
                <a:schemeClr val="accent1"/>
              </a:buClr>
              <a:buSzPct val="70000"/>
            </a:pPr>
            <a:r>
              <a:rPr lang="fr-FR" sz="2400" b="1" u="sng" dirty="0">
                <a:solidFill>
                  <a:srgbClr val="0070C0"/>
                </a:solidFill>
              </a:rPr>
              <a:t>En chantiers:</a:t>
            </a:r>
          </a:p>
          <a:p>
            <a:pPr marL="274320" indent="-274320">
              <a:spcBef>
                <a:spcPts val="600"/>
              </a:spcBef>
              <a:spcAft>
                <a:spcPts val="600"/>
              </a:spcAft>
              <a:buClr>
                <a:schemeClr val="accent1"/>
              </a:buClr>
              <a:buSzPct val="70000"/>
              <a:buFont typeface="Wingdings"/>
              <a:buChar char=""/>
            </a:pPr>
            <a:r>
              <a:rPr lang="fr-FR" sz="2400" dirty="0">
                <a:solidFill>
                  <a:srgbClr val="FF0000"/>
                </a:solidFill>
              </a:rPr>
              <a:t>Absence </a:t>
            </a:r>
            <a:r>
              <a:rPr lang="fr-FR" sz="2400" dirty="0"/>
              <a:t>quasi générale d’un </a:t>
            </a:r>
            <a:r>
              <a:rPr lang="fr-FR" sz="2400" dirty="0">
                <a:solidFill>
                  <a:srgbClr val="FF0000"/>
                </a:solidFill>
              </a:rPr>
              <a:t>responsable déchets </a:t>
            </a:r>
            <a:r>
              <a:rPr lang="fr-FR" sz="2400" dirty="0"/>
              <a:t>et d’une </a:t>
            </a:r>
            <a:r>
              <a:rPr lang="fr-FR" sz="2400" dirty="0">
                <a:solidFill>
                  <a:srgbClr val="FF0000"/>
                </a:solidFill>
              </a:rPr>
              <a:t>politique de gestion écologique </a:t>
            </a:r>
            <a:r>
              <a:rPr lang="fr-FR" sz="2400" dirty="0"/>
              <a:t>des déchets (tri, stockage, réemploi, réutilisation, recyclage...) ;</a:t>
            </a:r>
          </a:p>
          <a:p>
            <a:pPr marL="274320" indent="-274320">
              <a:spcBef>
                <a:spcPts val="600"/>
              </a:spcBef>
              <a:spcAft>
                <a:spcPts val="600"/>
              </a:spcAft>
              <a:buClr>
                <a:schemeClr val="accent1"/>
              </a:buClr>
              <a:buSzPct val="70000"/>
              <a:buFont typeface="Wingdings"/>
              <a:buChar char=""/>
            </a:pPr>
            <a:r>
              <a:rPr lang="fr-FR" sz="2400" dirty="0">
                <a:solidFill>
                  <a:srgbClr val="FF0000"/>
                </a:solidFill>
              </a:rPr>
              <a:t>Manque de formation </a:t>
            </a:r>
            <a:r>
              <a:rPr lang="fr-FR" sz="2400" dirty="0"/>
              <a:t>des ouvriers et chefs de chantier en matière de gestion des déchets ;</a:t>
            </a:r>
          </a:p>
          <a:p>
            <a:pPr marL="274320" indent="-274320">
              <a:spcBef>
                <a:spcPts val="600"/>
              </a:spcBef>
              <a:spcAft>
                <a:spcPts val="600"/>
              </a:spcAft>
              <a:buClr>
                <a:schemeClr val="accent1"/>
              </a:buClr>
              <a:buSzPct val="70000"/>
              <a:buFont typeface="Wingdings"/>
              <a:buChar char=""/>
            </a:pPr>
            <a:r>
              <a:rPr lang="fr-FR" sz="2400" dirty="0"/>
              <a:t>Des </a:t>
            </a:r>
            <a:r>
              <a:rPr lang="fr-FR" sz="2400" dirty="0">
                <a:solidFill>
                  <a:srgbClr val="FF0000"/>
                </a:solidFill>
              </a:rPr>
              <a:t>pratiques interdites </a:t>
            </a:r>
            <a:r>
              <a:rPr lang="fr-FR" sz="2400" dirty="0"/>
              <a:t>sont courantes dans les chantiers comme le brûlage des déchets (bois, papiers-cartons...) pour chauffer le bitume ou simplement faire le thé ;</a:t>
            </a:r>
          </a:p>
          <a:p>
            <a:pPr marL="274320" indent="-274320">
              <a:spcBef>
                <a:spcPts val="600"/>
              </a:spcBef>
              <a:spcAft>
                <a:spcPts val="600"/>
              </a:spcAft>
              <a:buClr>
                <a:schemeClr val="accent1"/>
              </a:buClr>
              <a:buSzPct val="70000"/>
              <a:buFont typeface="Wingdings"/>
              <a:buChar char=""/>
            </a:pPr>
            <a:r>
              <a:rPr lang="fr-FR" sz="2400" dirty="0">
                <a:solidFill>
                  <a:srgbClr val="FF0000"/>
                </a:solidFill>
              </a:rPr>
              <a:t>L’absence de tri au niveau des chantiers</a:t>
            </a:r>
            <a:r>
              <a:rPr lang="fr-FR" sz="2400" dirty="0"/>
              <a:t>, et des centres de tri dédiés obligerait les éventuels </a:t>
            </a:r>
            <a:r>
              <a:rPr lang="fr-FR" sz="2400" dirty="0" smtClean="0"/>
              <a:t>trieurs/ collecteurs à </a:t>
            </a:r>
            <a:r>
              <a:rPr lang="fr-FR" sz="2400" dirty="0"/>
              <a:t>venir sur le site faire la sélection des matières, ce qui rend l’opération de valorisation peu rentable pour les recycleurs ;</a:t>
            </a:r>
          </a:p>
          <a:p>
            <a:pPr marL="274320" indent="-274320">
              <a:spcBef>
                <a:spcPts val="600"/>
              </a:spcBef>
              <a:buClr>
                <a:schemeClr val="accent1"/>
              </a:buClr>
              <a:buSzPct val="70000"/>
            </a:pPr>
            <a:endParaRPr lang="fr-FR" sz="1200" dirty="0">
              <a:solidFill>
                <a:srgbClr val="FF0000"/>
              </a:solidFill>
            </a:endParaRPr>
          </a:p>
          <a:p>
            <a:pPr marL="274320" indent="-274320">
              <a:spcBef>
                <a:spcPts val="600"/>
              </a:spcBef>
              <a:buClr>
                <a:schemeClr val="accent1"/>
              </a:buClr>
              <a:buSzPct val="70000"/>
              <a:buFont typeface="Wingdings"/>
              <a:buChar char=""/>
            </a:pPr>
            <a:endParaRPr lang="fr-FR" sz="1400" dirty="0"/>
          </a:p>
          <a:p>
            <a:pPr marL="274320" indent="-274320">
              <a:spcBef>
                <a:spcPts val="600"/>
              </a:spcBef>
              <a:buClr>
                <a:schemeClr val="accent1"/>
              </a:buClr>
              <a:buSzPct val="70000"/>
              <a:buFont typeface="Wingdings"/>
              <a:buChar char=""/>
            </a:pPr>
            <a:endParaRPr lang="fr-FR" sz="1400" dirty="0"/>
          </a:p>
        </p:txBody>
      </p:sp>
    </p:spTree>
    <p:extLst>
      <p:ext uri="{BB962C8B-B14F-4D97-AF65-F5344CB8AC3E}">
        <p14:creationId xmlns:p14="http://schemas.microsoft.com/office/powerpoint/2010/main" val="120688935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2309786" y="0"/>
            <a:ext cx="7467600" cy="868322"/>
          </a:xfrm>
          <a:prstGeom prst="rect">
            <a:avLst/>
          </a:prstGeom>
        </p:spPr>
        <p:style>
          <a:lnRef idx="1">
            <a:schemeClr val="accent1"/>
          </a:lnRef>
          <a:fillRef idx="2">
            <a:schemeClr val="accent1"/>
          </a:fillRef>
          <a:effectRef idx="1">
            <a:schemeClr val="accent1"/>
          </a:effectRef>
          <a:fontRef idx="minor">
            <a:schemeClr val="dk1"/>
          </a:fontRef>
        </p:style>
        <p:txBody>
          <a:bodyPr vert="horz" anchor="b">
            <a:noAutofit/>
          </a:bodyPr>
          <a:lstStyle/>
          <a:p>
            <a:pPr algn="ctr">
              <a:spcBef>
                <a:spcPct val="0"/>
              </a:spcBef>
              <a:defRPr/>
            </a:pPr>
            <a:r>
              <a:rPr lang="fr-FR" sz="3200" b="1" cap="small" dirty="0"/>
              <a:t>étude diagnostique : </a:t>
            </a:r>
            <a:r>
              <a:rPr lang="fr-FR" sz="3200" b="1" cap="small" dirty="0" smtClean="0"/>
              <a:t>Constats </a:t>
            </a:r>
            <a:endParaRPr lang="fr-FR" sz="3200" cap="small" dirty="0"/>
          </a:p>
        </p:txBody>
      </p:sp>
      <p:sp>
        <p:nvSpPr>
          <p:cNvPr id="11" name="Espace réservé du contenu 2"/>
          <p:cNvSpPr txBox="1">
            <a:spLocks/>
          </p:cNvSpPr>
          <p:nvPr/>
        </p:nvSpPr>
        <p:spPr>
          <a:xfrm>
            <a:off x="595901" y="928669"/>
            <a:ext cx="10911155" cy="5667339"/>
          </a:xfrm>
          <a:prstGeom prst="rect">
            <a:avLst/>
          </a:prstGeom>
        </p:spPr>
        <p:txBody>
          <a:bodyPr vert="horz">
            <a:noAutofit/>
          </a:bodyPr>
          <a:lstStyle/>
          <a:p>
            <a:pPr marL="274320" indent="-274320">
              <a:spcBef>
                <a:spcPts val="600"/>
              </a:spcBef>
              <a:buClr>
                <a:schemeClr val="accent1"/>
              </a:buClr>
              <a:buSzPct val="70000"/>
            </a:pPr>
            <a:r>
              <a:rPr lang="fr-FR" sz="2400" b="1" u="sng" dirty="0">
                <a:solidFill>
                  <a:srgbClr val="0070C0"/>
                </a:solidFill>
              </a:rPr>
              <a:t>Hors chantiers:</a:t>
            </a:r>
          </a:p>
          <a:p>
            <a:pPr marL="274320" indent="-274320">
              <a:spcBef>
                <a:spcPts val="600"/>
              </a:spcBef>
              <a:buClr>
                <a:schemeClr val="accent1"/>
              </a:buClr>
              <a:buSzPct val="70000"/>
              <a:buFont typeface="Wingdings"/>
              <a:buChar char=""/>
            </a:pPr>
            <a:r>
              <a:rPr lang="fr-FR" sz="2200" dirty="0"/>
              <a:t>A part les déchets inertes, les </a:t>
            </a:r>
            <a:r>
              <a:rPr lang="fr-FR" sz="2200" dirty="0">
                <a:solidFill>
                  <a:srgbClr val="FF0000"/>
                </a:solidFill>
              </a:rPr>
              <a:t>quantités</a:t>
            </a:r>
            <a:r>
              <a:rPr lang="fr-FR" sz="2200" dirty="0"/>
              <a:t> de chaque type de déchet sont généralement trop </a:t>
            </a:r>
            <a:r>
              <a:rPr lang="fr-FR" sz="2200" dirty="0">
                <a:solidFill>
                  <a:srgbClr val="FF0000"/>
                </a:solidFill>
              </a:rPr>
              <a:t>faibles p</a:t>
            </a:r>
            <a:r>
              <a:rPr lang="fr-FR" sz="2200" dirty="0"/>
              <a:t>our justifier un déplacement en vue de collecte par les entreprises de recyclage ;</a:t>
            </a:r>
          </a:p>
          <a:p>
            <a:pPr marL="274320" indent="-274320">
              <a:spcBef>
                <a:spcPts val="600"/>
              </a:spcBef>
              <a:buClr>
                <a:schemeClr val="accent1"/>
              </a:buClr>
              <a:buSzPct val="70000"/>
              <a:buFont typeface="Wingdings"/>
              <a:buChar char=""/>
            </a:pPr>
            <a:r>
              <a:rPr lang="fr-FR" sz="2200" dirty="0"/>
              <a:t>La </a:t>
            </a:r>
            <a:r>
              <a:rPr lang="fr-FR" sz="2200" dirty="0">
                <a:solidFill>
                  <a:srgbClr val="FF0000"/>
                </a:solidFill>
              </a:rPr>
              <a:t>rareté des entreprises de recyclage</a:t>
            </a:r>
            <a:r>
              <a:rPr lang="fr-FR" sz="2200" dirty="0"/>
              <a:t>/réutilisation et leur concentration sur quelques grandes villes ;</a:t>
            </a:r>
          </a:p>
          <a:p>
            <a:pPr marL="274320" indent="-274320">
              <a:spcBef>
                <a:spcPts val="600"/>
              </a:spcBef>
              <a:buClr>
                <a:schemeClr val="accent1"/>
              </a:buClr>
              <a:buSzPct val="70000"/>
              <a:buFont typeface="Wingdings"/>
              <a:buChar char=""/>
            </a:pPr>
            <a:r>
              <a:rPr lang="fr-FR" sz="2200" dirty="0" smtClean="0"/>
              <a:t>les </a:t>
            </a:r>
            <a:r>
              <a:rPr lang="fr-FR" sz="2200" b="1" dirty="0"/>
              <a:t>filières de recyclage des </a:t>
            </a:r>
            <a:r>
              <a:rPr lang="fr-FR" sz="2200" b="1" dirty="0" smtClean="0"/>
              <a:t>DCD </a:t>
            </a:r>
            <a:r>
              <a:rPr lang="fr-FR" sz="2200" b="1" dirty="0"/>
              <a:t>non dangereux n’existent pas </a:t>
            </a:r>
            <a:r>
              <a:rPr lang="fr-FR" sz="2200" dirty="0"/>
              <a:t>encore au Maroc ou sont encore à un </a:t>
            </a:r>
            <a:r>
              <a:rPr lang="fr-FR" sz="2200" b="1" dirty="0"/>
              <a:t>niveau de développement insuffisant </a:t>
            </a:r>
            <a:r>
              <a:rPr lang="fr-FR" sz="2200" dirty="0"/>
              <a:t>=&gt; Les débris de verres, les gravats de béton ou de bitumineux qui constituent la </a:t>
            </a:r>
            <a:r>
              <a:rPr lang="fr-FR" sz="2200" b="1" dirty="0"/>
              <a:t>grande part des déchets </a:t>
            </a:r>
            <a:r>
              <a:rPr lang="fr-FR" sz="2200" dirty="0"/>
              <a:t>de construction </a:t>
            </a:r>
            <a:r>
              <a:rPr lang="fr-FR" sz="2200" b="1" dirty="0"/>
              <a:t>n’intéressent pas</a:t>
            </a:r>
            <a:r>
              <a:rPr lang="fr-FR" sz="2200" dirty="0"/>
              <a:t> les revendeurs ;</a:t>
            </a:r>
          </a:p>
          <a:p>
            <a:pPr marL="274320" indent="-274320">
              <a:spcBef>
                <a:spcPts val="600"/>
              </a:spcBef>
              <a:buClr>
                <a:schemeClr val="accent1"/>
              </a:buClr>
              <a:buSzPct val="70000"/>
              <a:buFont typeface="Wingdings"/>
              <a:buChar char=""/>
            </a:pPr>
            <a:r>
              <a:rPr lang="fr-FR" sz="2200" dirty="0">
                <a:solidFill>
                  <a:srgbClr val="FF0000"/>
                </a:solidFill>
              </a:rPr>
              <a:t>L’utilisation de matières recyclées</a:t>
            </a:r>
            <a:r>
              <a:rPr lang="fr-FR" sz="2200" dirty="0"/>
              <a:t>, notamment les </a:t>
            </a:r>
            <a:r>
              <a:rPr lang="fr-FR" sz="2200" dirty="0">
                <a:solidFill>
                  <a:srgbClr val="FF0000"/>
                </a:solidFill>
              </a:rPr>
              <a:t>graves recyclées </a:t>
            </a:r>
            <a:r>
              <a:rPr lang="fr-FR" sz="2200" dirty="0"/>
              <a:t>de démolition pour la construction des routes et la fabrication de certains bétons </a:t>
            </a:r>
            <a:r>
              <a:rPr lang="fr-FR" sz="2200" dirty="0">
                <a:solidFill>
                  <a:srgbClr val="FF0000"/>
                </a:solidFill>
              </a:rPr>
              <a:t>ne sont pas normalisées </a:t>
            </a:r>
            <a:r>
              <a:rPr lang="fr-FR" sz="2200" dirty="0"/>
              <a:t>au Maroc et donc inutilisables pour les chantiers de travaux publics.</a:t>
            </a:r>
          </a:p>
          <a:p>
            <a:pPr marL="274320" indent="-274320">
              <a:spcBef>
                <a:spcPts val="600"/>
              </a:spcBef>
              <a:buClr>
                <a:schemeClr val="accent1"/>
              </a:buClr>
              <a:buSzPct val="70000"/>
              <a:buFont typeface="Wingdings"/>
              <a:buChar char=""/>
            </a:pPr>
            <a:r>
              <a:rPr lang="fr-FR" sz="2200" dirty="0"/>
              <a:t>Pas ou peu de </a:t>
            </a:r>
            <a:r>
              <a:rPr lang="fr-FR" sz="2200" b="1" dirty="0"/>
              <a:t>laboratoires de caractérisation/contrôle des déchets</a:t>
            </a:r>
          </a:p>
          <a:p>
            <a:pPr marL="274320" indent="-274320">
              <a:spcBef>
                <a:spcPts val="600"/>
              </a:spcBef>
              <a:buClr>
                <a:schemeClr val="accent1"/>
              </a:buClr>
              <a:buSzPct val="70000"/>
              <a:buFont typeface="Wingdings"/>
              <a:buChar char=""/>
            </a:pPr>
            <a:r>
              <a:rPr lang="fr-FR" sz="2200" dirty="0">
                <a:solidFill>
                  <a:srgbClr val="FF0000"/>
                </a:solidFill>
              </a:rPr>
              <a:t>Le contrôle </a:t>
            </a:r>
            <a:r>
              <a:rPr lang="fr-FR" sz="2200" dirty="0"/>
              <a:t>presque</a:t>
            </a:r>
            <a:r>
              <a:rPr lang="fr-FR" sz="2200" dirty="0">
                <a:solidFill>
                  <a:srgbClr val="FF0000"/>
                </a:solidFill>
              </a:rPr>
              <a:t> inexistant </a:t>
            </a:r>
            <a:r>
              <a:rPr lang="fr-FR" sz="2200" dirty="0"/>
              <a:t>à tous les maillons </a:t>
            </a:r>
            <a:r>
              <a:rPr lang="fr-FR" sz="2200" dirty="0">
                <a:solidFill>
                  <a:srgbClr val="FF0000"/>
                </a:solidFill>
              </a:rPr>
              <a:t>(chantiers, transport, élimination en décharge/ carrière) </a:t>
            </a:r>
            <a:r>
              <a:rPr lang="fr-FR" sz="2200" dirty="0"/>
              <a:t>laisse libre cours aux pratiques dangereuses de réutilisation (mélanges de déchets au lieu des inertes triés)</a:t>
            </a:r>
          </a:p>
          <a:p>
            <a:pPr marL="274320" indent="-274320">
              <a:spcBef>
                <a:spcPts val="600"/>
              </a:spcBef>
              <a:buClr>
                <a:schemeClr val="accent1"/>
              </a:buClr>
              <a:buSzPct val="70000"/>
              <a:buFont typeface="Wingdings"/>
              <a:buChar char=""/>
            </a:pPr>
            <a:endParaRPr lang="fr-FR" dirty="0"/>
          </a:p>
          <a:p>
            <a:pPr marL="274320" indent="-274320">
              <a:spcBef>
                <a:spcPts val="600"/>
              </a:spcBef>
              <a:buClr>
                <a:schemeClr val="accent1"/>
              </a:buClr>
              <a:buSzPct val="70000"/>
              <a:buFont typeface="Wingdings"/>
              <a:buChar char=""/>
            </a:pPr>
            <a:endParaRPr lang="fr-FR" sz="1400" dirty="0"/>
          </a:p>
        </p:txBody>
      </p:sp>
    </p:spTree>
    <p:extLst>
      <p:ext uri="{BB962C8B-B14F-4D97-AF65-F5344CB8AC3E}">
        <p14:creationId xmlns:p14="http://schemas.microsoft.com/office/powerpoint/2010/main" val="36993532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38348" y="0"/>
            <a:ext cx="7467600" cy="654032"/>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fr-FR" sz="2800" b="1" dirty="0" smtClean="0">
                <a:solidFill>
                  <a:srgbClr val="002060"/>
                </a:solidFill>
              </a:rPr>
              <a:t>ARSENAL JURIDIQUE</a:t>
            </a:r>
            <a:endParaRPr lang="fr-FR" sz="2800" b="1" dirty="0">
              <a:solidFill>
                <a:srgbClr val="002060"/>
              </a:solidFill>
            </a:endParaRPr>
          </a:p>
        </p:txBody>
      </p:sp>
      <p:sp>
        <p:nvSpPr>
          <p:cNvPr id="3" name="Espace réservé du contenu 2"/>
          <p:cNvSpPr>
            <a:spLocks noGrp="1"/>
          </p:cNvSpPr>
          <p:nvPr>
            <p:ph sz="quarter" idx="1"/>
          </p:nvPr>
        </p:nvSpPr>
        <p:spPr>
          <a:xfrm>
            <a:off x="585626" y="1135115"/>
            <a:ext cx="11106365" cy="5857892"/>
          </a:xfrm>
        </p:spPr>
        <p:txBody>
          <a:bodyPr>
            <a:normAutofit fontScale="92500" lnSpcReduction="20000"/>
          </a:bodyPr>
          <a:lstStyle/>
          <a:p>
            <a:pPr marL="0" indent="0" algn="just">
              <a:buNone/>
            </a:pPr>
            <a:r>
              <a:rPr lang="fr-FR" sz="3500" dirty="0"/>
              <a:t>Liste des textes réglementaires afférents à la gestion des DCD:</a:t>
            </a:r>
          </a:p>
          <a:p>
            <a:pPr algn="just"/>
            <a:r>
              <a:rPr lang="fr-FR" sz="3500" dirty="0">
                <a:solidFill>
                  <a:srgbClr val="0070C0"/>
                </a:solidFill>
              </a:rPr>
              <a:t>Loi-cadre </a:t>
            </a:r>
            <a:r>
              <a:rPr lang="fr-FR" sz="3500" dirty="0" smtClean="0">
                <a:solidFill>
                  <a:srgbClr val="0070C0"/>
                </a:solidFill>
              </a:rPr>
              <a:t>99-12 </a:t>
            </a:r>
            <a:r>
              <a:rPr lang="fr-FR" sz="3500" dirty="0"/>
              <a:t>portant charte nationale de l’environnement et du développement durable</a:t>
            </a:r>
          </a:p>
          <a:p>
            <a:pPr algn="just"/>
            <a:r>
              <a:rPr lang="fr-FR" sz="3500" dirty="0">
                <a:solidFill>
                  <a:srgbClr val="0070C0"/>
                </a:solidFill>
              </a:rPr>
              <a:t>Loi 28-00 </a:t>
            </a:r>
            <a:r>
              <a:rPr lang="fr-FR" sz="3500" dirty="0"/>
              <a:t>: Gestion et élimination des déchets</a:t>
            </a:r>
          </a:p>
          <a:p>
            <a:r>
              <a:rPr lang="fr-FR" sz="3500" dirty="0">
                <a:solidFill>
                  <a:srgbClr val="0070C0"/>
                </a:solidFill>
              </a:rPr>
              <a:t>Loi 78-00 </a:t>
            </a:r>
            <a:r>
              <a:rPr lang="fr-FR" sz="3500" dirty="0"/>
              <a:t>: Charte </a:t>
            </a:r>
            <a:r>
              <a:rPr lang="fr-FR" sz="3500" dirty="0" smtClean="0"/>
              <a:t>communale </a:t>
            </a:r>
          </a:p>
          <a:p>
            <a:r>
              <a:rPr lang="fr-FR" sz="3500" dirty="0" smtClean="0"/>
              <a:t>Lois </a:t>
            </a:r>
            <a:r>
              <a:rPr lang="fr-FR" sz="3500" dirty="0"/>
              <a:t>environnementales : </a:t>
            </a:r>
            <a:r>
              <a:rPr lang="fr-FR" sz="3500" dirty="0">
                <a:solidFill>
                  <a:srgbClr val="0070C0"/>
                </a:solidFill>
              </a:rPr>
              <a:t>11-03 (PEDD), </a:t>
            </a:r>
            <a:r>
              <a:rPr lang="fr-FR" sz="3500" b="1" dirty="0">
                <a:solidFill>
                  <a:srgbClr val="0070C0"/>
                </a:solidFill>
              </a:rPr>
              <a:t>12-03 </a:t>
            </a:r>
            <a:r>
              <a:rPr lang="fr-FR" sz="3500" dirty="0">
                <a:solidFill>
                  <a:srgbClr val="0070C0"/>
                </a:solidFill>
              </a:rPr>
              <a:t>(EIE) et 13-03 (PA)</a:t>
            </a:r>
          </a:p>
          <a:p>
            <a:pPr algn="just"/>
            <a:r>
              <a:rPr lang="fr-FR" sz="3500" dirty="0">
                <a:solidFill>
                  <a:srgbClr val="0070C0"/>
                </a:solidFill>
              </a:rPr>
              <a:t>Loi 27-13 </a:t>
            </a:r>
            <a:r>
              <a:rPr lang="fr-FR" sz="3500" dirty="0"/>
              <a:t>sur l’exploitation des carrières </a:t>
            </a:r>
            <a:endParaRPr lang="fr-FR" sz="3500" dirty="0" smtClean="0"/>
          </a:p>
          <a:p>
            <a:pPr algn="just"/>
            <a:r>
              <a:rPr lang="fr-FR" sz="3500" dirty="0" smtClean="0">
                <a:solidFill>
                  <a:srgbClr val="0070C0"/>
                </a:solidFill>
              </a:rPr>
              <a:t>Loi </a:t>
            </a:r>
            <a:r>
              <a:rPr lang="fr-FR" sz="3500" dirty="0">
                <a:solidFill>
                  <a:srgbClr val="0070C0"/>
                </a:solidFill>
              </a:rPr>
              <a:t>10-95 </a:t>
            </a:r>
            <a:r>
              <a:rPr lang="fr-FR" sz="3500" dirty="0"/>
              <a:t>sur l’Eau</a:t>
            </a:r>
          </a:p>
          <a:p>
            <a:pPr algn="just"/>
            <a:r>
              <a:rPr lang="fr-FR" sz="3500" dirty="0">
                <a:solidFill>
                  <a:srgbClr val="0070C0"/>
                </a:solidFill>
              </a:rPr>
              <a:t>Loi n° 54-05 </a:t>
            </a:r>
            <a:r>
              <a:rPr lang="fr-FR" sz="3500" dirty="0"/>
              <a:t>relative à la gestion déléguée des services publics </a:t>
            </a:r>
          </a:p>
          <a:p>
            <a:pPr algn="just"/>
            <a:r>
              <a:rPr lang="fr-FR" sz="3500" dirty="0">
                <a:solidFill>
                  <a:srgbClr val="0070C0"/>
                </a:solidFill>
              </a:rPr>
              <a:t>Loi n° 14- 88</a:t>
            </a:r>
            <a:r>
              <a:rPr lang="fr-FR" sz="3500" dirty="0"/>
              <a:t>, instituant l'avertissement taxé aux règlements municipaux d'hygiène et de protection des plantations </a:t>
            </a:r>
            <a:endParaRPr lang="fr-FR" sz="3500" dirty="0" smtClean="0"/>
          </a:p>
          <a:p>
            <a:pPr algn="just"/>
            <a:r>
              <a:rPr lang="fr-FR" sz="3500" dirty="0" smtClean="0">
                <a:solidFill>
                  <a:srgbClr val="0070C0"/>
                </a:solidFill>
              </a:rPr>
              <a:t>CCAG-T</a:t>
            </a:r>
            <a:endParaRPr lang="fr-FR" sz="3500" dirty="0">
              <a:solidFill>
                <a:srgbClr val="0070C0"/>
              </a:solidFill>
            </a:endParaRPr>
          </a:p>
          <a:p>
            <a:pPr marL="274320" lvl="1">
              <a:spcBef>
                <a:spcPts val="600"/>
              </a:spcBef>
              <a:buSzPct val="70000"/>
              <a:buNone/>
              <a:defRPr/>
            </a:pPr>
            <a:endParaRPr lang="fr-FR" sz="3000" dirty="0"/>
          </a:p>
        </p:txBody>
      </p:sp>
    </p:spTree>
    <p:extLst>
      <p:ext uri="{BB962C8B-B14F-4D97-AF65-F5344CB8AC3E}">
        <p14:creationId xmlns:p14="http://schemas.microsoft.com/office/powerpoint/2010/main" val="129285795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38348" y="0"/>
            <a:ext cx="7467600" cy="654032"/>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fr-FR" sz="2400" dirty="0"/>
              <a:t>ARSENAL juridique : textes </a:t>
            </a:r>
            <a:r>
              <a:rPr lang="fr-FR" sz="2400" dirty="0" smtClean="0"/>
              <a:t>d’application de la loi 28-00</a:t>
            </a:r>
            <a:endParaRPr lang="fr-FR" sz="2400" dirty="0"/>
          </a:p>
        </p:txBody>
      </p:sp>
      <p:sp>
        <p:nvSpPr>
          <p:cNvPr id="3" name="Espace réservé du contenu 2"/>
          <p:cNvSpPr>
            <a:spLocks noGrp="1"/>
          </p:cNvSpPr>
          <p:nvPr>
            <p:ph sz="quarter" idx="1"/>
          </p:nvPr>
        </p:nvSpPr>
        <p:spPr>
          <a:xfrm>
            <a:off x="739739" y="1000108"/>
            <a:ext cx="10520737" cy="5857892"/>
          </a:xfrm>
        </p:spPr>
        <p:txBody>
          <a:bodyPr>
            <a:noAutofit/>
          </a:bodyPr>
          <a:lstStyle/>
          <a:p>
            <a:pPr algn="just">
              <a:spcBef>
                <a:spcPts val="300"/>
              </a:spcBef>
              <a:spcAft>
                <a:spcPts val="300"/>
              </a:spcAft>
            </a:pPr>
            <a:r>
              <a:rPr lang="fr-FR" sz="2400" dirty="0"/>
              <a:t>Décret n° 2-07-253 du 18 juillet 2008 portant la </a:t>
            </a:r>
            <a:r>
              <a:rPr lang="fr-FR" sz="2400" dirty="0">
                <a:solidFill>
                  <a:srgbClr val="0070C0"/>
                </a:solidFill>
              </a:rPr>
              <a:t>classification des déchets </a:t>
            </a:r>
            <a:r>
              <a:rPr lang="fr-FR" sz="2400" dirty="0"/>
              <a:t>et fixant la liste des déchets dangereux.</a:t>
            </a:r>
          </a:p>
          <a:p>
            <a:pPr algn="just">
              <a:spcBef>
                <a:spcPts val="300"/>
              </a:spcBef>
              <a:spcAft>
                <a:spcPts val="300"/>
              </a:spcAft>
            </a:pPr>
            <a:r>
              <a:rPr lang="fr-FR" sz="2400" dirty="0"/>
              <a:t>Décret n° 2-09-284 (08 décembre 2009) fixant les </a:t>
            </a:r>
            <a:r>
              <a:rPr lang="fr-FR" sz="2400" dirty="0">
                <a:solidFill>
                  <a:srgbClr val="0070C0"/>
                </a:solidFill>
              </a:rPr>
              <a:t>procédures</a:t>
            </a:r>
            <a:r>
              <a:rPr lang="fr-FR" sz="2400" dirty="0">
                <a:solidFill>
                  <a:srgbClr val="FF0000"/>
                </a:solidFill>
              </a:rPr>
              <a:t> </a:t>
            </a:r>
            <a:r>
              <a:rPr lang="fr-FR" sz="2400" dirty="0"/>
              <a:t>administratives et les prescriptions techniques relatives aux </a:t>
            </a:r>
            <a:r>
              <a:rPr lang="fr-FR" sz="2400" dirty="0">
                <a:solidFill>
                  <a:srgbClr val="0070C0"/>
                </a:solidFill>
              </a:rPr>
              <a:t>décharges contrôlées  </a:t>
            </a:r>
          </a:p>
          <a:p>
            <a:pPr algn="just">
              <a:spcBef>
                <a:spcPts val="300"/>
              </a:spcBef>
              <a:spcAft>
                <a:spcPts val="300"/>
              </a:spcAft>
            </a:pPr>
            <a:r>
              <a:rPr lang="fr-FR" sz="2400" dirty="0"/>
              <a:t>Décret n° 2-09-683 du 23 </a:t>
            </a:r>
            <a:r>
              <a:rPr lang="fr-FR" sz="2400" dirty="0" err="1"/>
              <a:t>rejeb</a:t>
            </a:r>
            <a:r>
              <a:rPr lang="fr-FR" sz="2400" dirty="0"/>
              <a:t> 1431 (6 juillet 2010) fixant les modalités </a:t>
            </a:r>
            <a:r>
              <a:rPr lang="fr-FR" sz="2400" dirty="0">
                <a:solidFill>
                  <a:srgbClr val="0070C0"/>
                </a:solidFill>
              </a:rPr>
              <a:t>d'élaboration du PDR de gestion des DIB</a:t>
            </a:r>
            <a:r>
              <a:rPr lang="fr-FR" sz="2400" dirty="0"/>
              <a:t>, DMP non dangereux, des DU, DA et DIN et la procédure d'organisation de l‘EP afférente à ce plan.</a:t>
            </a:r>
          </a:p>
          <a:p>
            <a:pPr algn="just">
              <a:spcBef>
                <a:spcPts val="300"/>
              </a:spcBef>
              <a:spcAft>
                <a:spcPts val="300"/>
              </a:spcAft>
            </a:pPr>
            <a:r>
              <a:rPr lang="fr-FR" sz="2400" dirty="0"/>
              <a:t>Décret n° 2-09-538 du 5 </a:t>
            </a:r>
            <a:r>
              <a:rPr lang="fr-FR" sz="2400" dirty="0" err="1"/>
              <a:t>rabii</a:t>
            </a:r>
            <a:r>
              <a:rPr lang="fr-FR" sz="2400" dirty="0"/>
              <a:t> II 1431 (22 mars 2010) fixant les modalités </a:t>
            </a:r>
            <a:r>
              <a:rPr lang="fr-FR" sz="2400" dirty="0">
                <a:solidFill>
                  <a:srgbClr val="0070C0"/>
                </a:solidFill>
              </a:rPr>
              <a:t>d’élaboration du Plan directeur national </a:t>
            </a:r>
            <a:r>
              <a:rPr lang="fr-FR" sz="2400" dirty="0"/>
              <a:t>de gestion des déchets dangereux.</a:t>
            </a:r>
          </a:p>
          <a:p>
            <a:pPr marL="274320" lvl="1" algn="just">
              <a:spcBef>
                <a:spcPts val="300"/>
              </a:spcBef>
              <a:spcAft>
                <a:spcPts val="300"/>
              </a:spcAft>
              <a:buSzPct val="70000"/>
              <a:buFont typeface="Wingdings"/>
              <a:buChar char=""/>
              <a:defRPr/>
            </a:pPr>
            <a:r>
              <a:rPr lang="fr-FR" dirty="0"/>
              <a:t>Décret n°2-14-85 du 20 janvier 2015 relatif à la </a:t>
            </a:r>
            <a:r>
              <a:rPr lang="fr-FR" dirty="0">
                <a:solidFill>
                  <a:srgbClr val="0070C0"/>
                </a:solidFill>
              </a:rPr>
              <a:t>gestion des déchets dangereux</a:t>
            </a:r>
            <a:r>
              <a:rPr lang="fr-FR" dirty="0"/>
              <a:t>.</a:t>
            </a:r>
          </a:p>
          <a:p>
            <a:pPr marL="274320" lvl="1" algn="just">
              <a:spcBef>
                <a:spcPts val="300"/>
              </a:spcBef>
              <a:spcAft>
                <a:spcPts val="300"/>
              </a:spcAft>
              <a:buSzPct val="70000"/>
              <a:buFont typeface="Wingdings"/>
              <a:buChar char=""/>
              <a:defRPr/>
            </a:pPr>
            <a:r>
              <a:rPr lang="fr-FR" dirty="0"/>
              <a:t>Arrêté  pris pour l’application des articles 5, 6, 7 et 11 du  décret n°2-14-85 relatif à </a:t>
            </a:r>
            <a:r>
              <a:rPr lang="fr-FR" dirty="0">
                <a:solidFill>
                  <a:srgbClr val="0070C0"/>
                </a:solidFill>
              </a:rPr>
              <a:t>la gestion des déchets dangereux</a:t>
            </a:r>
            <a:r>
              <a:rPr lang="fr-FR" dirty="0"/>
              <a:t>. </a:t>
            </a:r>
          </a:p>
          <a:p>
            <a:pPr marL="274320" lvl="1" algn="just">
              <a:spcBef>
                <a:spcPts val="300"/>
              </a:spcBef>
              <a:spcAft>
                <a:spcPts val="300"/>
              </a:spcAft>
              <a:buSzPct val="70000"/>
              <a:buFont typeface="Wingdings"/>
              <a:buChar char=""/>
              <a:defRPr/>
            </a:pPr>
            <a:r>
              <a:rPr lang="fr-FR" dirty="0"/>
              <a:t>Décret n° 2-06-362 du 14 </a:t>
            </a:r>
            <a:r>
              <a:rPr lang="fr-FR" dirty="0" err="1"/>
              <a:t>rejeb</a:t>
            </a:r>
            <a:r>
              <a:rPr lang="fr-FR" dirty="0"/>
              <a:t> 1427 pris pour l’application des articles 5 et 12 de la loi n° 54-05 relative à la </a:t>
            </a:r>
            <a:r>
              <a:rPr lang="fr-FR" dirty="0">
                <a:solidFill>
                  <a:srgbClr val="0070C0"/>
                </a:solidFill>
              </a:rPr>
              <a:t>gestion déléguée des services publics </a:t>
            </a:r>
            <a:r>
              <a:rPr lang="fr-FR" dirty="0"/>
              <a:t>promulguée par le dahir n° 1-06-15 du 15 moharrem 1427 (14 février 2006).</a:t>
            </a:r>
          </a:p>
        </p:txBody>
      </p:sp>
    </p:spTree>
    <p:extLst>
      <p:ext uri="{BB962C8B-B14F-4D97-AF65-F5344CB8AC3E}">
        <p14:creationId xmlns:p14="http://schemas.microsoft.com/office/powerpoint/2010/main" val="240803422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001338"/>
          </a:xfrm>
          <a:solidFill>
            <a:schemeClr val="accent1">
              <a:lumMod val="20000"/>
              <a:lumOff val="80000"/>
            </a:schemeClr>
          </a:solidFill>
        </p:spPr>
        <p:txBody>
          <a:bodyPr>
            <a:normAutofit/>
          </a:bodyPr>
          <a:lstStyle/>
          <a:p>
            <a:r>
              <a:rPr lang="fr-FR" sz="3200" b="1" dirty="0"/>
              <a:t>Loi-cadre (99-12) portant charte nationale de l’environnement et du développement </a:t>
            </a:r>
            <a:r>
              <a:rPr lang="fr-FR" sz="3200" b="1" dirty="0" smtClean="0"/>
              <a:t>durable</a:t>
            </a:r>
            <a:endParaRPr lang="fr-FR" sz="3200" b="1" dirty="0"/>
          </a:p>
        </p:txBody>
      </p:sp>
      <p:sp>
        <p:nvSpPr>
          <p:cNvPr id="3" name="Espace réservé du contenu 2"/>
          <p:cNvSpPr>
            <a:spLocks noGrp="1"/>
          </p:cNvSpPr>
          <p:nvPr>
            <p:ph idx="1"/>
          </p:nvPr>
        </p:nvSpPr>
        <p:spPr>
          <a:xfrm>
            <a:off x="838200" y="1551398"/>
            <a:ext cx="10515600" cy="5170077"/>
          </a:xfrm>
        </p:spPr>
        <p:txBody>
          <a:bodyPr>
            <a:normAutofit fontScale="92500" lnSpcReduction="20000"/>
          </a:bodyPr>
          <a:lstStyle/>
          <a:p>
            <a:r>
              <a:rPr lang="fr-FR" b="1" dirty="0" smtClean="0">
                <a:solidFill>
                  <a:srgbClr val="0070C0"/>
                </a:solidFill>
              </a:rPr>
              <a:t>Article 1</a:t>
            </a:r>
            <a:r>
              <a:rPr lang="fr-FR" dirty="0" smtClean="0"/>
              <a:t> : objectifs: • </a:t>
            </a:r>
            <a:r>
              <a:rPr lang="fr-FR" dirty="0">
                <a:solidFill>
                  <a:srgbClr val="FF0000"/>
                </a:solidFill>
              </a:rPr>
              <a:t>définir les engagements de l’Etat, des collectivités </a:t>
            </a:r>
            <a:r>
              <a:rPr lang="fr-FR" dirty="0"/>
              <a:t>territoriales, des établissements publics et sociétés d’Etat, de l’entreprise privée, des associations de la société civile et des citoyens en matière de protection de </a:t>
            </a:r>
            <a:r>
              <a:rPr lang="fr-FR" dirty="0" smtClean="0"/>
              <a:t>l’environnement</a:t>
            </a:r>
          </a:p>
          <a:p>
            <a:r>
              <a:rPr lang="fr-FR" b="1" dirty="0">
                <a:solidFill>
                  <a:srgbClr val="0070C0"/>
                </a:solidFill>
              </a:rPr>
              <a:t>Article 7:</a:t>
            </a:r>
            <a:r>
              <a:rPr lang="fr-FR" dirty="0"/>
              <a:t> </a:t>
            </a:r>
            <a:endParaRPr lang="fr-FR" dirty="0" smtClean="0"/>
          </a:p>
          <a:p>
            <a:pPr marL="452438" indent="-277813">
              <a:buNone/>
            </a:pPr>
            <a:r>
              <a:rPr lang="fr-FR" dirty="0" smtClean="0"/>
              <a:t>• </a:t>
            </a:r>
            <a:r>
              <a:rPr lang="fr-FR" dirty="0"/>
              <a:t>adopter un régime juridique particulier visant </a:t>
            </a:r>
            <a:r>
              <a:rPr lang="fr-FR" dirty="0">
                <a:solidFill>
                  <a:srgbClr val="FF0000"/>
                </a:solidFill>
              </a:rPr>
              <a:t>la protection du sol contre toutes les formes de dégradation et de pollution </a:t>
            </a:r>
            <a:r>
              <a:rPr lang="fr-FR" dirty="0"/>
              <a:t>et consacrant l’affectation du sol en fonction de sa vocation </a:t>
            </a:r>
            <a:r>
              <a:rPr lang="fr-FR" dirty="0" smtClean="0"/>
              <a:t>;</a:t>
            </a:r>
          </a:p>
          <a:p>
            <a:pPr marL="266700" indent="-266700"/>
            <a:r>
              <a:rPr lang="fr-FR" b="1" dirty="0">
                <a:solidFill>
                  <a:srgbClr val="0070C0"/>
                </a:solidFill>
              </a:rPr>
              <a:t>Article </a:t>
            </a:r>
            <a:r>
              <a:rPr lang="fr-FR" b="1" dirty="0" smtClean="0">
                <a:solidFill>
                  <a:srgbClr val="0070C0"/>
                </a:solidFill>
              </a:rPr>
              <a:t>8:</a:t>
            </a:r>
            <a:r>
              <a:rPr lang="fr-FR" dirty="0" smtClean="0"/>
              <a:t> </a:t>
            </a:r>
          </a:p>
          <a:p>
            <a:pPr marL="452438" indent="-266700">
              <a:buNone/>
            </a:pPr>
            <a:r>
              <a:rPr lang="fr-FR" dirty="0"/>
              <a:t>• l’</a:t>
            </a:r>
            <a:r>
              <a:rPr lang="fr-FR" dirty="0">
                <a:solidFill>
                  <a:srgbClr val="FF0000"/>
                </a:solidFill>
              </a:rPr>
              <a:t>actualisation</a:t>
            </a:r>
            <a:r>
              <a:rPr lang="fr-FR" dirty="0"/>
              <a:t> du cadre législatif </a:t>
            </a:r>
            <a:r>
              <a:rPr lang="fr-FR" dirty="0">
                <a:solidFill>
                  <a:srgbClr val="FF0000"/>
                </a:solidFill>
              </a:rPr>
              <a:t>relatif aux déchets </a:t>
            </a:r>
            <a:r>
              <a:rPr lang="fr-FR" dirty="0"/>
              <a:t>dans le but du renforcement des aspects liés à la </a:t>
            </a:r>
            <a:r>
              <a:rPr lang="fr-FR" dirty="0">
                <a:solidFill>
                  <a:srgbClr val="FF0000"/>
                </a:solidFill>
              </a:rPr>
              <a:t>réduction des déchets à la source</a:t>
            </a:r>
            <a:r>
              <a:rPr lang="fr-FR" dirty="0"/>
              <a:t>, à l’instauration d’un système de </a:t>
            </a:r>
            <a:r>
              <a:rPr lang="fr-FR" dirty="0">
                <a:solidFill>
                  <a:srgbClr val="FF0000"/>
                </a:solidFill>
              </a:rPr>
              <a:t>collecte sélectif </a:t>
            </a:r>
            <a:r>
              <a:rPr lang="fr-FR" dirty="0"/>
              <a:t>des déchets, </a:t>
            </a:r>
            <a:r>
              <a:rPr lang="fr-FR" dirty="0" smtClean="0"/>
              <a:t>à la promotion </a:t>
            </a:r>
            <a:r>
              <a:rPr lang="fr-FR" dirty="0"/>
              <a:t>des techniques de </a:t>
            </a:r>
            <a:r>
              <a:rPr lang="fr-FR" dirty="0">
                <a:solidFill>
                  <a:srgbClr val="FF0000"/>
                </a:solidFill>
              </a:rPr>
              <a:t>valorisation</a:t>
            </a:r>
            <a:r>
              <a:rPr lang="fr-FR" dirty="0"/>
              <a:t> des déchets et </a:t>
            </a:r>
            <a:r>
              <a:rPr lang="fr-FR" dirty="0">
                <a:solidFill>
                  <a:srgbClr val="FF0000"/>
                </a:solidFill>
              </a:rPr>
              <a:t>l’intégration du principe de responsabilité </a:t>
            </a:r>
            <a:r>
              <a:rPr lang="fr-FR" dirty="0"/>
              <a:t>élargie et à la gestion écologique des déchets dangereux ; </a:t>
            </a:r>
          </a:p>
        </p:txBody>
      </p:sp>
      <p:sp>
        <p:nvSpPr>
          <p:cNvPr id="4" name="Espace réservé du numéro de diapositive 3"/>
          <p:cNvSpPr>
            <a:spLocks noGrp="1"/>
          </p:cNvSpPr>
          <p:nvPr>
            <p:ph type="sldNum" sz="quarter" idx="12"/>
          </p:nvPr>
        </p:nvSpPr>
        <p:spPr/>
        <p:txBody>
          <a:bodyPr/>
          <a:lstStyle/>
          <a:p>
            <a:fld id="{D94859A6-C244-4DCD-87F3-36B9E31E1B7D}" type="slidenum">
              <a:rPr lang="fr-FR" smtClean="0"/>
              <a:pPr/>
              <a:t>9</a:t>
            </a:fld>
            <a:endParaRPr lang="fr-FR"/>
          </a:p>
        </p:txBody>
      </p:sp>
    </p:spTree>
    <p:extLst>
      <p:ext uri="{BB962C8B-B14F-4D97-AF65-F5344CB8AC3E}">
        <p14:creationId xmlns:p14="http://schemas.microsoft.com/office/powerpoint/2010/main" val="71157045"/>
      </p:ext>
    </p:extLst>
  </p:cSld>
  <p:clrMapOvr>
    <a:masterClrMapping/>
  </p:clrMapOvr>
  <p:transition>
    <p:fade/>
  </p:transition>
</p:sld>
</file>

<file path=ppt/theme/theme1.xml><?xml version="1.0" encoding="utf-8"?>
<a:theme xmlns:a="http://schemas.openxmlformats.org/drawingml/2006/main" name="Thème Offic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2573</TotalTime>
  <Words>5840</Words>
  <Application>Microsoft Office PowerPoint</Application>
  <PresentationFormat>Grand écran</PresentationFormat>
  <Paragraphs>325</Paragraphs>
  <Slides>35</Slides>
  <Notes>9</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35</vt:i4>
      </vt:variant>
    </vt:vector>
  </HeadingPairs>
  <TitlesOfParts>
    <vt:vector size="44" baseType="lpstr">
      <vt:lpstr>Algerian</vt:lpstr>
      <vt:lpstr>Arial</vt:lpstr>
      <vt:lpstr>Calibri</vt:lpstr>
      <vt:lpstr>Calibri Light</vt:lpstr>
      <vt:lpstr>MS Mincho</vt:lpstr>
      <vt:lpstr>Symbol</vt:lpstr>
      <vt:lpstr>Times New Roman</vt:lpstr>
      <vt:lpstr>Wingdings</vt:lpstr>
      <vt:lpstr>Thème Office</vt:lpstr>
      <vt:lpstr>La législation marocaine relative à la gestion des déchets de Construction  et de Démolition </vt:lpstr>
      <vt:lpstr>INTRODUCTION</vt:lpstr>
      <vt:lpstr>Présentation PowerPoint</vt:lpstr>
      <vt:lpstr>Carte d’estimation du gisement des DCD au niveau national en 2015</vt:lpstr>
      <vt:lpstr>Présentation PowerPoint</vt:lpstr>
      <vt:lpstr>Présentation PowerPoint</vt:lpstr>
      <vt:lpstr>ARSENAL JURIDIQUE</vt:lpstr>
      <vt:lpstr>ARSENAL juridique : textes d’application de la loi 28-00</vt:lpstr>
      <vt:lpstr>Loi-cadre (99-12) portant charte nationale de l’environnement et du développement durable</vt:lpstr>
      <vt:lpstr>Loi-cadre (99-12) portant charte nationale de l’environnement et du développement durable</vt:lpstr>
      <vt:lpstr>Loi 28-00 : Gestion et élimination des déchets</vt:lpstr>
      <vt:lpstr>Loi 28-00 : Gestion et élimination des déchets</vt:lpstr>
      <vt:lpstr>Loi 28-00 : Gestion et élimination des déchets</vt:lpstr>
      <vt:lpstr>Loi 28-00 : Gestion et élimination des déchets</vt:lpstr>
      <vt:lpstr>Loi 28-00 : Gestion et élimination des déchets</vt:lpstr>
      <vt:lpstr>Loi 28-00 : Gestion et élimination des déchets</vt:lpstr>
      <vt:lpstr>Loi 28-00 : Gestion et élimination des déchets</vt:lpstr>
      <vt:lpstr>Le catalogue marocain des déchets (CMD) porté par le décret n°2-07-253 du 14 rejeb 1429 (18 juillet 2008). En application des dispositions des articles 29 et 83 de la loi n°28-00 </vt:lpstr>
      <vt:lpstr>Loi 78-00 : Charte communale :</vt:lpstr>
      <vt:lpstr>Loi 78-00 : Charte communale :</vt:lpstr>
      <vt:lpstr>Décret n° 2-14-394 du (13 mai 2016) approuvant le cahier des clauses administratives générales applicables aux marches de travaux CCAG-T</vt:lpstr>
      <vt:lpstr>Décret n° 2-14-394 du (13 mai 2016) approuvant le cahier des clauses administratives générales applicables aux marches de travaux CCGA-T</vt:lpstr>
      <vt:lpstr>Analyse de l’arsenal juridique</vt:lpstr>
      <vt:lpstr>Analyse de l’arsenal juridique</vt:lpstr>
      <vt:lpstr>Analyse de l’arsenal juridique (loi 28-00)</vt:lpstr>
      <vt:lpstr>Analyse de l’arsenal juridique (loi 28-00)</vt:lpstr>
      <vt:lpstr>Analyse de l’arsenal juridique (loi 28-00)</vt:lpstr>
      <vt:lpstr>Analyse de l’arsenal juridique (loi 28-00)</vt:lpstr>
      <vt:lpstr>Analyse de l’arsenal juridique (loi 28-00)</vt:lpstr>
      <vt:lpstr>Analyse de l’arsenal juridique (loi 28-00)</vt:lpstr>
      <vt:lpstr>Présentation PowerPoint</vt:lpstr>
      <vt:lpstr>Synthèse de l’analyse</vt:lpstr>
      <vt:lpstr>Présentation PowerPoint</vt:lpstr>
      <vt:lpstr>Les étapes de la gestion des DCD  1. Avant le début du chantier 1.1 - Mise en place d’une procédure de gestion des déchets sur chantier 1.1.1-  Evaluation des DCD susceptible d’être produits sur chantier 1.1.2-  Modalités de gestion des DCD tout au long du chantier  2. Pendant l’exécution du chantier 2.1-  L’organisation de la collecte, du tri et stockage des DCD pendant l’exécution du chantier 2.1.1 - Niveau du tri sur chantier 2.1.2 - Zone de stockage et mise en place des contenants sur le chantier  2.2 - Les moyens de contrôle, de suivi et de traçabilité qui seront mis en œuvre pendant la durée du chantier 2.2.1 - Contrôle périodique sur chantier 2.2.2 - Inventaire Déchets 2.2.3 - Les moyens de traçabilité 2.2.4 - Le contrôle des bordereaux et des factures  3. A la sortie du chantier 3.1 - Identification des centres de transfert et prétraitement ou unité de recyclage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recyclage, le traitement et la valorisation des déchets de chantiers</dc:title>
  <dc:creator>H.Hanane</dc:creator>
  <cp:lastModifiedBy>Loubna ELABED</cp:lastModifiedBy>
  <cp:revision>112</cp:revision>
  <dcterms:created xsi:type="dcterms:W3CDTF">2019-03-24T23:55:51Z</dcterms:created>
  <dcterms:modified xsi:type="dcterms:W3CDTF">2023-07-06T07:55:46Z</dcterms:modified>
</cp:coreProperties>
</file>